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1"/>
  </p:notesMasterIdLst>
  <p:handoutMasterIdLst>
    <p:handoutMasterId r:id="rId32"/>
  </p:handoutMasterIdLst>
  <p:sldIdLst>
    <p:sldId id="256" r:id="rId2"/>
    <p:sldId id="258" r:id="rId3"/>
    <p:sldId id="257" r:id="rId4"/>
    <p:sldId id="259" r:id="rId5"/>
    <p:sldId id="260" r:id="rId6"/>
    <p:sldId id="261" r:id="rId7"/>
    <p:sldId id="262" r:id="rId8"/>
    <p:sldId id="263" r:id="rId9"/>
    <p:sldId id="264" r:id="rId10"/>
    <p:sldId id="266" r:id="rId11"/>
    <p:sldId id="265" r:id="rId12"/>
    <p:sldId id="267" r:id="rId13"/>
    <p:sldId id="274" r:id="rId14"/>
    <p:sldId id="290" r:id="rId15"/>
    <p:sldId id="285" r:id="rId16"/>
    <p:sldId id="286" r:id="rId17"/>
    <p:sldId id="287" r:id="rId18"/>
    <p:sldId id="288" r:id="rId19"/>
    <p:sldId id="268" r:id="rId20"/>
    <p:sldId id="275" r:id="rId21"/>
    <p:sldId id="276" r:id="rId22"/>
    <p:sldId id="277" r:id="rId23"/>
    <p:sldId id="278" r:id="rId24"/>
    <p:sldId id="279" r:id="rId25"/>
    <p:sldId id="280" r:id="rId26"/>
    <p:sldId id="283" r:id="rId27"/>
    <p:sldId id="269" r:id="rId28"/>
    <p:sldId id="273" r:id="rId29"/>
    <p:sldId id="289" r:id="rId30"/>
  </p:sldIdLst>
  <p:sldSz cx="9144000" cy="5143500" type="screen16x9"/>
  <p:notesSz cx="7099300" cy="10234613"/>
  <p:embeddedFontLst>
    <p:embeddedFont>
      <p:font typeface="Meta Head IGM Cond Light" panose="02000506030000020004" pitchFamily="2" charset="0"/>
      <p:regular r:id="rId33"/>
    </p:embeddedFont>
    <p:embeddedFont>
      <p:font typeface="Meta Head IGM Cond Black" panose="02000A06040000020004" pitchFamily="2" charset="0"/>
      <p:bold r:id="rId34"/>
    </p:embeddedFont>
    <p:embeddedFont>
      <p:font typeface="Meta IGM" panose="02000503040000020004" pitchFamily="2"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63D3135-41B9-443B-89D3-31F002DE68AC}">
          <p14:sldIdLst>
            <p14:sldId id="256"/>
            <p14:sldId id="258"/>
            <p14:sldId id="257"/>
          </p14:sldIdLst>
        </p14:section>
        <p14:section name="Einstieg" id="{6B7362DA-817E-4957-BB40-A2906CC0EF42}">
          <p14:sldIdLst>
            <p14:sldId id="259"/>
            <p14:sldId id="260"/>
            <p14:sldId id="261"/>
            <p14:sldId id="262"/>
            <p14:sldId id="263"/>
            <p14:sldId id="264"/>
            <p14:sldId id="266"/>
            <p14:sldId id="265"/>
            <p14:sldId id="267"/>
            <p14:sldId id="274"/>
            <p14:sldId id="290"/>
          </p14:sldIdLst>
        </p14:section>
        <p14:section name="Regeln der Mitbestimmung" id="{5A192494-3AD7-4654-883C-3F4B86039D1E}">
          <p14:sldIdLst>
            <p14:sldId id="285"/>
            <p14:sldId id="286"/>
            <p14:sldId id="287"/>
            <p14:sldId id="288"/>
          </p14:sldIdLst>
        </p14:section>
        <p14:section name="Handlungsrahmen" id="{6B0172EC-94D1-4380-961F-1D45E597183E}">
          <p14:sldIdLst>
            <p14:sldId id="268"/>
            <p14:sldId id="275"/>
            <p14:sldId id="276"/>
            <p14:sldId id="277"/>
            <p14:sldId id="278"/>
            <p14:sldId id="279"/>
            <p14:sldId id="280"/>
            <p14:sldId id="283"/>
          </p14:sldIdLst>
        </p14:section>
        <p14:section name="Abschluss" id="{4647D9F5-ADFB-47D6-8A6C-C4B30989B29F}">
          <p14:sldIdLst>
            <p14:sldId id="269"/>
            <p14:sldId id="273"/>
            <p14:sldId id="28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51B"/>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69400" autoAdjust="0"/>
  </p:normalViewPr>
  <p:slideViewPr>
    <p:cSldViewPr snapToGrid="0" snapToObjects="1" showGuides="1">
      <p:cViewPr varScale="1">
        <p:scale>
          <a:sx n="145" d="100"/>
          <a:sy n="145" d="100"/>
        </p:scale>
        <p:origin x="2136" y="114"/>
      </p:cViewPr>
      <p:guideLst>
        <p:guide orient="horz" pos="1620"/>
        <p:guide pos="2880"/>
      </p:guideLst>
    </p:cSldViewPr>
  </p:slideViewPr>
  <p:outlineViewPr>
    <p:cViewPr>
      <p:scale>
        <a:sx n="33" d="100"/>
        <a:sy n="33" d="100"/>
      </p:scale>
      <p:origin x="0" y="-4926"/>
    </p:cViewPr>
  </p:outlineViewPr>
  <p:notesTextViewPr>
    <p:cViewPr>
      <p:scale>
        <a:sx n="1" d="1"/>
        <a:sy n="1" d="1"/>
      </p:scale>
      <p:origin x="0" y="0"/>
    </p:cViewPr>
  </p:notesTextViewPr>
  <p:notesViewPr>
    <p:cSldViewPr snapToGrid="0" snapToObjects="1">
      <p:cViewPr varScale="1">
        <p:scale>
          <a:sx n="43" d="100"/>
          <a:sy n="43" d="100"/>
        </p:scale>
        <p:origin x="275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045BE-8D60-4A6D-A1BD-ED190349336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de-DE"/>
        </a:p>
      </dgm:t>
    </dgm:pt>
    <dgm:pt modelId="{6C664B65-0B92-4661-ADA8-136E47F29443}">
      <dgm:prSet phldrT="[Text]" custT="1">
        <dgm:style>
          <a:lnRef idx="2">
            <a:schemeClr val="accent5"/>
          </a:lnRef>
          <a:fillRef idx="1">
            <a:schemeClr val="lt1"/>
          </a:fillRef>
          <a:effectRef idx="0">
            <a:schemeClr val="accent5"/>
          </a:effectRef>
          <a:fontRef idx="minor">
            <a:schemeClr val="dk1"/>
          </a:fontRef>
        </dgm:style>
      </dgm:prSet>
      <dgm:spPr>
        <a:ln>
          <a:noFill/>
        </a:ln>
      </dgm:spPr>
      <dgm:t>
        <a:bodyPr/>
        <a:lstStyle/>
        <a:p>
          <a:pPr algn="l"/>
          <a:r>
            <a:rPr lang="de-DE" sz="3600" dirty="0" smtClean="0">
              <a:latin typeface="+mj-lt"/>
            </a:rPr>
            <a:t>1.</a:t>
          </a:r>
          <a:endParaRPr lang="de-DE" sz="2000" dirty="0" smtClean="0">
            <a:latin typeface="+mj-lt"/>
          </a:endParaRPr>
        </a:p>
        <a:p>
          <a:pPr algn="l"/>
          <a:r>
            <a:rPr lang="de-DE" sz="1400" dirty="0" smtClean="0">
              <a:solidFill>
                <a:srgbClr val="3C3C3B"/>
              </a:solidFill>
            </a:rPr>
            <a:t>Projektablauf und -steuerung</a:t>
          </a:r>
          <a:endParaRPr lang="de-DE" sz="1400" dirty="0">
            <a:solidFill>
              <a:srgbClr val="3C3C3B"/>
            </a:solidFill>
          </a:endParaRPr>
        </a:p>
      </dgm:t>
    </dgm:pt>
    <dgm:pt modelId="{9D55771B-8FB5-4BB2-9F03-9B475C1DAB5D}" type="parTrans" cxnId="{703BB142-A327-4E08-B9C8-C03BDD88DC97}">
      <dgm:prSet/>
      <dgm:spPr/>
      <dgm:t>
        <a:bodyPr/>
        <a:lstStyle/>
        <a:p>
          <a:endParaRPr lang="de-DE"/>
        </a:p>
      </dgm:t>
    </dgm:pt>
    <dgm:pt modelId="{C1DC22D5-81A0-474C-8618-0F79733DEAE7}" type="sibTrans" cxnId="{703BB142-A327-4E08-B9C8-C03BDD88DC97}">
      <dgm:prSet/>
      <dgm:spPr/>
      <dgm:t>
        <a:bodyPr/>
        <a:lstStyle/>
        <a:p>
          <a:endParaRPr lang="de-DE"/>
        </a:p>
      </dgm:t>
    </dgm:pt>
    <dgm:pt modelId="{6091C1AD-7A3E-4060-8AA1-3E24E5EC4D13}">
      <dgm:prSet phldrT="[Text]" custT="1">
        <dgm:style>
          <a:lnRef idx="2">
            <a:schemeClr val="accent5"/>
          </a:lnRef>
          <a:fillRef idx="1">
            <a:schemeClr val="lt1"/>
          </a:fillRef>
          <a:effectRef idx="0">
            <a:schemeClr val="accent5"/>
          </a:effectRef>
          <a:fontRef idx="minor">
            <a:schemeClr val="dk1"/>
          </a:fontRef>
        </dgm:style>
      </dgm:prSet>
      <dgm:spPr>
        <a:ln>
          <a:noFill/>
        </a:ln>
      </dgm:spPr>
      <dgm:t>
        <a:bodyPr/>
        <a:lstStyle/>
        <a:p>
          <a:pPr algn="l"/>
          <a:r>
            <a:rPr lang="de-DE" sz="3600" dirty="0" smtClean="0">
              <a:latin typeface="+mj-lt"/>
            </a:rPr>
            <a:t>3.</a:t>
          </a:r>
        </a:p>
        <a:p>
          <a:pPr algn="l"/>
          <a:r>
            <a:rPr lang="de-DE" sz="1400" dirty="0" smtClean="0">
              <a:solidFill>
                <a:srgbClr val="3C3C3B"/>
              </a:solidFill>
            </a:rPr>
            <a:t>Konkretes Umsetzen und Gestalten</a:t>
          </a:r>
          <a:endParaRPr lang="de-DE" sz="1400" dirty="0">
            <a:solidFill>
              <a:srgbClr val="3C3C3B"/>
            </a:solidFill>
          </a:endParaRPr>
        </a:p>
      </dgm:t>
    </dgm:pt>
    <dgm:pt modelId="{F572A5A8-C9BA-469C-A04D-B62E0394F93F}" type="parTrans" cxnId="{20428ED5-A9E3-4038-B8E9-97EA40FCD641}">
      <dgm:prSet/>
      <dgm:spPr/>
      <dgm:t>
        <a:bodyPr/>
        <a:lstStyle/>
        <a:p>
          <a:endParaRPr lang="de-DE"/>
        </a:p>
      </dgm:t>
    </dgm:pt>
    <dgm:pt modelId="{E34C8CF3-67FD-4B5F-BD6C-4645243702FA}" type="sibTrans" cxnId="{20428ED5-A9E3-4038-B8E9-97EA40FCD641}">
      <dgm:prSet/>
      <dgm:spPr/>
      <dgm:t>
        <a:bodyPr/>
        <a:lstStyle/>
        <a:p>
          <a:endParaRPr lang="de-DE"/>
        </a:p>
      </dgm:t>
    </dgm:pt>
    <dgm:pt modelId="{27842F62-E19E-41C6-80F6-A6F2EDEB6725}">
      <dgm:prSet phldrT="[Text]" custT="1">
        <dgm:style>
          <a:lnRef idx="2">
            <a:schemeClr val="accent5"/>
          </a:lnRef>
          <a:fillRef idx="1">
            <a:schemeClr val="lt1"/>
          </a:fillRef>
          <a:effectRef idx="0">
            <a:schemeClr val="accent5"/>
          </a:effectRef>
          <a:fontRef idx="minor">
            <a:schemeClr val="dk1"/>
          </a:fontRef>
        </dgm:style>
      </dgm:prSet>
      <dgm:spPr>
        <a:ln>
          <a:noFill/>
        </a:ln>
      </dgm:spPr>
      <dgm:t>
        <a:bodyPr/>
        <a:lstStyle/>
        <a:p>
          <a:pPr algn="l"/>
          <a:r>
            <a:rPr lang="de-DE" sz="3600" dirty="0" smtClean="0">
              <a:latin typeface="+mj-lt"/>
            </a:rPr>
            <a:t>4.</a:t>
          </a:r>
        </a:p>
        <a:p>
          <a:pPr algn="l"/>
          <a:r>
            <a:rPr lang="de-DE" sz="1400" dirty="0" smtClean="0">
              <a:solidFill>
                <a:srgbClr val="3C3C3B"/>
              </a:solidFill>
            </a:rPr>
            <a:t>Evaluation und Anpassungen</a:t>
          </a:r>
          <a:endParaRPr lang="de-DE" sz="1400" dirty="0">
            <a:solidFill>
              <a:srgbClr val="3C3C3B"/>
            </a:solidFill>
          </a:endParaRPr>
        </a:p>
      </dgm:t>
    </dgm:pt>
    <dgm:pt modelId="{99BB14AB-0D0F-48DF-A663-CF9E168D6435}" type="parTrans" cxnId="{03BFB2AF-9C0C-44D7-940F-E149938F1B83}">
      <dgm:prSet/>
      <dgm:spPr/>
      <dgm:t>
        <a:bodyPr/>
        <a:lstStyle/>
        <a:p>
          <a:endParaRPr lang="de-DE"/>
        </a:p>
      </dgm:t>
    </dgm:pt>
    <dgm:pt modelId="{CE9CC24A-46A4-48E4-9872-97E480542083}" type="sibTrans" cxnId="{03BFB2AF-9C0C-44D7-940F-E149938F1B83}">
      <dgm:prSet/>
      <dgm:spPr/>
      <dgm:t>
        <a:bodyPr/>
        <a:lstStyle/>
        <a:p>
          <a:endParaRPr lang="de-DE"/>
        </a:p>
      </dgm:t>
    </dgm:pt>
    <dgm:pt modelId="{C0771DFA-66B2-4485-8567-C5168A2F0F5A}">
      <dgm:prSet custT="1">
        <dgm:style>
          <a:lnRef idx="2">
            <a:schemeClr val="accent5"/>
          </a:lnRef>
          <a:fillRef idx="1">
            <a:schemeClr val="lt1"/>
          </a:fillRef>
          <a:effectRef idx="0">
            <a:schemeClr val="accent5"/>
          </a:effectRef>
          <a:fontRef idx="minor">
            <a:schemeClr val="dk1"/>
          </a:fontRef>
        </dgm:style>
      </dgm:prSet>
      <dgm:spPr>
        <a:ln>
          <a:noFill/>
        </a:ln>
      </dgm:spPr>
      <dgm:t>
        <a:bodyPr/>
        <a:lstStyle/>
        <a:p>
          <a:pPr algn="l"/>
          <a:r>
            <a:rPr lang="de-DE" sz="3600" dirty="0" smtClean="0">
              <a:latin typeface="+mj-lt"/>
            </a:rPr>
            <a:t>2.</a:t>
          </a:r>
        </a:p>
        <a:p>
          <a:pPr algn="l"/>
          <a:r>
            <a:rPr lang="de-DE" sz="1400" dirty="0" smtClean="0">
              <a:solidFill>
                <a:srgbClr val="3C3C3B"/>
              </a:solidFill>
            </a:rPr>
            <a:t>Ausgestalten des neuen Büroraum-konzepts</a:t>
          </a:r>
        </a:p>
      </dgm:t>
    </dgm:pt>
    <dgm:pt modelId="{9D3E69C8-6499-4A6D-843B-9A9BA333EE32}" type="parTrans" cxnId="{0D43A377-F634-4B83-882A-B70A29BE14EE}">
      <dgm:prSet/>
      <dgm:spPr/>
      <dgm:t>
        <a:bodyPr/>
        <a:lstStyle/>
        <a:p>
          <a:endParaRPr lang="de-DE"/>
        </a:p>
      </dgm:t>
    </dgm:pt>
    <dgm:pt modelId="{2CF7358B-E1C3-48D3-B634-66A227624709}" type="sibTrans" cxnId="{0D43A377-F634-4B83-882A-B70A29BE14EE}">
      <dgm:prSet/>
      <dgm:spPr/>
      <dgm:t>
        <a:bodyPr/>
        <a:lstStyle/>
        <a:p>
          <a:endParaRPr lang="de-DE"/>
        </a:p>
      </dgm:t>
    </dgm:pt>
    <dgm:pt modelId="{05EA64F0-7AF5-453C-9515-CECDE9A71A88}">
      <dgm:prSet custT="1">
        <dgm:style>
          <a:lnRef idx="2">
            <a:schemeClr val="accent5"/>
          </a:lnRef>
          <a:fillRef idx="1">
            <a:schemeClr val="lt1"/>
          </a:fillRef>
          <a:effectRef idx="0">
            <a:schemeClr val="accent5"/>
          </a:effectRef>
          <a:fontRef idx="minor">
            <a:schemeClr val="dk1"/>
          </a:fontRef>
        </dgm:style>
      </dgm:prSet>
      <dgm:spPr>
        <a:ln>
          <a:noFill/>
        </a:ln>
      </dgm:spPr>
      <dgm:t>
        <a:bodyPr/>
        <a:lstStyle/>
        <a:p>
          <a:pPr algn="l"/>
          <a:r>
            <a:rPr lang="de-DE" sz="3600" dirty="0" smtClean="0">
              <a:latin typeface="+mj-lt"/>
            </a:rPr>
            <a:t>5.</a:t>
          </a:r>
          <a:r>
            <a:rPr lang="de-DE" sz="2400" dirty="0" smtClean="0">
              <a:latin typeface="+mj-lt"/>
            </a:rPr>
            <a:t> </a:t>
          </a:r>
        </a:p>
        <a:p>
          <a:pPr algn="l"/>
          <a:r>
            <a:rPr lang="de-DE" sz="1400" dirty="0" smtClean="0">
              <a:solidFill>
                <a:srgbClr val="3C3C3B"/>
              </a:solidFill>
            </a:rPr>
            <a:t>Begleitung der Gefährdungsbeurteilung</a:t>
          </a:r>
          <a:endParaRPr lang="de-DE" sz="1400" dirty="0">
            <a:solidFill>
              <a:srgbClr val="3C3C3B"/>
            </a:solidFill>
          </a:endParaRPr>
        </a:p>
      </dgm:t>
    </dgm:pt>
    <dgm:pt modelId="{E53E4ACA-2D1A-4343-BEE2-A77D4572A045}" type="parTrans" cxnId="{98F8902F-5367-470E-94CD-87DB11AF949D}">
      <dgm:prSet/>
      <dgm:spPr/>
      <dgm:t>
        <a:bodyPr/>
        <a:lstStyle/>
        <a:p>
          <a:endParaRPr lang="de-DE"/>
        </a:p>
      </dgm:t>
    </dgm:pt>
    <dgm:pt modelId="{9E6E200C-42E9-4B4F-A7F5-43621F6C73F4}" type="sibTrans" cxnId="{98F8902F-5367-470E-94CD-87DB11AF949D}">
      <dgm:prSet/>
      <dgm:spPr/>
      <dgm:t>
        <a:bodyPr/>
        <a:lstStyle/>
        <a:p>
          <a:endParaRPr lang="de-DE"/>
        </a:p>
      </dgm:t>
    </dgm:pt>
    <dgm:pt modelId="{B366B039-43DE-4AEF-AC4E-22B34E65891A}" type="pres">
      <dgm:prSet presAssocID="{4FB045BE-8D60-4A6D-A1BD-ED1903493369}" presName="Name0" presStyleCnt="0">
        <dgm:presLayoutVars>
          <dgm:dir/>
          <dgm:resizeHandles val="exact"/>
        </dgm:presLayoutVars>
      </dgm:prSet>
      <dgm:spPr/>
      <dgm:t>
        <a:bodyPr/>
        <a:lstStyle/>
        <a:p>
          <a:endParaRPr lang="de-DE"/>
        </a:p>
      </dgm:t>
    </dgm:pt>
    <dgm:pt modelId="{CABDABBB-FE0B-475E-B535-976002088895}" type="pres">
      <dgm:prSet presAssocID="{6C664B65-0B92-4661-ADA8-136E47F29443}" presName="node" presStyleLbl="node1" presStyleIdx="0" presStyleCnt="5">
        <dgm:presLayoutVars>
          <dgm:bulletEnabled val="1"/>
        </dgm:presLayoutVars>
      </dgm:prSet>
      <dgm:spPr/>
      <dgm:t>
        <a:bodyPr/>
        <a:lstStyle/>
        <a:p>
          <a:endParaRPr lang="de-DE"/>
        </a:p>
      </dgm:t>
    </dgm:pt>
    <dgm:pt modelId="{2C8071D1-7A8D-459C-A60F-A13B0C0D8DC9}" type="pres">
      <dgm:prSet presAssocID="{C1DC22D5-81A0-474C-8618-0F79733DEAE7}" presName="sibTrans" presStyleCnt="0"/>
      <dgm:spPr/>
    </dgm:pt>
    <dgm:pt modelId="{55144FBE-8CD6-4ACA-B132-48915C2E6538}" type="pres">
      <dgm:prSet presAssocID="{C0771DFA-66B2-4485-8567-C5168A2F0F5A}" presName="node" presStyleLbl="node1" presStyleIdx="1" presStyleCnt="5">
        <dgm:presLayoutVars>
          <dgm:bulletEnabled val="1"/>
        </dgm:presLayoutVars>
      </dgm:prSet>
      <dgm:spPr/>
      <dgm:t>
        <a:bodyPr/>
        <a:lstStyle/>
        <a:p>
          <a:endParaRPr lang="de-DE"/>
        </a:p>
      </dgm:t>
    </dgm:pt>
    <dgm:pt modelId="{694745EE-0AAB-4F1E-B5E2-8A06FC3E1543}" type="pres">
      <dgm:prSet presAssocID="{2CF7358B-E1C3-48D3-B634-66A227624709}" presName="sibTrans" presStyleCnt="0"/>
      <dgm:spPr/>
    </dgm:pt>
    <dgm:pt modelId="{0D2B72D0-219E-434B-BBB7-70A109F5C7B6}" type="pres">
      <dgm:prSet presAssocID="{6091C1AD-7A3E-4060-8AA1-3E24E5EC4D13}" presName="node" presStyleLbl="node1" presStyleIdx="2" presStyleCnt="5">
        <dgm:presLayoutVars>
          <dgm:bulletEnabled val="1"/>
        </dgm:presLayoutVars>
      </dgm:prSet>
      <dgm:spPr/>
      <dgm:t>
        <a:bodyPr/>
        <a:lstStyle/>
        <a:p>
          <a:endParaRPr lang="de-DE"/>
        </a:p>
      </dgm:t>
    </dgm:pt>
    <dgm:pt modelId="{C995FED4-C452-4994-8352-A0953E1CB658}" type="pres">
      <dgm:prSet presAssocID="{E34C8CF3-67FD-4B5F-BD6C-4645243702FA}" presName="sibTrans" presStyleCnt="0"/>
      <dgm:spPr/>
    </dgm:pt>
    <dgm:pt modelId="{29CA9A90-57F3-4048-9043-44FD7254F456}" type="pres">
      <dgm:prSet presAssocID="{27842F62-E19E-41C6-80F6-A6F2EDEB6725}" presName="node" presStyleLbl="node1" presStyleIdx="3" presStyleCnt="5">
        <dgm:presLayoutVars>
          <dgm:bulletEnabled val="1"/>
        </dgm:presLayoutVars>
      </dgm:prSet>
      <dgm:spPr/>
      <dgm:t>
        <a:bodyPr/>
        <a:lstStyle/>
        <a:p>
          <a:endParaRPr lang="de-DE"/>
        </a:p>
      </dgm:t>
    </dgm:pt>
    <dgm:pt modelId="{2E08F3A7-2BBA-4380-B6D2-4539C6FA2E7B}" type="pres">
      <dgm:prSet presAssocID="{CE9CC24A-46A4-48E4-9872-97E480542083}" presName="sibTrans" presStyleCnt="0"/>
      <dgm:spPr/>
    </dgm:pt>
    <dgm:pt modelId="{3F3FF9EC-E8E2-4F1F-A2F1-CBE05DB651DC}" type="pres">
      <dgm:prSet presAssocID="{05EA64F0-7AF5-453C-9515-CECDE9A71A88}" presName="node" presStyleLbl="node1" presStyleIdx="4" presStyleCnt="5">
        <dgm:presLayoutVars>
          <dgm:bulletEnabled val="1"/>
        </dgm:presLayoutVars>
      </dgm:prSet>
      <dgm:spPr/>
      <dgm:t>
        <a:bodyPr/>
        <a:lstStyle/>
        <a:p>
          <a:endParaRPr lang="de-DE"/>
        </a:p>
      </dgm:t>
    </dgm:pt>
  </dgm:ptLst>
  <dgm:cxnLst>
    <dgm:cxn modelId="{03BFB2AF-9C0C-44D7-940F-E149938F1B83}" srcId="{4FB045BE-8D60-4A6D-A1BD-ED1903493369}" destId="{27842F62-E19E-41C6-80F6-A6F2EDEB6725}" srcOrd="3" destOrd="0" parTransId="{99BB14AB-0D0F-48DF-A663-CF9E168D6435}" sibTransId="{CE9CC24A-46A4-48E4-9872-97E480542083}"/>
    <dgm:cxn modelId="{0D43A377-F634-4B83-882A-B70A29BE14EE}" srcId="{4FB045BE-8D60-4A6D-A1BD-ED1903493369}" destId="{C0771DFA-66B2-4485-8567-C5168A2F0F5A}" srcOrd="1" destOrd="0" parTransId="{9D3E69C8-6499-4A6D-843B-9A9BA333EE32}" sibTransId="{2CF7358B-E1C3-48D3-B634-66A227624709}"/>
    <dgm:cxn modelId="{0B71D8A2-3824-469D-8897-2E68862CC4C5}" type="presOf" srcId="{6C664B65-0B92-4661-ADA8-136E47F29443}" destId="{CABDABBB-FE0B-475E-B535-976002088895}" srcOrd="0" destOrd="0" presId="urn:microsoft.com/office/officeart/2005/8/layout/hList6"/>
    <dgm:cxn modelId="{98F8902F-5367-470E-94CD-87DB11AF949D}" srcId="{4FB045BE-8D60-4A6D-A1BD-ED1903493369}" destId="{05EA64F0-7AF5-453C-9515-CECDE9A71A88}" srcOrd="4" destOrd="0" parTransId="{E53E4ACA-2D1A-4343-BEE2-A77D4572A045}" sibTransId="{9E6E200C-42E9-4B4F-A7F5-43621F6C73F4}"/>
    <dgm:cxn modelId="{ADB3F5E4-89AD-44E5-91B4-926AEB307B6F}" type="presOf" srcId="{4FB045BE-8D60-4A6D-A1BD-ED1903493369}" destId="{B366B039-43DE-4AEF-AC4E-22B34E65891A}" srcOrd="0" destOrd="0" presId="urn:microsoft.com/office/officeart/2005/8/layout/hList6"/>
    <dgm:cxn modelId="{C62E7717-88C5-437F-BB23-EE038C4FE006}" type="presOf" srcId="{05EA64F0-7AF5-453C-9515-CECDE9A71A88}" destId="{3F3FF9EC-E8E2-4F1F-A2F1-CBE05DB651DC}" srcOrd="0" destOrd="0" presId="urn:microsoft.com/office/officeart/2005/8/layout/hList6"/>
    <dgm:cxn modelId="{20428ED5-A9E3-4038-B8E9-97EA40FCD641}" srcId="{4FB045BE-8D60-4A6D-A1BD-ED1903493369}" destId="{6091C1AD-7A3E-4060-8AA1-3E24E5EC4D13}" srcOrd="2" destOrd="0" parTransId="{F572A5A8-C9BA-469C-A04D-B62E0394F93F}" sibTransId="{E34C8CF3-67FD-4B5F-BD6C-4645243702FA}"/>
    <dgm:cxn modelId="{46D8D5ED-EC2C-43AC-A044-26FCDFBED320}" type="presOf" srcId="{C0771DFA-66B2-4485-8567-C5168A2F0F5A}" destId="{55144FBE-8CD6-4ACA-B132-48915C2E6538}" srcOrd="0" destOrd="0" presId="urn:microsoft.com/office/officeart/2005/8/layout/hList6"/>
    <dgm:cxn modelId="{C01822F9-4070-46B6-969C-C232CBE7A339}" type="presOf" srcId="{6091C1AD-7A3E-4060-8AA1-3E24E5EC4D13}" destId="{0D2B72D0-219E-434B-BBB7-70A109F5C7B6}" srcOrd="0" destOrd="0" presId="urn:microsoft.com/office/officeart/2005/8/layout/hList6"/>
    <dgm:cxn modelId="{97965F0F-D921-4AFA-8441-54AD4C66803B}" type="presOf" srcId="{27842F62-E19E-41C6-80F6-A6F2EDEB6725}" destId="{29CA9A90-57F3-4048-9043-44FD7254F456}" srcOrd="0" destOrd="0" presId="urn:microsoft.com/office/officeart/2005/8/layout/hList6"/>
    <dgm:cxn modelId="{703BB142-A327-4E08-B9C8-C03BDD88DC97}" srcId="{4FB045BE-8D60-4A6D-A1BD-ED1903493369}" destId="{6C664B65-0B92-4661-ADA8-136E47F29443}" srcOrd="0" destOrd="0" parTransId="{9D55771B-8FB5-4BB2-9F03-9B475C1DAB5D}" sibTransId="{C1DC22D5-81A0-474C-8618-0F79733DEAE7}"/>
    <dgm:cxn modelId="{024419DD-45F5-476B-B6B5-7ABFBAE965B8}" type="presParOf" srcId="{B366B039-43DE-4AEF-AC4E-22B34E65891A}" destId="{CABDABBB-FE0B-475E-B535-976002088895}" srcOrd="0" destOrd="0" presId="urn:microsoft.com/office/officeart/2005/8/layout/hList6"/>
    <dgm:cxn modelId="{7A64AB6F-1830-4806-AB31-3C49B1ED5B65}" type="presParOf" srcId="{B366B039-43DE-4AEF-AC4E-22B34E65891A}" destId="{2C8071D1-7A8D-459C-A60F-A13B0C0D8DC9}" srcOrd="1" destOrd="0" presId="urn:microsoft.com/office/officeart/2005/8/layout/hList6"/>
    <dgm:cxn modelId="{3FCAAF34-C4E7-4B5A-A7E5-1B364E8A0C13}" type="presParOf" srcId="{B366B039-43DE-4AEF-AC4E-22B34E65891A}" destId="{55144FBE-8CD6-4ACA-B132-48915C2E6538}" srcOrd="2" destOrd="0" presId="urn:microsoft.com/office/officeart/2005/8/layout/hList6"/>
    <dgm:cxn modelId="{A2F6CD32-B4A2-474C-BBC4-DC40076C5462}" type="presParOf" srcId="{B366B039-43DE-4AEF-AC4E-22B34E65891A}" destId="{694745EE-0AAB-4F1E-B5E2-8A06FC3E1543}" srcOrd="3" destOrd="0" presId="urn:microsoft.com/office/officeart/2005/8/layout/hList6"/>
    <dgm:cxn modelId="{29196812-3FDA-4127-8315-69F54EB77440}" type="presParOf" srcId="{B366B039-43DE-4AEF-AC4E-22B34E65891A}" destId="{0D2B72D0-219E-434B-BBB7-70A109F5C7B6}" srcOrd="4" destOrd="0" presId="urn:microsoft.com/office/officeart/2005/8/layout/hList6"/>
    <dgm:cxn modelId="{0D8B07C6-3939-4D9D-8C6E-BE461BC384E6}" type="presParOf" srcId="{B366B039-43DE-4AEF-AC4E-22B34E65891A}" destId="{C995FED4-C452-4994-8352-A0953E1CB658}" srcOrd="5" destOrd="0" presId="urn:microsoft.com/office/officeart/2005/8/layout/hList6"/>
    <dgm:cxn modelId="{2B5EEA45-956F-4E06-9F73-ABB2202CC344}" type="presParOf" srcId="{B366B039-43DE-4AEF-AC4E-22B34E65891A}" destId="{29CA9A90-57F3-4048-9043-44FD7254F456}" srcOrd="6" destOrd="0" presId="urn:microsoft.com/office/officeart/2005/8/layout/hList6"/>
    <dgm:cxn modelId="{61DF421B-8FD9-4518-887B-4F548F509C5E}" type="presParOf" srcId="{B366B039-43DE-4AEF-AC4E-22B34E65891A}" destId="{2E08F3A7-2BBA-4380-B6D2-4539C6FA2E7B}" srcOrd="7" destOrd="0" presId="urn:microsoft.com/office/officeart/2005/8/layout/hList6"/>
    <dgm:cxn modelId="{45ADF07E-0552-4477-BA40-8CA0B8568084}" type="presParOf" srcId="{B366B039-43DE-4AEF-AC4E-22B34E65891A}" destId="{3F3FF9EC-E8E2-4F1F-A2F1-CBE05DB651DC}"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DABBB-FE0B-475E-B535-976002088895}">
      <dsp:nvSpPr>
        <dsp:cNvPr id="0" name=""/>
        <dsp:cNvSpPr/>
      </dsp:nvSpPr>
      <dsp:spPr>
        <a:xfrm rot="16200000">
          <a:off x="-732278" y="736709"/>
          <a:ext cx="3028121" cy="1554702"/>
        </a:xfrm>
        <a:prstGeom prst="flowChartManualOperation">
          <a:avLst/>
        </a:prstGeom>
        <a:solidFill>
          <a:schemeClr val="lt1"/>
        </a:solidFill>
        <a:ln w="12700" cap="flat" cmpd="sng" algn="ctr">
          <a:no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8600" tIns="0" rIns="228600" bIns="0" numCol="1" spcCol="1270" anchor="ctr" anchorCtr="0">
          <a:noAutofit/>
        </a:bodyPr>
        <a:lstStyle/>
        <a:p>
          <a:pPr lvl="0" algn="l" defTabSz="1600200">
            <a:lnSpc>
              <a:spcPct val="90000"/>
            </a:lnSpc>
            <a:spcBef>
              <a:spcPct val="0"/>
            </a:spcBef>
            <a:spcAft>
              <a:spcPct val="35000"/>
            </a:spcAft>
          </a:pPr>
          <a:r>
            <a:rPr lang="de-DE" sz="3600" kern="1200" dirty="0" smtClean="0">
              <a:latin typeface="+mj-lt"/>
            </a:rPr>
            <a:t>1.</a:t>
          </a:r>
          <a:endParaRPr lang="de-DE" sz="2000" kern="1200" dirty="0" smtClean="0">
            <a:latin typeface="+mj-lt"/>
          </a:endParaRPr>
        </a:p>
        <a:p>
          <a:pPr lvl="0" algn="l" defTabSz="1600200">
            <a:lnSpc>
              <a:spcPct val="90000"/>
            </a:lnSpc>
            <a:spcBef>
              <a:spcPct val="0"/>
            </a:spcBef>
            <a:spcAft>
              <a:spcPct val="35000"/>
            </a:spcAft>
          </a:pPr>
          <a:r>
            <a:rPr lang="de-DE" sz="1400" kern="1200" dirty="0" smtClean="0">
              <a:solidFill>
                <a:srgbClr val="3C3C3B"/>
              </a:solidFill>
            </a:rPr>
            <a:t>Projektablauf und -steuerung</a:t>
          </a:r>
          <a:endParaRPr lang="de-DE" sz="1400" kern="1200" dirty="0">
            <a:solidFill>
              <a:srgbClr val="3C3C3B"/>
            </a:solidFill>
          </a:endParaRPr>
        </a:p>
      </dsp:txBody>
      <dsp:txXfrm rot="5400000">
        <a:off x="4431" y="605624"/>
        <a:ext cx="1554702" cy="1816873"/>
      </dsp:txXfrm>
    </dsp:sp>
    <dsp:sp modelId="{55144FBE-8CD6-4ACA-B132-48915C2E6538}">
      <dsp:nvSpPr>
        <dsp:cNvPr id="0" name=""/>
        <dsp:cNvSpPr/>
      </dsp:nvSpPr>
      <dsp:spPr>
        <a:xfrm rot="16200000">
          <a:off x="939025" y="736709"/>
          <a:ext cx="3028121" cy="1554702"/>
        </a:xfrm>
        <a:prstGeom prst="flowChartManualOperation">
          <a:avLst/>
        </a:prstGeom>
        <a:solidFill>
          <a:schemeClr val="lt1"/>
        </a:solidFill>
        <a:ln w="12700" cap="flat" cmpd="sng" algn="ctr">
          <a:no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8600" tIns="0" rIns="228600" bIns="0" numCol="1" spcCol="1270" anchor="ctr" anchorCtr="0">
          <a:noAutofit/>
        </a:bodyPr>
        <a:lstStyle/>
        <a:p>
          <a:pPr lvl="0" algn="l" defTabSz="1600200">
            <a:lnSpc>
              <a:spcPct val="90000"/>
            </a:lnSpc>
            <a:spcBef>
              <a:spcPct val="0"/>
            </a:spcBef>
            <a:spcAft>
              <a:spcPct val="35000"/>
            </a:spcAft>
          </a:pPr>
          <a:r>
            <a:rPr lang="de-DE" sz="3600" kern="1200" dirty="0" smtClean="0">
              <a:latin typeface="+mj-lt"/>
            </a:rPr>
            <a:t>2.</a:t>
          </a:r>
        </a:p>
        <a:p>
          <a:pPr lvl="0" algn="l" defTabSz="1600200">
            <a:lnSpc>
              <a:spcPct val="90000"/>
            </a:lnSpc>
            <a:spcBef>
              <a:spcPct val="0"/>
            </a:spcBef>
            <a:spcAft>
              <a:spcPct val="35000"/>
            </a:spcAft>
          </a:pPr>
          <a:r>
            <a:rPr lang="de-DE" sz="1400" kern="1200" dirty="0" smtClean="0">
              <a:solidFill>
                <a:srgbClr val="3C3C3B"/>
              </a:solidFill>
            </a:rPr>
            <a:t>Ausgestalten des neuen Büroraum-konzepts</a:t>
          </a:r>
        </a:p>
      </dsp:txBody>
      <dsp:txXfrm rot="5400000">
        <a:off x="1675734" y="605624"/>
        <a:ext cx="1554702" cy="1816873"/>
      </dsp:txXfrm>
    </dsp:sp>
    <dsp:sp modelId="{0D2B72D0-219E-434B-BBB7-70A109F5C7B6}">
      <dsp:nvSpPr>
        <dsp:cNvPr id="0" name=""/>
        <dsp:cNvSpPr/>
      </dsp:nvSpPr>
      <dsp:spPr>
        <a:xfrm rot="16200000">
          <a:off x="2610330" y="736709"/>
          <a:ext cx="3028121" cy="1554702"/>
        </a:xfrm>
        <a:prstGeom prst="flowChartManualOperation">
          <a:avLst/>
        </a:prstGeom>
        <a:solidFill>
          <a:schemeClr val="lt1"/>
        </a:solidFill>
        <a:ln w="12700" cap="flat" cmpd="sng" algn="ctr">
          <a:no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8600" tIns="0" rIns="228600" bIns="0" numCol="1" spcCol="1270" anchor="ctr" anchorCtr="0">
          <a:noAutofit/>
        </a:bodyPr>
        <a:lstStyle/>
        <a:p>
          <a:pPr lvl="0" algn="l" defTabSz="1600200">
            <a:lnSpc>
              <a:spcPct val="90000"/>
            </a:lnSpc>
            <a:spcBef>
              <a:spcPct val="0"/>
            </a:spcBef>
            <a:spcAft>
              <a:spcPct val="35000"/>
            </a:spcAft>
          </a:pPr>
          <a:r>
            <a:rPr lang="de-DE" sz="3600" kern="1200" dirty="0" smtClean="0">
              <a:latin typeface="+mj-lt"/>
            </a:rPr>
            <a:t>3.</a:t>
          </a:r>
        </a:p>
        <a:p>
          <a:pPr lvl="0" algn="l" defTabSz="1600200">
            <a:lnSpc>
              <a:spcPct val="90000"/>
            </a:lnSpc>
            <a:spcBef>
              <a:spcPct val="0"/>
            </a:spcBef>
            <a:spcAft>
              <a:spcPct val="35000"/>
            </a:spcAft>
          </a:pPr>
          <a:r>
            <a:rPr lang="de-DE" sz="1400" kern="1200" dirty="0" smtClean="0">
              <a:solidFill>
                <a:srgbClr val="3C3C3B"/>
              </a:solidFill>
            </a:rPr>
            <a:t>Konkretes Umsetzen und Gestalten</a:t>
          </a:r>
          <a:endParaRPr lang="de-DE" sz="1400" kern="1200" dirty="0">
            <a:solidFill>
              <a:srgbClr val="3C3C3B"/>
            </a:solidFill>
          </a:endParaRPr>
        </a:p>
      </dsp:txBody>
      <dsp:txXfrm rot="5400000">
        <a:off x="3347039" y="605624"/>
        <a:ext cx="1554702" cy="1816873"/>
      </dsp:txXfrm>
    </dsp:sp>
    <dsp:sp modelId="{29CA9A90-57F3-4048-9043-44FD7254F456}">
      <dsp:nvSpPr>
        <dsp:cNvPr id="0" name=""/>
        <dsp:cNvSpPr/>
      </dsp:nvSpPr>
      <dsp:spPr>
        <a:xfrm rot="16200000">
          <a:off x="4281635" y="736709"/>
          <a:ext cx="3028121" cy="1554702"/>
        </a:xfrm>
        <a:prstGeom prst="flowChartManualOperation">
          <a:avLst/>
        </a:prstGeom>
        <a:solidFill>
          <a:schemeClr val="lt1"/>
        </a:solidFill>
        <a:ln w="12700" cap="flat" cmpd="sng" algn="ctr">
          <a:no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8600" tIns="0" rIns="228600" bIns="0" numCol="1" spcCol="1270" anchor="ctr" anchorCtr="0">
          <a:noAutofit/>
        </a:bodyPr>
        <a:lstStyle/>
        <a:p>
          <a:pPr lvl="0" algn="l" defTabSz="1600200">
            <a:lnSpc>
              <a:spcPct val="90000"/>
            </a:lnSpc>
            <a:spcBef>
              <a:spcPct val="0"/>
            </a:spcBef>
            <a:spcAft>
              <a:spcPct val="35000"/>
            </a:spcAft>
          </a:pPr>
          <a:r>
            <a:rPr lang="de-DE" sz="3600" kern="1200" dirty="0" smtClean="0">
              <a:latin typeface="+mj-lt"/>
            </a:rPr>
            <a:t>4.</a:t>
          </a:r>
        </a:p>
        <a:p>
          <a:pPr lvl="0" algn="l" defTabSz="1600200">
            <a:lnSpc>
              <a:spcPct val="90000"/>
            </a:lnSpc>
            <a:spcBef>
              <a:spcPct val="0"/>
            </a:spcBef>
            <a:spcAft>
              <a:spcPct val="35000"/>
            </a:spcAft>
          </a:pPr>
          <a:r>
            <a:rPr lang="de-DE" sz="1400" kern="1200" dirty="0" smtClean="0">
              <a:solidFill>
                <a:srgbClr val="3C3C3B"/>
              </a:solidFill>
            </a:rPr>
            <a:t>Evaluation und Anpassungen</a:t>
          </a:r>
          <a:endParaRPr lang="de-DE" sz="1400" kern="1200" dirty="0">
            <a:solidFill>
              <a:srgbClr val="3C3C3B"/>
            </a:solidFill>
          </a:endParaRPr>
        </a:p>
      </dsp:txBody>
      <dsp:txXfrm rot="5400000">
        <a:off x="5018344" y="605624"/>
        <a:ext cx="1554702" cy="1816873"/>
      </dsp:txXfrm>
    </dsp:sp>
    <dsp:sp modelId="{3F3FF9EC-E8E2-4F1F-A2F1-CBE05DB651DC}">
      <dsp:nvSpPr>
        <dsp:cNvPr id="0" name=""/>
        <dsp:cNvSpPr/>
      </dsp:nvSpPr>
      <dsp:spPr>
        <a:xfrm rot="16200000">
          <a:off x="5952939" y="736709"/>
          <a:ext cx="3028121" cy="1554702"/>
        </a:xfrm>
        <a:prstGeom prst="flowChartManualOperation">
          <a:avLst/>
        </a:prstGeom>
        <a:solidFill>
          <a:schemeClr val="lt1"/>
        </a:solidFill>
        <a:ln w="12700" cap="flat" cmpd="sng" algn="ctr">
          <a:no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28600" tIns="0" rIns="228600" bIns="0" numCol="1" spcCol="1270" anchor="ctr" anchorCtr="0">
          <a:noAutofit/>
        </a:bodyPr>
        <a:lstStyle/>
        <a:p>
          <a:pPr lvl="0" algn="l" defTabSz="1600200">
            <a:lnSpc>
              <a:spcPct val="90000"/>
            </a:lnSpc>
            <a:spcBef>
              <a:spcPct val="0"/>
            </a:spcBef>
            <a:spcAft>
              <a:spcPct val="35000"/>
            </a:spcAft>
          </a:pPr>
          <a:r>
            <a:rPr lang="de-DE" sz="3600" kern="1200" dirty="0" smtClean="0">
              <a:latin typeface="+mj-lt"/>
            </a:rPr>
            <a:t>5.</a:t>
          </a:r>
          <a:r>
            <a:rPr lang="de-DE" sz="2400" kern="1200" dirty="0" smtClean="0">
              <a:latin typeface="+mj-lt"/>
            </a:rPr>
            <a:t> </a:t>
          </a:r>
        </a:p>
        <a:p>
          <a:pPr lvl="0" algn="l" defTabSz="1600200">
            <a:lnSpc>
              <a:spcPct val="90000"/>
            </a:lnSpc>
            <a:spcBef>
              <a:spcPct val="0"/>
            </a:spcBef>
            <a:spcAft>
              <a:spcPct val="35000"/>
            </a:spcAft>
          </a:pPr>
          <a:r>
            <a:rPr lang="de-DE" sz="1400" kern="1200" dirty="0" smtClean="0">
              <a:solidFill>
                <a:srgbClr val="3C3C3B"/>
              </a:solidFill>
            </a:rPr>
            <a:t>Begleitung der Gefährdungsbeurteilung</a:t>
          </a:r>
          <a:endParaRPr lang="de-DE" sz="1400" kern="1200" dirty="0">
            <a:solidFill>
              <a:srgbClr val="3C3C3B"/>
            </a:solidFill>
          </a:endParaRPr>
        </a:p>
      </dsp:txBody>
      <dsp:txXfrm rot="5400000">
        <a:off x="6689648" y="605624"/>
        <a:ext cx="1554702" cy="181687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3076363" cy="513508"/>
          </a:xfrm>
          <a:prstGeom prst="rect">
            <a:avLst/>
          </a:prstGeom>
        </p:spPr>
        <p:txBody>
          <a:bodyPr vert="horz" lIns="194976" tIns="194976" rIns="194976" bIns="194976" rtlCol="0"/>
          <a:lstStyle>
            <a:lvl1pPr algn="l">
              <a:defRPr sz="1300"/>
            </a:lvl1pPr>
          </a:lstStyle>
          <a:p>
            <a:endParaRPr lang="de-DE" sz="11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4021294" y="0"/>
            <a:ext cx="3076363" cy="513508"/>
          </a:xfrm>
          <a:prstGeom prst="rect">
            <a:avLst/>
          </a:prstGeom>
        </p:spPr>
        <p:txBody>
          <a:bodyPr vert="horz" lIns="194976" tIns="194976" rIns="194976" bIns="194976" rtlCol="0"/>
          <a:lstStyle>
            <a:lvl1pPr algn="r">
              <a:defRPr sz="1300"/>
            </a:lvl1pPr>
          </a:lstStyle>
          <a:p>
            <a:fld id="{D893A924-A15F-FB45-9450-A978DD7F2A70}" type="datetimeFigureOut">
              <a:rPr lang="de-DE" sz="1100">
                <a:latin typeface="Meta IGM" panose="02000503040000020004" pitchFamily="2" charset="0"/>
              </a:rPr>
              <a:t>04.03.2022</a:t>
            </a:fld>
            <a:endParaRPr lang="de-DE" sz="11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9721107"/>
            <a:ext cx="3076363" cy="513507"/>
          </a:xfrm>
          <a:prstGeom prst="rect">
            <a:avLst/>
          </a:prstGeom>
        </p:spPr>
        <p:txBody>
          <a:bodyPr vert="horz" lIns="194976" tIns="194976" rIns="194976" bIns="194976" rtlCol="0" anchor="b"/>
          <a:lstStyle>
            <a:lvl1pPr algn="l">
              <a:defRPr sz="1300"/>
            </a:lvl1pPr>
          </a:lstStyle>
          <a:p>
            <a:endParaRPr lang="de-DE" sz="11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4021294" y="9721107"/>
            <a:ext cx="3076363" cy="513507"/>
          </a:xfrm>
          <a:prstGeom prst="rect">
            <a:avLst/>
          </a:prstGeom>
        </p:spPr>
        <p:txBody>
          <a:bodyPr vert="horz" lIns="194976" tIns="194976" rIns="194976" bIns="194976" rtlCol="0" anchor="b"/>
          <a:lstStyle>
            <a:lvl1pPr algn="r">
              <a:defRPr sz="1300"/>
            </a:lvl1pPr>
          </a:lstStyle>
          <a:p>
            <a:fld id="{53B84A8F-D800-3D49-A16E-28CD7380C913}" type="slidenum">
              <a:rPr lang="de-DE" sz="1100">
                <a:latin typeface="Meta IGM" panose="02000503040000020004" pitchFamily="2" charset="0"/>
              </a:rPr>
              <a:t>‹Nr.›</a:t>
            </a:fld>
            <a:endParaRPr lang="de-DE" sz="11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06082" y="92526"/>
            <a:ext cx="6861750" cy="3861204"/>
          </a:xfrm>
          <a:prstGeom prst="rect">
            <a:avLst/>
          </a:prstGeom>
          <a:noFill/>
          <a:ln w="12700">
            <a:solidFill>
              <a:prstClr val="black"/>
            </a:solidFill>
          </a:ln>
        </p:spPr>
        <p:txBody>
          <a:bodyPr vert="horz" lIns="99048" tIns="49524" rIns="99048" bIns="49524" rtlCol="0" anchor="ctr"/>
          <a:lstStyle/>
          <a:p>
            <a:endParaRPr lang="de-DE" dirty="0"/>
          </a:p>
        </p:txBody>
      </p:sp>
      <p:sp>
        <p:nvSpPr>
          <p:cNvPr id="5" name="Notizenplatzhalter 4"/>
          <p:cNvSpPr>
            <a:spLocks noGrp="1"/>
          </p:cNvSpPr>
          <p:nvPr>
            <p:ph type="body" sz="quarter" idx="3"/>
          </p:nvPr>
        </p:nvSpPr>
        <p:spPr>
          <a:xfrm>
            <a:off x="106082" y="4114801"/>
            <a:ext cx="6861750" cy="5511030"/>
          </a:xfrm>
          <a:prstGeom prst="rect">
            <a:avLst/>
          </a:prstGeom>
        </p:spPr>
        <p:txBody>
          <a:bodyPr vert="horz" lIns="99048" tIns="49524" rIns="99048" bIns="49524" numCol="2" spcCol="194976"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9786902"/>
            <a:ext cx="3076363" cy="447712"/>
          </a:xfrm>
          <a:prstGeom prst="rect">
            <a:avLst/>
          </a:prstGeom>
        </p:spPr>
        <p:txBody>
          <a:bodyPr vert="horz" lIns="194976" tIns="194976" rIns="194976" bIns="194976" rtlCol="0" anchor="b"/>
          <a:lstStyle>
            <a:lvl1pPr algn="l">
              <a:defRPr sz="1100" b="0" i="0">
                <a:latin typeface="Meta IGM" panose="02000503040000020004" pitchFamily="2" charset="0"/>
              </a:defRPr>
            </a:lvl1pPr>
          </a:lstStyle>
          <a:p>
            <a:r>
              <a:rPr lang="de-DE" dirty="0" smtClean="0"/>
              <a:t>WZK Flexible Büroraumgestaltung</a:t>
            </a:r>
            <a:endParaRPr lang="de-DE" dirty="0"/>
          </a:p>
        </p:txBody>
      </p:sp>
      <p:sp>
        <p:nvSpPr>
          <p:cNvPr id="7" name="Foliennummernplatzhalter 6"/>
          <p:cNvSpPr>
            <a:spLocks noGrp="1"/>
          </p:cNvSpPr>
          <p:nvPr>
            <p:ph type="sldNum" sz="quarter" idx="5"/>
          </p:nvPr>
        </p:nvSpPr>
        <p:spPr>
          <a:xfrm>
            <a:off x="4021294" y="9786902"/>
            <a:ext cx="3076363" cy="447712"/>
          </a:xfrm>
          <a:prstGeom prst="rect">
            <a:avLst/>
          </a:prstGeom>
        </p:spPr>
        <p:txBody>
          <a:bodyPr vert="horz" lIns="194976" tIns="194976" rIns="194976" bIns="194976" rtlCol="0" anchor="b"/>
          <a:lstStyle>
            <a:lvl1pPr algn="r">
              <a:defRPr sz="11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0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23685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6082" y="115888"/>
            <a:ext cx="6861750" cy="3859734"/>
          </a:xfrm>
        </p:spPr>
      </p:sp>
      <p:sp>
        <p:nvSpPr>
          <p:cNvPr id="3" name="Notizenplatzhalter 2"/>
          <p:cNvSpPr>
            <a:spLocks noGrp="1"/>
          </p:cNvSpPr>
          <p:nvPr>
            <p:ph type="body" idx="1"/>
          </p:nvPr>
        </p:nvSpPr>
        <p:spPr/>
        <p:txBody>
          <a:bodyPr/>
          <a:lstStyle/>
          <a:p>
            <a:r>
              <a:rPr lang="de-DE" b="1" dirty="0" smtClean="0"/>
              <a:t>Das Problem mit</a:t>
            </a:r>
            <a:r>
              <a:rPr lang="de-DE" b="1" baseline="0" dirty="0" smtClean="0"/>
              <a:t> dem </a:t>
            </a:r>
            <a:r>
              <a:rPr lang="de-DE" b="1" dirty="0" smtClean="0"/>
              <a:t>Großraumbüro </a:t>
            </a:r>
          </a:p>
          <a:p>
            <a:endParaRPr lang="de-DE" dirty="0" smtClean="0"/>
          </a:p>
          <a:p>
            <a:r>
              <a:rPr lang="de-DE" dirty="0" smtClean="0"/>
              <a:t>Großraumbüros können Menschen krank machen. Dies zeigen viele Studien. Insbesondere die offensichtlichen Themen spielen hier eine Rolle:</a:t>
            </a:r>
            <a:r>
              <a:rPr lang="de-DE" baseline="0" dirty="0" smtClean="0"/>
              <a:t> </a:t>
            </a:r>
            <a:r>
              <a:rPr lang="de-DE" dirty="0" smtClean="0"/>
              <a:t>Lärm, Temperatur, Licht. Da hat jeder ein anderes Empfinden – dies kann zu Konflikten führen.</a:t>
            </a:r>
          </a:p>
          <a:p>
            <a:endParaRPr lang="de-DE" dirty="0" smtClean="0"/>
          </a:p>
          <a:p>
            <a:r>
              <a:rPr lang="de-DE" dirty="0" smtClean="0"/>
              <a:t>Gebäudekosten – vor allem in Ballungszentren –  sind nach den Personalausgaben der größte Kostenfaktor im Dienstleistungssektor. Daher werden kostengünstige Raumkonzepte für Unternehmen wichtiger.</a:t>
            </a:r>
            <a:r>
              <a:rPr lang="de-DE" baseline="0" dirty="0" smtClean="0"/>
              <a:t> </a:t>
            </a:r>
            <a:r>
              <a:rPr lang="de-DE" dirty="0" smtClean="0"/>
              <a:t>Großraumbüros funktionieren dabei nicht gut und Zellenbüros sind teuer und unflexibel. </a:t>
            </a:r>
          </a:p>
          <a:p>
            <a:endParaRPr lang="de-DE" dirty="0" smtClean="0"/>
          </a:p>
          <a:p>
            <a:r>
              <a:rPr lang="de-DE" dirty="0" smtClean="0"/>
              <a:t>Immer mehr Menschen verbringen immer mehr Zeit in Büros, daher ist ein gutes Büro wichtig für die Lebensqualität. Die Beschäftigten wollen nicht mehr in lauten, kalten Großraumbüros arbeiten. Unternehmen suchen nach einer Lösung Kostenersparnis, Effektivität und Flexibilität und Anforderungen der Beschäftigten unter einen Hut zu bringen. Daraus entstand</a:t>
            </a:r>
            <a:r>
              <a:rPr lang="de-DE" baseline="0" dirty="0" smtClean="0"/>
              <a:t> die Idee von unterschiedlichen Arbeitszonen.</a:t>
            </a:r>
            <a:r>
              <a:rPr lang="de-DE" dirty="0" smtClean="0"/>
              <a:t>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10</a:t>
            </a:fld>
            <a:endParaRPr lang="de-DE" dirty="0"/>
          </a:p>
        </p:txBody>
      </p:sp>
    </p:spTree>
    <p:extLst>
      <p:ext uri="{BB962C8B-B14F-4D97-AF65-F5344CB8AC3E}">
        <p14:creationId xmlns:p14="http://schemas.microsoft.com/office/powerpoint/2010/main" val="409403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6082" y="115888"/>
            <a:ext cx="6822831" cy="3837842"/>
          </a:xfrm>
        </p:spPr>
      </p:sp>
      <p:sp>
        <p:nvSpPr>
          <p:cNvPr id="3" name="Notizenplatzhalter 2"/>
          <p:cNvSpPr>
            <a:spLocks noGrp="1"/>
          </p:cNvSpPr>
          <p:nvPr>
            <p:ph type="body" idx="1"/>
          </p:nvPr>
        </p:nvSpPr>
        <p:spPr/>
        <p:txBody>
          <a:bodyPr/>
          <a:lstStyle/>
          <a:p>
            <a:r>
              <a:rPr lang="de-DE" b="1" dirty="0" smtClean="0"/>
              <a:t>Desk Sharing mit unterschiedlichen Arbeitszonen</a:t>
            </a:r>
          </a:p>
          <a:p>
            <a:endParaRPr lang="de-DE" dirty="0" smtClean="0"/>
          </a:p>
          <a:p>
            <a:pPr marL="185715" indent="-185715">
              <a:buFont typeface="Arial" panose="020B0604020202020204" pitchFamily="34" charset="0"/>
              <a:buChar char="•"/>
            </a:pPr>
            <a:r>
              <a:rPr lang="de-DE" dirty="0" smtClean="0"/>
              <a:t>Verschiedene Arbeitszonen bieten unterschiedlichen Arbeitsaufgaben eine entsprechende Funktion</a:t>
            </a:r>
          </a:p>
          <a:p>
            <a:pPr marL="185715" indent="-185715">
              <a:buFont typeface="Arial" panose="020B0604020202020204" pitchFamily="34" charset="0"/>
              <a:buChar char="•"/>
            </a:pPr>
            <a:r>
              <a:rPr lang="de-DE" dirty="0" smtClean="0"/>
              <a:t>Kommunikation soll gefördert werden, dies ist wichtig für kreative und innovative Zusammenarbeit </a:t>
            </a:r>
          </a:p>
          <a:p>
            <a:pPr marL="185715" indent="-185715">
              <a:buFont typeface="Arial" panose="020B0604020202020204" pitchFamily="34" charset="0"/>
              <a:buChar char="•"/>
            </a:pPr>
            <a:r>
              <a:rPr lang="de-DE" dirty="0" smtClean="0"/>
              <a:t>Das Image eines Unternehmens wird gefördert. Mitarbeiter kennen ihren Marktwert</a:t>
            </a:r>
            <a:r>
              <a:rPr lang="de-DE" baseline="0" dirty="0" smtClean="0"/>
              <a:t> und</a:t>
            </a:r>
            <a:r>
              <a:rPr lang="de-DE" dirty="0" smtClean="0"/>
              <a:t> wollen sich am Arbeitsplatz wohlfühlen </a:t>
            </a:r>
          </a:p>
          <a:p>
            <a:pPr marL="185715" indent="-185715">
              <a:buFont typeface="Arial" panose="020B0604020202020204" pitchFamily="34" charset="0"/>
              <a:buChar char="•"/>
            </a:pPr>
            <a:r>
              <a:rPr lang="de-DE" dirty="0" smtClean="0"/>
              <a:t>Es kann kostengünstiger und platzsparend geplant sein.</a:t>
            </a:r>
            <a:r>
              <a:rPr lang="de-DE" baseline="0" dirty="0" smtClean="0"/>
              <a:t> Aber </a:t>
            </a:r>
            <a:r>
              <a:rPr lang="de-DE" dirty="0" smtClean="0"/>
              <a:t>Achtung: dies geht allerdings mit verschiedenen Risiken einher.</a:t>
            </a:r>
          </a:p>
          <a:p>
            <a:pPr marL="185715" indent="-185715">
              <a:buFont typeface="Arial" panose="020B0604020202020204" pitchFamily="34" charset="0"/>
              <a:buChar char="•"/>
            </a:pPr>
            <a:endParaRPr lang="de-DE" dirty="0" smtClean="0"/>
          </a:p>
          <a:p>
            <a:r>
              <a:rPr lang="de-DE" dirty="0" smtClean="0"/>
              <a:t>Denn: So nett und so flexibel es aussieht, es bleibt trotzdem eine Art Großraumbüro mit entsprechenden Nachteilen. Wir brauchen also gute Regeln.</a:t>
            </a:r>
          </a:p>
          <a:p>
            <a:endParaRPr lang="de-DE" b="1" dirty="0" smtClean="0"/>
          </a:p>
          <a:p>
            <a:r>
              <a:rPr lang="de-DE" b="1" dirty="0" smtClean="0"/>
              <a:t>Eine Sache viele Namen</a:t>
            </a:r>
            <a:r>
              <a:rPr lang="de-DE" b="1" baseline="0" dirty="0" smtClean="0"/>
              <a:t> - </a:t>
            </a:r>
            <a:r>
              <a:rPr lang="de-DE" b="1" dirty="0" smtClean="0"/>
              <a:t>Flexible Büroraumkonzepte Konzepte</a:t>
            </a:r>
          </a:p>
          <a:p>
            <a:endParaRPr lang="de-DE" dirty="0" smtClean="0"/>
          </a:p>
          <a:p>
            <a:pPr marL="185715" indent="-185715" defTabSz="990478">
              <a:buFont typeface="Arial" panose="020B0604020202020204" pitchFamily="34" charset="0"/>
              <a:buChar char="•"/>
            </a:pPr>
            <a:r>
              <a:rPr lang="de-DE" dirty="0" smtClean="0"/>
              <a:t>Desk Sharing oder </a:t>
            </a:r>
            <a:r>
              <a:rPr lang="de-DE" dirty="0" err="1" smtClean="0"/>
              <a:t>Shared</a:t>
            </a:r>
            <a:r>
              <a:rPr lang="de-DE" dirty="0" smtClean="0"/>
              <a:t> Desk mit verschiedenen Arbeitszonen</a:t>
            </a:r>
          </a:p>
          <a:p>
            <a:pPr marL="185715" indent="-185715">
              <a:buFont typeface="Arial" panose="020B0604020202020204" pitchFamily="34" charset="0"/>
              <a:buChar char="•"/>
            </a:pPr>
            <a:r>
              <a:rPr lang="de-DE" dirty="0" smtClean="0"/>
              <a:t>Flexible Office</a:t>
            </a:r>
          </a:p>
          <a:p>
            <a:pPr marL="185715" indent="-185715">
              <a:buFont typeface="Arial" panose="020B0604020202020204" pitchFamily="34" charset="0"/>
              <a:buChar char="•"/>
            </a:pPr>
            <a:r>
              <a:rPr lang="de-DE" dirty="0" smtClean="0"/>
              <a:t>Open Space / Open Office</a:t>
            </a:r>
          </a:p>
          <a:p>
            <a:pPr marL="185715" indent="-185715">
              <a:buFont typeface="Arial" panose="020B0604020202020204" pitchFamily="34" charset="0"/>
              <a:buChar char="•"/>
            </a:pPr>
            <a:r>
              <a:rPr lang="de-DE" dirty="0" err="1" smtClean="0"/>
              <a:t>Activity</a:t>
            </a:r>
            <a:r>
              <a:rPr lang="de-DE" dirty="0" smtClean="0"/>
              <a:t> </a:t>
            </a:r>
            <a:r>
              <a:rPr lang="de-DE" dirty="0" err="1" smtClean="0"/>
              <a:t>Based</a:t>
            </a:r>
            <a:r>
              <a:rPr lang="de-DE" dirty="0" smtClean="0"/>
              <a:t> Working </a:t>
            </a:r>
          </a:p>
          <a:p>
            <a:pPr marL="185715" indent="-185715">
              <a:buFont typeface="Arial" panose="020B0604020202020204" pitchFamily="34" charset="0"/>
              <a:buChar char="•"/>
            </a:pPr>
            <a:r>
              <a:rPr lang="de-DE" dirty="0" smtClean="0"/>
              <a:t>Clean Desk </a:t>
            </a:r>
          </a:p>
          <a:p>
            <a:pPr marL="185715" indent="-185715">
              <a:buFont typeface="Arial" panose="020B0604020202020204" pitchFamily="34" charset="0"/>
              <a:buChar char="•"/>
            </a:pPr>
            <a:r>
              <a:rPr lang="de-DE" dirty="0" smtClean="0"/>
              <a:t>Hot </a:t>
            </a:r>
            <a:r>
              <a:rPr lang="de-DE" dirty="0" err="1" smtClean="0"/>
              <a:t>Desking</a:t>
            </a:r>
            <a:r>
              <a:rPr lang="de-DE" dirty="0" smtClean="0"/>
              <a:t> </a:t>
            </a:r>
          </a:p>
          <a:p>
            <a:pPr marL="185715" indent="-185715">
              <a:buFont typeface="Arial" panose="020B0604020202020204" pitchFamily="34" charset="0"/>
              <a:buChar char="•"/>
            </a:pPr>
            <a:r>
              <a:rPr lang="de-DE" dirty="0" smtClean="0"/>
              <a:t>non-reservation-</a:t>
            </a:r>
            <a:r>
              <a:rPr lang="de-DE" dirty="0" err="1" smtClean="0"/>
              <a:t>based</a:t>
            </a:r>
            <a:r>
              <a:rPr lang="de-DE" dirty="0" smtClean="0"/>
              <a:t> </a:t>
            </a:r>
            <a:r>
              <a:rPr lang="de-DE" dirty="0" err="1" smtClean="0"/>
              <a:t>hoteling</a:t>
            </a:r>
            <a:r>
              <a:rPr lang="de-DE" dirty="0" smtClean="0"/>
              <a:t> </a:t>
            </a:r>
          </a:p>
          <a:p>
            <a:pPr marL="185715" indent="-185715">
              <a:buFont typeface="Arial" panose="020B0604020202020204" pitchFamily="34" charset="0"/>
              <a:buChar char="•"/>
            </a:pPr>
            <a:r>
              <a:rPr lang="de-DE" dirty="0" smtClean="0"/>
              <a:t>modern </a:t>
            </a:r>
            <a:r>
              <a:rPr lang="de-DE" dirty="0" err="1" smtClean="0"/>
              <a:t>workspace</a:t>
            </a:r>
            <a:endParaRPr lang="de-DE" dirty="0" smtClean="0"/>
          </a:p>
          <a:p>
            <a:pPr marL="185715" indent="-185715">
              <a:buFont typeface="Arial" panose="020B0604020202020204" pitchFamily="34" charset="0"/>
              <a:buChar char="•"/>
            </a:pPr>
            <a:r>
              <a:rPr lang="de-DE" dirty="0" smtClean="0"/>
              <a:t>…</a:t>
            </a:r>
          </a:p>
          <a:p>
            <a:endParaRPr lang="de-DE" dirty="0" smtClean="0"/>
          </a:p>
          <a:p>
            <a:r>
              <a:rPr lang="de-DE" b="1" dirty="0" smtClean="0"/>
              <a:t>Auch bei den verschieden Firmen gibt es ganz unterschiedliche Namen hier ein paar Beispiele </a:t>
            </a:r>
          </a:p>
          <a:p>
            <a:pPr marL="185715" indent="-185715">
              <a:buFont typeface="Arial" panose="020B0604020202020204" pitchFamily="34" charset="0"/>
              <a:buChar char="•"/>
            </a:pPr>
            <a:r>
              <a:rPr lang="de-DE" dirty="0" smtClean="0"/>
              <a:t>Office 2025 Volkswagen</a:t>
            </a:r>
          </a:p>
          <a:p>
            <a:pPr marL="185715" indent="-185715">
              <a:buFont typeface="Arial" panose="020B0604020202020204" pitchFamily="34" charset="0"/>
              <a:buChar char="•"/>
            </a:pPr>
            <a:r>
              <a:rPr lang="de-DE" dirty="0" smtClean="0"/>
              <a:t>Open Workspace - </a:t>
            </a:r>
            <a:r>
              <a:rPr lang="de-DE" dirty="0" err="1" smtClean="0"/>
              <a:t>Telefonica</a:t>
            </a:r>
            <a:endParaRPr lang="de-DE" dirty="0" smtClean="0"/>
          </a:p>
          <a:p>
            <a:pPr marL="185715" indent="-185715">
              <a:buFont typeface="Arial" panose="020B0604020202020204" pitchFamily="34" charset="0"/>
              <a:buChar char="•"/>
            </a:pPr>
            <a:r>
              <a:rPr lang="de-DE" dirty="0" err="1" smtClean="0"/>
              <a:t>NewWorkspase</a:t>
            </a:r>
            <a:r>
              <a:rPr lang="de-DE" dirty="0" smtClean="0"/>
              <a:t> – Lufthansa</a:t>
            </a:r>
          </a:p>
          <a:p>
            <a:pPr marL="185715" indent="-185715">
              <a:buFont typeface="Arial" panose="020B0604020202020204" pitchFamily="34" charset="0"/>
              <a:buChar char="•"/>
            </a:pPr>
            <a:r>
              <a:rPr lang="de-DE" dirty="0" smtClean="0"/>
              <a:t>Open Text World – Open Text</a:t>
            </a:r>
          </a:p>
          <a:p>
            <a:pPr marL="185715" indent="-185715">
              <a:buFont typeface="Arial" panose="020B0604020202020204" pitchFamily="34" charset="0"/>
              <a:buChar char="•"/>
            </a:pPr>
            <a:r>
              <a:rPr lang="de-DE" dirty="0" err="1" smtClean="0"/>
              <a:t>Citizen</a:t>
            </a:r>
            <a:r>
              <a:rPr lang="de-DE" dirty="0" smtClean="0"/>
              <a:t> Office – </a:t>
            </a:r>
            <a:r>
              <a:rPr lang="de-DE" dirty="0" err="1" smtClean="0"/>
              <a:t>Vitra</a:t>
            </a:r>
            <a:r>
              <a:rPr lang="de-DE" dirty="0" smtClean="0"/>
              <a:t> </a:t>
            </a:r>
          </a:p>
          <a:p>
            <a:pPr marL="185715" indent="-185715">
              <a:buFont typeface="Arial" panose="020B0604020202020204" pitchFamily="34" charset="0"/>
              <a:buChar char="•"/>
            </a:pPr>
            <a:r>
              <a:rPr lang="de-DE" dirty="0" smtClean="0"/>
              <a:t>Siemens Office – Siemens  </a:t>
            </a:r>
          </a:p>
          <a:p>
            <a:pPr marL="185715" indent="-185715">
              <a:buFont typeface="Arial" panose="020B0604020202020204" pitchFamily="34" charset="0"/>
              <a:buChar char="•"/>
            </a:pPr>
            <a:r>
              <a:rPr lang="de-DE" dirty="0" smtClean="0"/>
              <a:t>Smart Working – UniCredit	</a:t>
            </a:r>
          </a:p>
          <a:p>
            <a:pPr marL="185715" indent="-185715">
              <a:buFont typeface="Arial" panose="020B0604020202020204" pitchFamily="34" charset="0"/>
              <a:buChar char="•"/>
            </a:pPr>
            <a:r>
              <a:rPr lang="de-DE" dirty="0" smtClean="0"/>
              <a:t>New Work – Schäffler </a:t>
            </a:r>
          </a:p>
          <a:p>
            <a:pPr marL="185715" indent="-185715">
              <a:buFont typeface="Arial" panose="020B0604020202020204" pitchFamily="34" charset="0"/>
              <a:buChar char="•"/>
            </a:pPr>
            <a:r>
              <a:rPr lang="de-DE" dirty="0" err="1" smtClean="0"/>
              <a:t>Activity</a:t>
            </a:r>
            <a:r>
              <a:rPr lang="de-DE" dirty="0" smtClean="0"/>
              <a:t> Bases Workspace – Rhode und Schwarz </a:t>
            </a:r>
          </a:p>
          <a:p>
            <a:pPr marL="185715" indent="-185715">
              <a:buFont typeface="Arial" panose="020B0604020202020204" pitchFamily="34" charset="0"/>
              <a:buChar char="•"/>
            </a:pP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11</a:t>
            </a:fld>
            <a:endParaRPr lang="de-DE" dirty="0"/>
          </a:p>
        </p:txBody>
      </p:sp>
    </p:spTree>
    <p:extLst>
      <p:ext uri="{BB962C8B-B14F-4D97-AF65-F5344CB8AC3E}">
        <p14:creationId xmlns:p14="http://schemas.microsoft.com/office/powerpoint/2010/main" val="427832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5997" y="115888"/>
            <a:ext cx="6811835" cy="3831657"/>
          </a:xfrm>
        </p:spPr>
      </p:sp>
      <p:sp>
        <p:nvSpPr>
          <p:cNvPr id="3" name="Notizenplatzhalter 2"/>
          <p:cNvSpPr>
            <a:spLocks noGrp="1"/>
          </p:cNvSpPr>
          <p:nvPr>
            <p:ph type="body" idx="1"/>
          </p:nvPr>
        </p:nvSpPr>
        <p:spPr>
          <a:xfrm>
            <a:off x="155996" y="4170556"/>
            <a:ext cx="6811835" cy="5455275"/>
          </a:xfrm>
        </p:spPr>
        <p:txBody>
          <a:bodyPr/>
          <a:lstStyle/>
          <a:p>
            <a:r>
              <a:rPr lang="de-DE" b="1" dirty="0" smtClean="0"/>
              <a:t>Welche Arbeitszonen</a:t>
            </a:r>
            <a:r>
              <a:rPr lang="de-DE" b="1" baseline="0" dirty="0" smtClean="0"/>
              <a:t> braucht es und in welcher Größe/Häufigkeit?</a:t>
            </a:r>
          </a:p>
          <a:p>
            <a:r>
              <a:rPr lang="de-DE" baseline="0" dirty="0" smtClean="0"/>
              <a:t>Das sind Fragen, die im Betrieb / Unternehmen geklärt werden müssen.</a:t>
            </a:r>
          </a:p>
          <a:p>
            <a:endParaRPr lang="de-DE" baseline="0" dirty="0" smtClean="0"/>
          </a:p>
          <a:p>
            <a:r>
              <a:rPr lang="de-DE" baseline="0" dirty="0" smtClean="0"/>
              <a:t>Formelle Besprechungsräume mit entsprechender Infrastruktur</a:t>
            </a:r>
          </a:p>
          <a:p>
            <a:r>
              <a:rPr lang="de-DE" baseline="0" dirty="0" smtClean="0"/>
              <a:t>Ausreichend Schreibtische mit Infrastruktur und ergonomischer Ausstattung (anpassbar)</a:t>
            </a:r>
          </a:p>
          <a:p>
            <a:r>
              <a:rPr lang="de-DE" baseline="0" dirty="0" smtClean="0"/>
              <a:t>Informelle Besprechungsräume / Think Tanks </a:t>
            </a:r>
          </a:p>
          <a:p>
            <a:r>
              <a:rPr lang="de-DE" baseline="0" dirty="0" err="1" smtClean="0"/>
              <a:t>Chill</a:t>
            </a:r>
            <a:r>
              <a:rPr lang="de-DE" baseline="0" dirty="0" smtClean="0"/>
              <a:t> Out Zonen / Pausenräume</a:t>
            </a:r>
          </a:p>
          <a:p>
            <a:r>
              <a:rPr lang="de-DE" baseline="0" dirty="0" smtClean="0"/>
              <a:t>Phone Boxen für </a:t>
            </a:r>
            <a:r>
              <a:rPr lang="de-DE" baseline="0" dirty="0" err="1" smtClean="0"/>
              <a:t>ViKos</a:t>
            </a:r>
            <a:r>
              <a:rPr lang="de-DE" baseline="0" dirty="0" smtClean="0"/>
              <a:t> und </a:t>
            </a:r>
            <a:r>
              <a:rPr lang="de-DE" baseline="0" dirty="0" err="1" smtClean="0"/>
              <a:t>Telcos</a:t>
            </a:r>
            <a:r>
              <a:rPr lang="de-DE" baseline="0" dirty="0" smtClean="0"/>
              <a:t>, private Gespräche </a:t>
            </a:r>
          </a:p>
          <a:p>
            <a:r>
              <a:rPr lang="de-DE" baseline="0" dirty="0" smtClean="0"/>
              <a:t>Stillarbeitsplätze für Konzentrationsarbeit / Einzelarbeit</a:t>
            </a:r>
          </a:p>
          <a:p>
            <a:endParaRPr lang="de-DE" baseline="0" dirty="0" smtClean="0"/>
          </a:p>
          <a:p>
            <a:r>
              <a:rPr lang="de-DE" baseline="0" dirty="0" smtClean="0"/>
              <a:t>Das mögliche Problem: Was ist, wenn alles besetzt ist? Wer „bezahlt“ die Wartezeit? Was, wenn nur </a:t>
            </a:r>
            <a:r>
              <a:rPr lang="de-DE" baseline="0" dirty="0" err="1" smtClean="0"/>
              <a:t>unergonomische</a:t>
            </a:r>
            <a:r>
              <a:rPr lang="de-DE" baseline="0" dirty="0" smtClean="0"/>
              <a:t> Plätze frei sind? </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12</a:t>
            </a:fld>
            <a:endParaRPr lang="de-DE" dirty="0"/>
          </a:p>
        </p:txBody>
      </p:sp>
    </p:spTree>
    <p:extLst>
      <p:ext uri="{BB962C8B-B14F-4D97-AF65-F5344CB8AC3E}">
        <p14:creationId xmlns:p14="http://schemas.microsoft.com/office/powerpoint/2010/main" val="365746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171" y="115888"/>
            <a:ext cx="6822831" cy="3837842"/>
          </a:xfrm>
        </p:spPr>
      </p:sp>
      <p:sp>
        <p:nvSpPr>
          <p:cNvPr id="3" name="Notizenplatzhalter 2"/>
          <p:cNvSpPr>
            <a:spLocks noGrp="1"/>
          </p:cNvSpPr>
          <p:nvPr>
            <p:ph type="body" idx="1"/>
          </p:nvPr>
        </p:nvSpPr>
        <p:spPr/>
        <p:txBody>
          <a:bodyPr/>
          <a:lstStyle/>
          <a:p>
            <a:r>
              <a:rPr lang="de-DE" b="1" dirty="0" smtClean="0"/>
              <a:t>Warum wird die Idee inzwischen</a:t>
            </a:r>
            <a:r>
              <a:rPr lang="de-DE" b="1" baseline="0" dirty="0" smtClean="0"/>
              <a:t> in vielen Büro konsequenter verfolgt?</a:t>
            </a:r>
          </a:p>
          <a:p>
            <a:endParaRPr lang="de-DE" baseline="0" dirty="0" smtClean="0"/>
          </a:p>
          <a:p>
            <a:r>
              <a:rPr lang="de-DE" dirty="0" smtClean="0"/>
              <a:t>Es gibt unterschiedliche Gründe:</a:t>
            </a:r>
            <a:r>
              <a:rPr lang="de-DE" baseline="0" dirty="0" smtClean="0"/>
              <a:t> </a:t>
            </a:r>
            <a:endParaRPr lang="de-DE" dirty="0" smtClean="0"/>
          </a:p>
          <a:p>
            <a:pPr marL="185715" indent="-185715">
              <a:buFont typeface="Arial" panose="020B0604020202020204" pitchFamily="34" charset="0"/>
              <a:buChar char="•"/>
            </a:pPr>
            <a:r>
              <a:rPr lang="de-DE" b="1" dirty="0" smtClean="0"/>
              <a:t>Kosten</a:t>
            </a:r>
            <a:r>
              <a:rPr lang="de-DE" dirty="0" smtClean="0"/>
              <a:t>: Wenn nicht für jeden Mitarbeiter und jede Mitarbeiterin ein Arbeitsplatz zur Verfügung gestellt werden muss spart dies aus Sicht des Arbeitgebers Geld: Es wird z.B. weniger Bürofläche benötigt oder zumindest nicht mehr Bürofläche bei steigenden Beschäftigtenzahlen. </a:t>
            </a:r>
          </a:p>
          <a:p>
            <a:pPr marL="185715" indent="-185715">
              <a:buFont typeface="Arial" panose="020B0604020202020204" pitchFamily="34" charset="0"/>
              <a:buChar char="•"/>
            </a:pPr>
            <a:r>
              <a:rPr lang="de-DE" dirty="0" smtClean="0"/>
              <a:t>Aus Arbeitgebersicht löst Desk Sharing vorhandene oder absehbare </a:t>
            </a:r>
            <a:r>
              <a:rPr lang="de-DE" b="1" dirty="0" smtClean="0"/>
              <a:t>Platzprobleme</a:t>
            </a:r>
            <a:r>
              <a:rPr lang="de-DE" dirty="0" smtClean="0"/>
              <a:t>. Je höher die </a:t>
            </a:r>
            <a:r>
              <a:rPr lang="de-DE" dirty="0" err="1" smtClean="0"/>
              <a:t>Sharingquote</a:t>
            </a:r>
            <a:r>
              <a:rPr lang="de-DE" dirty="0" smtClean="0"/>
              <a:t>, desto weniger Arbeitsplätze müssen vorgehalten werden. </a:t>
            </a:r>
          </a:p>
          <a:p>
            <a:pPr marL="185715" indent="-185715">
              <a:buFont typeface="Arial" panose="020B0604020202020204" pitchFamily="34" charset="0"/>
              <a:buChar char="•"/>
            </a:pPr>
            <a:r>
              <a:rPr lang="de-DE" dirty="0" smtClean="0"/>
              <a:t>Desk Sharing Kommt oft zusammen mit </a:t>
            </a:r>
            <a:r>
              <a:rPr lang="de-DE" b="1" dirty="0" smtClean="0"/>
              <a:t>Mobiler Arbeit / Homeoffice</a:t>
            </a:r>
            <a:r>
              <a:rPr lang="de-DE" dirty="0" smtClean="0"/>
              <a:t>. Wenn Beschäftigte von zu Hause oder unterwegs arbeiten kann man sich die Frage stellen, warum für jeden immer ein Büroarbeitsplatz zur Verfügung stehen muss. </a:t>
            </a:r>
          </a:p>
          <a:p>
            <a:pPr marL="185715" indent="-185715">
              <a:buFont typeface="Arial" panose="020B0604020202020204" pitchFamily="34" charset="0"/>
              <a:buChar char="•"/>
            </a:pPr>
            <a:r>
              <a:rPr lang="de-DE" b="1" dirty="0" smtClean="0"/>
              <a:t>Neue Arbeitsmethoden</a:t>
            </a:r>
            <a:r>
              <a:rPr lang="de-DE" dirty="0" smtClean="0"/>
              <a:t>, wie z.B. agiles Arbeiten verändern die Anforderungen an die Büroarbeitsplätze. Bei Agilen Arbeitsmethoden (bei </a:t>
            </a:r>
            <a:r>
              <a:rPr lang="de-DE" dirty="0" err="1" smtClean="0"/>
              <a:t>Desing</a:t>
            </a:r>
            <a:r>
              <a:rPr lang="de-DE" dirty="0" smtClean="0"/>
              <a:t> </a:t>
            </a:r>
            <a:r>
              <a:rPr lang="de-DE" dirty="0" err="1" smtClean="0"/>
              <a:t>Thinking</a:t>
            </a:r>
            <a:r>
              <a:rPr lang="de-DE" dirty="0" smtClean="0"/>
              <a:t>) gehört es zum Konzept.</a:t>
            </a:r>
            <a:r>
              <a:rPr lang="de-DE" baseline="0" dirty="0" smtClean="0"/>
              <a:t> </a:t>
            </a:r>
            <a:r>
              <a:rPr lang="de-DE" dirty="0" smtClean="0"/>
              <a:t>Wenn die Arbeit eher Gruppenräume erfordert, scheint ein ständig freigehaltener Einzelarbeitsplatz nicht zwingend notwendig.</a:t>
            </a:r>
          </a:p>
          <a:p>
            <a:pPr marL="185715" indent="-185715">
              <a:buFont typeface="Arial" panose="020B0604020202020204" pitchFamily="34" charset="0"/>
              <a:buChar char="•"/>
            </a:pPr>
            <a:r>
              <a:rPr lang="de-DE" dirty="0" smtClean="0"/>
              <a:t>Häufig wird </a:t>
            </a:r>
            <a:r>
              <a:rPr lang="de-DE" dirty="0" err="1" smtClean="0"/>
              <a:t>Desksharing</a:t>
            </a:r>
            <a:r>
              <a:rPr lang="de-DE" dirty="0" smtClean="0"/>
              <a:t> im Zuge einer </a:t>
            </a:r>
            <a:r>
              <a:rPr lang="de-DE" b="1" dirty="0" smtClean="0"/>
              <a:t>Neuorganisation</a:t>
            </a:r>
            <a:r>
              <a:rPr lang="de-DE" dirty="0" smtClean="0"/>
              <a:t> (Bezug neuer, Umstrukturierung der alten oder beim Neu- Umbau von Büroflächen/-gebäuden) diskutiert oder eingeführt. Steigert die Attraktivität des Arbeitgebers?</a:t>
            </a:r>
          </a:p>
          <a:p>
            <a:endParaRPr lang="de-DE" dirty="0" smtClean="0"/>
          </a:p>
          <a:p>
            <a:r>
              <a:rPr lang="de-DE" dirty="0" smtClean="0"/>
              <a:t>Ein weiterer Grund für die Einführung von Desk Sharing sind die veränderte Anforderungen an Büros. Nötig sind Orte für: </a:t>
            </a:r>
          </a:p>
          <a:p>
            <a:pPr marL="185715" indent="-185715">
              <a:buFont typeface="Arial" panose="020B0604020202020204" pitchFamily="34" charset="0"/>
              <a:buChar char="•"/>
            </a:pPr>
            <a:r>
              <a:rPr lang="de-DE" dirty="0" smtClean="0"/>
              <a:t>Routinetätigkeiten</a:t>
            </a:r>
          </a:p>
          <a:p>
            <a:pPr marL="185715" indent="-185715">
              <a:buFont typeface="Arial" panose="020B0604020202020204" pitchFamily="34" charset="0"/>
              <a:buChar char="•"/>
            </a:pPr>
            <a:r>
              <a:rPr lang="de-DE" dirty="0" smtClean="0"/>
              <a:t>konzentriertes Arbeiten</a:t>
            </a:r>
          </a:p>
          <a:p>
            <a:pPr marL="185715" indent="-185715">
              <a:buFont typeface="Arial" panose="020B0604020202020204" pitchFamily="34" charset="0"/>
              <a:buChar char="•"/>
            </a:pPr>
            <a:r>
              <a:rPr lang="de-DE" dirty="0" smtClean="0"/>
              <a:t>kreatives Arbeiten</a:t>
            </a:r>
          </a:p>
          <a:p>
            <a:pPr marL="185715" indent="-185715">
              <a:buFont typeface="Arial" panose="020B0604020202020204" pitchFamily="34" charset="0"/>
              <a:buChar char="•"/>
            </a:pPr>
            <a:r>
              <a:rPr lang="de-DE" dirty="0" smtClean="0"/>
              <a:t>Kommunikation und Austausch</a:t>
            </a:r>
          </a:p>
          <a:p>
            <a:pPr marL="185715" indent="-185715">
              <a:buFont typeface="Arial" panose="020B0604020202020204" pitchFamily="34" charset="0"/>
              <a:buChar char="•"/>
            </a:pPr>
            <a:r>
              <a:rPr lang="de-DE" dirty="0" smtClean="0"/>
              <a:t>Projektarbeit in Teams (in einem Raum)</a:t>
            </a:r>
          </a:p>
          <a:p>
            <a:pPr marL="185715" indent="-185715">
              <a:buFont typeface="Arial" panose="020B0604020202020204" pitchFamily="34" charset="0"/>
              <a:buChar char="•"/>
            </a:pPr>
            <a:r>
              <a:rPr lang="de-DE" dirty="0" smtClean="0"/>
              <a:t>Rückzug und Entspannung</a:t>
            </a:r>
          </a:p>
          <a:p>
            <a:r>
              <a:rPr lang="de-DE" dirty="0" smtClean="0"/>
              <a:t>…</a:t>
            </a:r>
          </a:p>
          <a:p>
            <a:r>
              <a:rPr lang="de-DE" dirty="0" smtClean="0"/>
              <a:t>ABER: Diese vielfältigen Arbeitsplatzbedarfe stellen die Büroorganisation häufig vor große Herausforderungen, da die Büroflächen nicht immer nach Bedarf ausgeweitet werden können.  </a:t>
            </a:r>
          </a:p>
          <a:p>
            <a:r>
              <a:rPr lang="de-DE" dirty="0" smtClean="0"/>
              <a:t>Es stellt sich also die Frage: Wie kann man den (neuen) diversen Anforderung gerecht werden? </a:t>
            </a:r>
          </a:p>
          <a:p>
            <a:r>
              <a:rPr lang="de-DE" dirty="0" smtClean="0"/>
              <a:t>Durch Desk Sharing können Freiräume für neue, sinnvollen Arbeitsflächen entstehen. Dann macht das Konzept durchaus Sinn. </a:t>
            </a:r>
          </a:p>
          <a:p>
            <a:r>
              <a:rPr lang="de-DE" dirty="0" smtClean="0"/>
              <a:t>Der Mitarbeiter soll sich den für seine Tätigkeit optimalen Arbeitsplatz je nach seinen Anforderungen auswählen können. </a:t>
            </a:r>
          </a:p>
          <a:p>
            <a:endParaRPr lang="de-DE" dirty="0" smtClean="0"/>
          </a:p>
          <a:p>
            <a:r>
              <a:rPr lang="de-DE" b="1" dirty="0" smtClean="0"/>
              <a:t>Idealfall</a:t>
            </a:r>
            <a:r>
              <a:rPr lang="de-DE" dirty="0" smtClean="0"/>
              <a:t>: Die Raumorganisation entspricht den anfallenden Arbeiten - ausreichend Arbeitsplätze und Orte.</a:t>
            </a:r>
            <a:r>
              <a:rPr lang="de-DE" baseline="0" dirty="0" smtClean="0"/>
              <a:t> </a:t>
            </a:r>
            <a:r>
              <a:rPr lang="de-DE" dirty="0" smtClean="0"/>
              <a:t>Aber: Ist Desk Sharing nur die einfache Lösung für vorhandene Platzprobleme, verlagert sich das Problem nur auf die einzelnen Beschäftigten.</a:t>
            </a:r>
          </a:p>
        </p:txBody>
      </p:sp>
      <p:sp>
        <p:nvSpPr>
          <p:cNvPr id="4" name="Foliennummernplatzhalter 3"/>
          <p:cNvSpPr>
            <a:spLocks noGrp="1"/>
          </p:cNvSpPr>
          <p:nvPr>
            <p:ph type="sldNum" sz="quarter" idx="10"/>
          </p:nvPr>
        </p:nvSpPr>
        <p:spPr/>
        <p:txBody>
          <a:bodyPr/>
          <a:lstStyle/>
          <a:p>
            <a:fld id="{AD868B3C-6C54-1D41-B938-33F4013C078E}" type="slidenum">
              <a:rPr lang="de-DE" smtClean="0"/>
              <a:pPr/>
              <a:t>13</a:t>
            </a:fld>
            <a:endParaRPr lang="de-DE" dirty="0"/>
          </a:p>
        </p:txBody>
      </p:sp>
    </p:spTree>
    <p:extLst>
      <p:ext uri="{BB962C8B-B14F-4D97-AF65-F5344CB8AC3E}">
        <p14:creationId xmlns:p14="http://schemas.microsoft.com/office/powerpoint/2010/main" val="147753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smtClean="0">
                <a:solidFill>
                  <a:srgbClr val="3C3C3B"/>
                </a:solidFill>
              </a:rPr>
              <a:t>Die Begriffe sind vielfältig und die Ausgestaltung ebenfalls. Gemeint sind offene Bürokonzepte, die zur Arbeitsaufgabe die passende Einrichtung und Umgebung zur Verfügung stellen.</a:t>
            </a:r>
            <a:endParaRPr lang="de-DE" b="0" dirty="0" smtClean="0">
              <a:solidFill>
                <a:srgbClr val="3C3C3B"/>
              </a:solidFill>
            </a:endParaRPr>
          </a:p>
          <a:p>
            <a:pPr marL="0" indent="0">
              <a:buFont typeface="Arial" panose="020B0604020202020204" pitchFamily="34" charset="0"/>
              <a:buNone/>
            </a:pPr>
            <a:endParaRPr lang="de-DE" baseline="0" dirty="0" smtClean="0"/>
          </a:p>
          <a:p>
            <a:pPr marL="171450" indent="-171450">
              <a:buFont typeface="Arial" panose="020B0604020202020204" pitchFamily="34" charset="0"/>
              <a:buChar char="•"/>
            </a:pPr>
            <a:r>
              <a:rPr lang="de-DE" baseline="0" dirty="0" err="1" smtClean="0"/>
              <a:t>Shared</a:t>
            </a:r>
            <a:r>
              <a:rPr lang="de-DE" baseline="0" dirty="0" smtClean="0"/>
              <a:t> Desk </a:t>
            </a:r>
          </a:p>
          <a:p>
            <a:pPr marL="171450" indent="-171450">
              <a:buFont typeface="Arial" panose="020B0604020202020204" pitchFamily="34" charset="0"/>
              <a:buChar char="•"/>
            </a:pPr>
            <a:r>
              <a:rPr lang="de-DE" baseline="0" dirty="0" smtClean="0"/>
              <a:t>Flexible </a:t>
            </a:r>
            <a:r>
              <a:rPr lang="de-DE" baseline="0" dirty="0" err="1" smtClean="0"/>
              <a:t>office</a:t>
            </a:r>
            <a:endParaRPr lang="de-DE" baseline="0" dirty="0" smtClean="0"/>
          </a:p>
          <a:p>
            <a:pPr marL="171450" indent="-171450">
              <a:buFont typeface="Arial" panose="020B0604020202020204" pitchFamily="34" charset="0"/>
              <a:buChar char="•"/>
            </a:pPr>
            <a:r>
              <a:rPr lang="de-DE" baseline="0" dirty="0" smtClean="0"/>
              <a:t>Open Space </a:t>
            </a:r>
          </a:p>
          <a:p>
            <a:pPr marL="171450" indent="-171450">
              <a:buFont typeface="Arial" panose="020B0604020202020204" pitchFamily="34" charset="0"/>
              <a:buChar char="•"/>
            </a:pPr>
            <a:r>
              <a:rPr lang="de-DE" baseline="0" dirty="0" err="1" smtClean="0"/>
              <a:t>Activity</a:t>
            </a:r>
            <a:r>
              <a:rPr lang="de-DE" baseline="0" dirty="0" smtClean="0"/>
              <a:t> </a:t>
            </a:r>
            <a:r>
              <a:rPr lang="de-DE" baseline="0" dirty="0" err="1" smtClean="0"/>
              <a:t>Based</a:t>
            </a:r>
            <a:r>
              <a:rPr lang="de-DE" baseline="0" dirty="0" smtClean="0"/>
              <a:t> Working </a:t>
            </a:r>
          </a:p>
          <a:p>
            <a:pPr marL="171450" indent="-171450">
              <a:buFont typeface="Arial" panose="020B0604020202020204" pitchFamily="34" charset="0"/>
              <a:buChar char="•"/>
            </a:pPr>
            <a:r>
              <a:rPr lang="de-DE" baseline="0" dirty="0" smtClean="0"/>
              <a:t>Desk Sharing </a:t>
            </a:r>
          </a:p>
          <a:p>
            <a:pPr marL="171450" indent="-171450">
              <a:buFont typeface="Arial" panose="020B0604020202020204" pitchFamily="34" charset="0"/>
              <a:buChar char="•"/>
            </a:pPr>
            <a:r>
              <a:rPr lang="de-DE" baseline="0" dirty="0" smtClean="0"/>
              <a:t>Clean Desk </a:t>
            </a:r>
          </a:p>
          <a:p>
            <a:pPr marL="171450" indent="-171450">
              <a:buFont typeface="Arial" panose="020B0604020202020204" pitchFamily="34" charset="0"/>
              <a:buChar char="•"/>
            </a:pPr>
            <a:r>
              <a:rPr lang="de-DE" baseline="0" dirty="0" smtClean="0"/>
              <a:t>Hot </a:t>
            </a:r>
            <a:r>
              <a:rPr lang="de-DE" baseline="0" dirty="0" err="1" smtClean="0"/>
              <a:t>Desking</a:t>
            </a:r>
            <a:r>
              <a:rPr lang="de-DE" baseline="0" dirty="0" smtClean="0"/>
              <a:t> </a:t>
            </a:r>
          </a:p>
          <a:p>
            <a:pPr marL="171450" indent="-171450">
              <a:buFont typeface="Arial" panose="020B0604020202020204" pitchFamily="34" charset="0"/>
              <a:buChar char="•"/>
            </a:pPr>
            <a:r>
              <a:rPr lang="de-DE" dirty="0" smtClean="0"/>
              <a:t>non-reservation-</a:t>
            </a:r>
            <a:r>
              <a:rPr lang="de-DE" dirty="0" err="1" smtClean="0"/>
              <a:t>based</a:t>
            </a:r>
            <a:r>
              <a:rPr lang="de-DE" dirty="0" smtClean="0"/>
              <a:t> </a:t>
            </a:r>
            <a:r>
              <a:rPr lang="de-DE" dirty="0" err="1" smtClean="0"/>
              <a:t>hoteling</a:t>
            </a:r>
            <a:r>
              <a:rPr lang="de-DE" dirty="0" smtClean="0"/>
              <a:t> </a:t>
            </a: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Office 2025 Volkswagen</a:t>
            </a:r>
            <a:endParaRPr lang="de-DE" dirty="0" smtClean="0"/>
          </a:p>
          <a:p>
            <a:r>
              <a:rPr lang="de-DE" baseline="0" dirty="0" smtClean="0"/>
              <a:t>Open Workspace - </a:t>
            </a:r>
            <a:r>
              <a:rPr lang="de-DE" baseline="0" dirty="0" err="1" smtClean="0"/>
              <a:t>Telefonica</a:t>
            </a:r>
            <a:endParaRPr lang="de-DE" baseline="0" dirty="0" smtClean="0"/>
          </a:p>
          <a:p>
            <a:r>
              <a:rPr lang="de-DE" baseline="0" dirty="0" err="1" smtClean="0"/>
              <a:t>NewWorkspase</a:t>
            </a:r>
            <a:r>
              <a:rPr lang="de-DE" baseline="0" dirty="0" smtClean="0"/>
              <a:t> – Lufthansa</a:t>
            </a:r>
          </a:p>
          <a:p>
            <a:r>
              <a:rPr lang="de-DE" baseline="0" dirty="0" smtClean="0"/>
              <a:t>Open Text World – Open Text</a:t>
            </a:r>
          </a:p>
          <a:p>
            <a:r>
              <a:rPr lang="de-DE" baseline="0" dirty="0" err="1" smtClean="0"/>
              <a:t>Citizen</a:t>
            </a:r>
            <a:r>
              <a:rPr lang="de-DE" baseline="0" dirty="0" smtClean="0"/>
              <a:t> Office – </a:t>
            </a:r>
            <a:r>
              <a:rPr lang="de-DE" baseline="0" dirty="0" err="1" smtClean="0"/>
              <a:t>Vitra</a:t>
            </a:r>
            <a:r>
              <a:rPr lang="de-DE" baseline="0" dirty="0" smtClean="0"/>
              <a:t> </a:t>
            </a:r>
          </a:p>
          <a:p>
            <a:r>
              <a:rPr lang="de-DE" baseline="0" dirty="0" smtClean="0"/>
              <a:t>Siemens Office – Siemens  </a:t>
            </a:r>
          </a:p>
          <a:p>
            <a:r>
              <a:rPr lang="de-DE" baseline="0" dirty="0" smtClean="0"/>
              <a:t>Smart Working – UniCredit	</a:t>
            </a:r>
          </a:p>
          <a:p>
            <a:r>
              <a:rPr lang="de-DE" baseline="0" dirty="0" smtClean="0"/>
              <a:t>New Work – Schäffler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Activity</a:t>
            </a:r>
            <a:r>
              <a:rPr lang="de-DE" dirty="0" smtClean="0"/>
              <a:t> Bases Workspace – Rhode und Schwarz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14</a:t>
            </a:fld>
            <a:endParaRPr lang="de-DE" dirty="0"/>
          </a:p>
        </p:txBody>
      </p:sp>
    </p:spTree>
    <p:extLst>
      <p:ext uri="{BB962C8B-B14F-4D97-AF65-F5344CB8AC3E}">
        <p14:creationId xmlns:p14="http://schemas.microsoft.com/office/powerpoint/2010/main" val="406599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85738" y="204788"/>
            <a:ext cx="6664325" cy="3749675"/>
          </a:xfrm>
        </p:spPr>
      </p:sp>
      <p:sp>
        <p:nvSpPr>
          <p:cNvPr id="3" name="Notizenplatzhalter 2"/>
          <p:cNvSpPr>
            <a:spLocks noGrp="1"/>
          </p:cNvSpPr>
          <p:nvPr>
            <p:ph type="body" idx="1"/>
          </p:nvPr>
        </p:nvSpPr>
        <p:spPr>
          <a:xfrm>
            <a:off x="185738" y="4114801"/>
            <a:ext cx="6664325" cy="5511030"/>
          </a:xfrm>
        </p:spPr>
        <p:txBody>
          <a:bodyPr/>
          <a:lstStyle/>
          <a:p>
            <a:r>
              <a:rPr lang="de-DE" dirty="0" smtClean="0"/>
              <a:t>In der Regel ist die Einführung von</a:t>
            </a:r>
            <a:r>
              <a:rPr lang="de-DE" baseline="0" dirty="0" smtClean="0"/>
              <a:t> flexiblen Bürokonzepten ein längerer Prozess.</a:t>
            </a:r>
          </a:p>
          <a:p>
            <a:r>
              <a:rPr lang="de-DE" baseline="0" dirty="0" smtClean="0"/>
              <a:t>Der Betriebsrat hat bei jedem Schritt erhebliche Mitbestimmungsrechte. </a:t>
            </a:r>
          </a:p>
          <a:p>
            <a:r>
              <a:rPr lang="de-DE" dirty="0" smtClean="0"/>
              <a:t>BRs sollten möglichst früh in den Prozesse einsteigen.</a:t>
            </a:r>
            <a:r>
              <a:rPr lang="de-DE" baseline="0" dirty="0" smtClean="0"/>
              <a:t> Hier kann man erfahrungsgemäß am einfachsten und wirkungsvollsten Einfluss nehmen. </a:t>
            </a:r>
          </a:p>
          <a:p>
            <a:r>
              <a:rPr lang="de-DE" dirty="0" smtClean="0"/>
              <a:t>Ideal ist</a:t>
            </a:r>
            <a:r>
              <a:rPr lang="de-DE" baseline="0" dirty="0" smtClean="0"/>
              <a:t> es wenn der BR d</a:t>
            </a:r>
            <a:r>
              <a:rPr lang="de-DE" dirty="0" smtClean="0"/>
              <a:t>en</a:t>
            </a:r>
            <a:r>
              <a:rPr lang="de-DE" baseline="0" dirty="0" smtClean="0"/>
              <a:t> gesamten Prozess beteiligungsorientiert begleitet. </a:t>
            </a:r>
          </a:p>
          <a:p>
            <a:r>
              <a:rPr lang="de-DE" baseline="0" dirty="0" smtClean="0"/>
              <a:t>D.h. immer wieder durch z.B. Umfragen, Abteilungs- Betriebsversammlung, VL-Versammlungen, Info-Veranstaltungen des BRs die Belegschaft informieren, Meinungen einholen und in Entscheidungen einfließen lassen. </a:t>
            </a:r>
          </a:p>
          <a:p>
            <a:endParaRPr lang="de-DE" baseline="0" dirty="0" smtClean="0"/>
          </a:p>
          <a:p>
            <a:r>
              <a:rPr lang="de-DE" baseline="0" dirty="0" smtClean="0"/>
              <a:t>Klar es ist möglich im stillen Kämmerlein viel für die Kollegen zu tun und eine tolle Betriebsvereinbarung auszuhandeln. </a:t>
            </a:r>
          </a:p>
          <a:p>
            <a:r>
              <a:rPr lang="de-DE" baseline="0" dirty="0" smtClean="0"/>
              <a:t>Dieses Vorgehen hat Risiken: </a:t>
            </a:r>
          </a:p>
          <a:p>
            <a:pPr marL="185715" indent="-185715">
              <a:buFont typeface="Arial" panose="020B0604020202020204" pitchFamily="34" charset="0"/>
              <a:buChar char="•"/>
            </a:pPr>
            <a:r>
              <a:rPr lang="de-DE" baseline="0" dirty="0" smtClean="0"/>
              <a:t>Man denkt nur man wüsste was die Belegschaft will </a:t>
            </a:r>
          </a:p>
          <a:p>
            <a:pPr marL="185715" indent="-185715">
              <a:buFont typeface="Arial" panose="020B0604020202020204" pitchFamily="34" charset="0"/>
              <a:buChar char="•"/>
            </a:pPr>
            <a:r>
              <a:rPr lang="de-DE" baseline="0" dirty="0" smtClean="0"/>
              <a:t>Möglicherweise ist die Belegschaft unzufrieden mit dem Ergebnis </a:t>
            </a:r>
          </a:p>
          <a:p>
            <a:pPr marL="185715" indent="-185715">
              <a:buFont typeface="Arial" panose="020B0604020202020204" pitchFamily="34" charset="0"/>
              <a:buChar char="•"/>
            </a:pPr>
            <a:r>
              <a:rPr lang="de-DE" baseline="0" dirty="0" smtClean="0"/>
              <a:t>GL kann Belegschaft und BR spalten </a:t>
            </a:r>
          </a:p>
          <a:p>
            <a:pPr marL="185715" indent="-185715">
              <a:buFont typeface="Arial" panose="020B0604020202020204" pitchFamily="34" charset="0"/>
              <a:buChar char="•"/>
            </a:pPr>
            <a:r>
              <a:rPr lang="de-DE" baseline="0" dirty="0" smtClean="0"/>
              <a:t>Verhandlungsmacht ist höher  </a:t>
            </a:r>
            <a:endParaRPr lang="de-DE" dirty="0"/>
          </a:p>
        </p:txBody>
      </p:sp>
      <p:sp>
        <p:nvSpPr>
          <p:cNvPr id="4" name="Kopfzeilenplatzhalter 3"/>
          <p:cNvSpPr>
            <a:spLocks noGrp="1"/>
          </p:cNvSpPr>
          <p:nvPr>
            <p:ph type="hdr" sz="quarter" idx="10"/>
          </p:nvPr>
        </p:nvSpPr>
        <p:spPr/>
        <p:txBody>
          <a:bodyPr/>
          <a:lstStyle/>
          <a:p>
            <a:r>
              <a:rPr lang="de-DE"/>
              <a:t>Notizen</a:t>
            </a:r>
            <a:endParaRPr lang="de-DE" dirty="0"/>
          </a:p>
        </p:txBody>
      </p:sp>
      <p:sp>
        <p:nvSpPr>
          <p:cNvPr id="5" name="Foliennummernplatzhalter 4"/>
          <p:cNvSpPr>
            <a:spLocks noGrp="1"/>
          </p:cNvSpPr>
          <p:nvPr>
            <p:ph type="sldNum" sz="quarter" idx="11"/>
          </p:nvPr>
        </p:nvSpPr>
        <p:spPr/>
        <p:txBody>
          <a:bodyPr/>
          <a:lstStyle/>
          <a:p>
            <a:fld id="{FDBA5B60-B463-48CB-AA75-2A871C9EEBB5}" type="slidenum">
              <a:rPr lang="de-DE" smtClean="0"/>
              <a:t>15</a:t>
            </a:fld>
            <a:endParaRPr lang="de-DE" dirty="0"/>
          </a:p>
        </p:txBody>
      </p:sp>
    </p:spTree>
    <p:extLst>
      <p:ext uri="{BB962C8B-B14F-4D97-AF65-F5344CB8AC3E}">
        <p14:creationId xmlns:p14="http://schemas.microsoft.com/office/powerpoint/2010/main" val="286634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4794" y="204055"/>
            <a:ext cx="6664325" cy="3749675"/>
          </a:xfrm>
        </p:spPr>
      </p:sp>
      <p:sp>
        <p:nvSpPr>
          <p:cNvPr id="3" name="Notizenplatzhalter 2"/>
          <p:cNvSpPr>
            <a:spLocks noGrp="1"/>
          </p:cNvSpPr>
          <p:nvPr>
            <p:ph type="body" idx="1"/>
          </p:nvPr>
        </p:nvSpPr>
        <p:spPr/>
        <p:txBody>
          <a:bodyPr/>
          <a:lstStyle/>
          <a:p>
            <a:r>
              <a:rPr lang="de-DE" dirty="0"/>
              <a:t>Insbesondere durch die vorhersehbare, ablehnende Haltung der Beschäftigten, sollte </a:t>
            </a:r>
            <a:r>
              <a:rPr lang="de-DE" dirty="0" smtClean="0"/>
              <a:t>die Einführung offener Bürokonzepte als Projekt stattfinden. </a:t>
            </a:r>
            <a:endParaRPr lang="de-DE" dirty="0"/>
          </a:p>
          <a:p>
            <a:r>
              <a:rPr lang="de-DE" dirty="0"/>
              <a:t>In </a:t>
            </a:r>
            <a:r>
              <a:rPr lang="de-DE" dirty="0" smtClean="0"/>
              <a:t>ausgewählten Abteilungen können das Konzept und eine</a:t>
            </a:r>
            <a:r>
              <a:rPr lang="de-DE" baseline="0" dirty="0" smtClean="0"/>
              <a:t> entsprechende Betriebsvereinbarung </a:t>
            </a:r>
            <a:r>
              <a:rPr lang="de-DE" dirty="0" smtClean="0"/>
              <a:t>getestet </a:t>
            </a:r>
            <a:r>
              <a:rPr lang="de-DE" dirty="0"/>
              <a:t>werden. </a:t>
            </a:r>
          </a:p>
          <a:p>
            <a:r>
              <a:rPr lang="de-DE" dirty="0"/>
              <a:t>Ein Steuerkreis, in dem auch Beschäftigte mitwirken, sollte die Erkenntnisse aus der Pilotphase </a:t>
            </a:r>
            <a:r>
              <a:rPr lang="de-DE" dirty="0" smtClean="0"/>
              <a:t>bewerten.</a:t>
            </a:r>
          </a:p>
          <a:p>
            <a:r>
              <a:rPr lang="de-DE" dirty="0" smtClean="0"/>
              <a:t>Was </a:t>
            </a:r>
            <a:r>
              <a:rPr lang="de-DE" dirty="0"/>
              <a:t>läuft gut / Was muss geändert werden</a:t>
            </a:r>
            <a:r>
              <a:rPr lang="de-DE" dirty="0" smtClean="0"/>
              <a:t>?:</a:t>
            </a:r>
          </a:p>
          <a:p>
            <a:pPr marL="171450" indent="-171450">
              <a:buFont typeface="Arial" panose="020B0604020202020204" pitchFamily="34" charset="0"/>
              <a:buChar char="•"/>
            </a:pPr>
            <a:r>
              <a:rPr lang="de-DE" dirty="0" smtClean="0"/>
              <a:t>Am Konzept </a:t>
            </a:r>
            <a:r>
              <a:rPr lang="de-DE" dirty="0"/>
              <a:t>selbst (z.B. </a:t>
            </a:r>
            <a:r>
              <a:rPr lang="de-DE" dirty="0" smtClean="0"/>
              <a:t>Sharing-Quote bei Sharing Arbeitsplätzen)</a:t>
            </a:r>
          </a:p>
          <a:p>
            <a:pPr marL="171450" indent="-171450">
              <a:buFont typeface="Arial" panose="020B0604020202020204" pitchFamily="34" charset="0"/>
              <a:buChar char="•"/>
            </a:pPr>
            <a:r>
              <a:rPr lang="de-DE" dirty="0" smtClean="0"/>
              <a:t>Wie </a:t>
            </a:r>
            <a:r>
              <a:rPr lang="de-DE" dirty="0"/>
              <a:t>wirkt sich </a:t>
            </a:r>
            <a:r>
              <a:rPr lang="de-DE" dirty="0" smtClean="0"/>
              <a:t>die</a:t>
            </a:r>
            <a:r>
              <a:rPr lang="de-DE" baseline="0" dirty="0" smtClean="0"/>
              <a:t> neue Organisation </a:t>
            </a:r>
            <a:r>
              <a:rPr lang="de-DE" dirty="0" smtClean="0"/>
              <a:t>auf </a:t>
            </a:r>
            <a:r>
              <a:rPr lang="de-DE" dirty="0"/>
              <a:t>die Beschäftigten </a:t>
            </a:r>
            <a:r>
              <a:rPr lang="de-DE" dirty="0" smtClean="0"/>
              <a:t>aus?</a:t>
            </a:r>
          </a:p>
          <a:p>
            <a:pPr marL="171450" indent="-171450">
              <a:buFont typeface="Arial" panose="020B0604020202020204" pitchFamily="34" charset="0"/>
              <a:buChar char="•"/>
            </a:pPr>
            <a:r>
              <a:rPr lang="de-DE" dirty="0" smtClean="0"/>
              <a:t>Ist </a:t>
            </a:r>
            <a:r>
              <a:rPr lang="de-DE" dirty="0"/>
              <a:t>die Nutzung der freigewordenen Flächen </a:t>
            </a:r>
            <a:r>
              <a:rPr lang="de-DE" dirty="0" smtClean="0"/>
              <a:t>zielführend?</a:t>
            </a:r>
          </a:p>
          <a:p>
            <a:pPr marL="171450" indent="-171450">
              <a:buFont typeface="Arial" panose="020B0604020202020204" pitchFamily="34" charset="0"/>
              <a:buChar char="•"/>
            </a:pPr>
            <a:r>
              <a:rPr lang="de-DE" dirty="0" smtClean="0"/>
              <a:t>Ist </a:t>
            </a:r>
            <a:r>
              <a:rPr lang="de-DE" dirty="0"/>
              <a:t>die Betriebsvereinbarung </a:t>
            </a:r>
            <a:r>
              <a:rPr lang="de-DE" dirty="0" smtClean="0"/>
              <a:t>anwendbar?</a:t>
            </a:r>
          </a:p>
          <a:p>
            <a:pPr marL="171450" indent="-171450">
              <a:buFont typeface="Arial" panose="020B0604020202020204" pitchFamily="34" charset="0"/>
              <a:buChar char="•"/>
            </a:pPr>
            <a:r>
              <a:rPr lang="de-DE" dirty="0" smtClean="0"/>
              <a:t>Was </a:t>
            </a:r>
            <a:r>
              <a:rPr lang="de-DE" dirty="0"/>
              <a:t>muss anders/ zusätzlich geregelt </a:t>
            </a:r>
            <a:r>
              <a:rPr lang="de-DE" dirty="0" smtClean="0"/>
              <a:t>werden?</a:t>
            </a:r>
          </a:p>
          <a:p>
            <a:pPr marL="171450" indent="-171450">
              <a:buFont typeface="Arial" panose="020B0604020202020204" pitchFamily="34" charset="0"/>
              <a:buChar char="•"/>
            </a:pPr>
            <a:r>
              <a:rPr lang="de-DE" dirty="0" smtClean="0"/>
              <a:t>Was </a:t>
            </a:r>
            <a:r>
              <a:rPr lang="de-DE" dirty="0"/>
              <a:t>muss konkreter geregelt </a:t>
            </a:r>
            <a:r>
              <a:rPr lang="de-DE" dirty="0" smtClean="0"/>
              <a:t>werden?</a:t>
            </a:r>
          </a:p>
          <a:p>
            <a:pPr marL="171450" indent="-171450">
              <a:buFont typeface="Arial" panose="020B0604020202020204" pitchFamily="34" charset="0"/>
              <a:buChar char="•"/>
            </a:pPr>
            <a:r>
              <a:rPr lang="de-DE" dirty="0" smtClean="0"/>
              <a:t>Fortschritte </a:t>
            </a:r>
            <a:r>
              <a:rPr lang="de-DE" dirty="0"/>
              <a:t>im </a:t>
            </a:r>
            <a:r>
              <a:rPr lang="de-DE" dirty="0" smtClean="0"/>
              <a:t>Projekt?</a:t>
            </a:r>
          </a:p>
          <a:p>
            <a:pPr marL="171450" indent="-171450">
              <a:buFont typeface="Arial" panose="020B0604020202020204" pitchFamily="34" charset="0"/>
              <a:buChar char="•"/>
            </a:pPr>
            <a:r>
              <a:rPr lang="de-DE" dirty="0" smtClean="0"/>
              <a:t>Kann das Konzept weiter </a:t>
            </a:r>
            <a:r>
              <a:rPr lang="de-DE" dirty="0"/>
              <a:t>im Betrieb ausgerollt </a:t>
            </a:r>
            <a:r>
              <a:rPr lang="de-DE" dirty="0" smtClean="0"/>
              <a:t>werden?</a:t>
            </a:r>
          </a:p>
          <a:p>
            <a:pPr marL="171450" indent="-171450">
              <a:buFont typeface="Arial" panose="020B0604020202020204" pitchFamily="34" charset="0"/>
              <a:buChar char="•"/>
            </a:pPr>
            <a:r>
              <a:rPr lang="de-DE" dirty="0" smtClean="0"/>
              <a:t>Welche </a:t>
            </a:r>
            <a:r>
              <a:rPr lang="de-DE" dirty="0"/>
              <a:t>(weiteren) Abteilungen eignen sich?</a:t>
            </a:r>
          </a:p>
        </p:txBody>
      </p:sp>
      <p:sp>
        <p:nvSpPr>
          <p:cNvPr id="4" name="Kopfzeilenplatzhalter 3"/>
          <p:cNvSpPr>
            <a:spLocks noGrp="1"/>
          </p:cNvSpPr>
          <p:nvPr>
            <p:ph type="hdr" sz="quarter" idx="10"/>
          </p:nvPr>
        </p:nvSpPr>
        <p:spPr/>
        <p:txBody>
          <a:bodyPr/>
          <a:lstStyle/>
          <a:p>
            <a:r>
              <a:rPr lang="de-DE"/>
              <a:t>Notizen</a:t>
            </a:r>
            <a:endParaRPr lang="de-DE" dirty="0"/>
          </a:p>
        </p:txBody>
      </p:sp>
      <p:sp>
        <p:nvSpPr>
          <p:cNvPr id="5" name="Foliennummernplatzhalter 4"/>
          <p:cNvSpPr>
            <a:spLocks noGrp="1"/>
          </p:cNvSpPr>
          <p:nvPr>
            <p:ph type="sldNum" sz="quarter" idx="11"/>
          </p:nvPr>
        </p:nvSpPr>
        <p:spPr/>
        <p:txBody>
          <a:bodyPr/>
          <a:lstStyle/>
          <a:p>
            <a:fld id="{FDBA5B60-B463-48CB-AA75-2A871C9EEBB5}" type="slidenum">
              <a:rPr lang="de-DE" smtClean="0"/>
              <a:t>16</a:t>
            </a:fld>
            <a:endParaRPr lang="de-DE" dirty="0"/>
          </a:p>
        </p:txBody>
      </p:sp>
    </p:spTree>
    <p:extLst>
      <p:ext uri="{BB962C8B-B14F-4D97-AF65-F5344CB8AC3E}">
        <p14:creationId xmlns:p14="http://schemas.microsoft.com/office/powerpoint/2010/main" val="353596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4794" y="204055"/>
            <a:ext cx="6664325" cy="37496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Notizen</a:t>
            </a:r>
            <a:endParaRPr lang="de-DE" dirty="0"/>
          </a:p>
        </p:txBody>
      </p:sp>
      <p:sp>
        <p:nvSpPr>
          <p:cNvPr id="5" name="Foliennummernplatzhalter 4"/>
          <p:cNvSpPr>
            <a:spLocks noGrp="1"/>
          </p:cNvSpPr>
          <p:nvPr>
            <p:ph type="sldNum" sz="quarter" idx="11"/>
          </p:nvPr>
        </p:nvSpPr>
        <p:spPr/>
        <p:txBody>
          <a:bodyPr/>
          <a:lstStyle/>
          <a:p>
            <a:fld id="{FDBA5B60-B463-48CB-AA75-2A871C9EEBB5}" type="slidenum">
              <a:rPr lang="de-DE" smtClean="0"/>
              <a:t>17</a:t>
            </a:fld>
            <a:endParaRPr lang="de-DE" dirty="0"/>
          </a:p>
        </p:txBody>
      </p:sp>
    </p:spTree>
    <p:extLst>
      <p:ext uri="{BB962C8B-B14F-4D97-AF65-F5344CB8AC3E}">
        <p14:creationId xmlns:p14="http://schemas.microsoft.com/office/powerpoint/2010/main" val="284842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4794" y="204055"/>
            <a:ext cx="6664325" cy="3749675"/>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r>
              <a:rPr lang="de-DE"/>
              <a:t>Notizen</a:t>
            </a:r>
            <a:endParaRPr lang="de-DE" dirty="0"/>
          </a:p>
        </p:txBody>
      </p:sp>
      <p:sp>
        <p:nvSpPr>
          <p:cNvPr id="5" name="Foliennummernplatzhalter 4"/>
          <p:cNvSpPr>
            <a:spLocks noGrp="1"/>
          </p:cNvSpPr>
          <p:nvPr>
            <p:ph type="sldNum" sz="quarter" idx="11"/>
          </p:nvPr>
        </p:nvSpPr>
        <p:spPr/>
        <p:txBody>
          <a:bodyPr/>
          <a:lstStyle/>
          <a:p>
            <a:fld id="{FDBA5B60-B463-48CB-AA75-2A871C9EEBB5}" type="slidenum">
              <a:rPr lang="de-DE" smtClean="0"/>
              <a:t>18</a:t>
            </a:fld>
            <a:endParaRPr lang="de-DE" dirty="0"/>
          </a:p>
        </p:txBody>
      </p:sp>
    </p:spTree>
    <p:extLst>
      <p:ext uri="{BB962C8B-B14F-4D97-AF65-F5344CB8AC3E}">
        <p14:creationId xmlns:p14="http://schemas.microsoft.com/office/powerpoint/2010/main" val="20755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6082" y="115888"/>
            <a:ext cx="6861750" cy="3859734"/>
          </a:xfrm>
        </p:spPr>
      </p:sp>
      <p:sp>
        <p:nvSpPr>
          <p:cNvPr id="3" name="Notizenplatzhalter 2"/>
          <p:cNvSpPr>
            <a:spLocks noGrp="1"/>
          </p:cNvSpPr>
          <p:nvPr>
            <p:ph type="body" idx="1"/>
          </p:nvPr>
        </p:nvSpPr>
        <p:spPr/>
        <p:txBody>
          <a:bodyPr/>
          <a:lstStyle/>
          <a:p>
            <a:r>
              <a:rPr lang="de-DE" b="1" dirty="0" smtClean="0"/>
              <a:t>Risiken für Beschäftigte</a:t>
            </a:r>
          </a:p>
          <a:p>
            <a:endParaRPr lang="de-DE" dirty="0" smtClean="0"/>
          </a:p>
          <a:p>
            <a:pPr marL="185715" indent="-185715">
              <a:lnSpc>
                <a:spcPct val="150000"/>
              </a:lnSpc>
              <a:buFont typeface="Arial" panose="020B0604020202020204" pitchFamily="34" charset="0"/>
              <a:buChar char="•"/>
            </a:pPr>
            <a:r>
              <a:rPr lang="de-DE" dirty="0" smtClean="0"/>
              <a:t>Wer morgens der erste ist, bekommt den besten Platz: das hat zur Folge, dass sich der </a:t>
            </a:r>
            <a:r>
              <a:rPr lang="de-DE" b="0" dirty="0" smtClean="0"/>
              <a:t>Arbeitsbeginn immer weiter nach vorne </a:t>
            </a:r>
            <a:r>
              <a:rPr lang="de-DE" dirty="0" smtClean="0"/>
              <a:t>schiebt und man einen regelrechten Wettlauf mit den Kollegen </a:t>
            </a:r>
          </a:p>
          <a:p>
            <a:pPr marL="185715" indent="-185715">
              <a:lnSpc>
                <a:spcPct val="150000"/>
              </a:lnSpc>
              <a:buFont typeface="Arial" panose="020B0604020202020204" pitchFamily="34" charset="0"/>
              <a:buChar char="•"/>
            </a:pPr>
            <a:r>
              <a:rPr lang="de-DE" dirty="0" smtClean="0"/>
              <a:t>Es ist die Frage</a:t>
            </a:r>
            <a:r>
              <a:rPr lang="de-DE" b="0" dirty="0" smtClean="0"/>
              <a:t>, wann die Arbeitszeit beginnt</a:t>
            </a:r>
            <a:r>
              <a:rPr lang="de-DE" dirty="0" smtClean="0"/>
              <a:t>, vor oder nach der Platzsuche. Problem Vertrauensarbeitszeit. </a:t>
            </a:r>
          </a:p>
          <a:p>
            <a:pPr marL="185715" indent="-185715">
              <a:lnSpc>
                <a:spcPct val="150000"/>
              </a:lnSpc>
              <a:buFont typeface="Arial" panose="020B0604020202020204" pitchFamily="34" charset="0"/>
              <a:buChar char="•"/>
            </a:pPr>
            <a:r>
              <a:rPr lang="de-DE" dirty="0" smtClean="0"/>
              <a:t>Wenn kein geeigneter Platz gefunden wird, so dass ungünstige Orte kurzerhand umfunktioniert werden oder auch der Betrieb wieder verlassen werden muss, beides wirkt sich schlecht auf die Ergonomie aus.</a:t>
            </a:r>
          </a:p>
          <a:p>
            <a:pPr marL="185715" indent="-185715">
              <a:lnSpc>
                <a:spcPct val="150000"/>
              </a:lnSpc>
              <a:buFont typeface="Arial" panose="020B0604020202020204" pitchFamily="34" charset="0"/>
              <a:buChar char="•"/>
            </a:pPr>
            <a:r>
              <a:rPr lang="de-DE" dirty="0" smtClean="0"/>
              <a:t>Teams werden unter Umständen räumlich getrennt statt zusammengeführt. Informationsfluss und Kreativität leiden. </a:t>
            </a:r>
          </a:p>
          <a:p>
            <a:pPr marL="185715" indent="-185715">
              <a:lnSpc>
                <a:spcPct val="150000"/>
              </a:lnSpc>
              <a:buFont typeface="Arial" panose="020B0604020202020204" pitchFamily="34" charset="0"/>
              <a:buChar char="•"/>
            </a:pPr>
            <a:r>
              <a:rPr lang="de-DE" dirty="0" smtClean="0"/>
              <a:t>Wenn die Kolleg*innen jeden Tag an einem anderen Platz sitzen, kann es sein, dass ich sie schlicht nicht finde und länger suchen muss.</a:t>
            </a:r>
          </a:p>
          <a:p>
            <a:pPr marL="185715" indent="-185715">
              <a:lnSpc>
                <a:spcPct val="150000"/>
              </a:lnSpc>
              <a:buFont typeface="Arial" panose="020B0604020202020204" pitchFamily="34" charset="0"/>
              <a:buChar char="•"/>
            </a:pPr>
            <a:r>
              <a:rPr lang="de-DE" dirty="0" smtClean="0"/>
              <a:t>Laute Arbeitsumgebung (</a:t>
            </a:r>
            <a:r>
              <a:rPr lang="de-DE" dirty="0" err="1" smtClean="0"/>
              <a:t>Vieltelefonierer</a:t>
            </a:r>
            <a:r>
              <a:rPr lang="de-DE" dirty="0" smtClean="0"/>
              <a:t>, … stören die Konzentration). Dann geht man wegen Lärm, aus Platzmangel in den Pausenraum. Oder man bleibt gleich zu Hause aus aber aus Zwängen nicht aus Freiwilligkeit.</a:t>
            </a:r>
          </a:p>
          <a:p>
            <a:pPr marL="185715" indent="-185715">
              <a:lnSpc>
                <a:spcPct val="150000"/>
              </a:lnSpc>
              <a:buFont typeface="Arial" panose="020B0604020202020204" pitchFamily="34" charset="0"/>
              <a:buChar char="•"/>
            </a:pPr>
            <a:r>
              <a:rPr lang="de-DE" dirty="0" smtClean="0"/>
              <a:t>Es können auch informelle Territorien entstehen. Etwa weil sich Personen immer an den selben Platz setzen. </a:t>
            </a:r>
          </a:p>
          <a:p>
            <a:pPr marL="185715" indent="-185715">
              <a:lnSpc>
                <a:spcPct val="150000"/>
              </a:lnSpc>
              <a:buFont typeface="Arial" panose="020B0604020202020204" pitchFamily="34" charset="0"/>
              <a:buChar char="•"/>
            </a:pPr>
            <a:r>
              <a:rPr lang="de-DE" dirty="0" smtClean="0"/>
              <a:t>Manager brauchen Hilfe. Nehmen oft Kontroll- und Statusverlust war. Brauchen ein neues Rollenverständnis – Wechselwirkung zwischen formeller Hierarchie und Raumhierarchie</a:t>
            </a:r>
          </a:p>
          <a:p>
            <a:pPr marL="185715" indent="-185715">
              <a:lnSpc>
                <a:spcPct val="150000"/>
              </a:lnSpc>
              <a:buFont typeface="Arial" panose="020B0604020202020204" pitchFamily="34" charset="0"/>
              <a:buChar char="•"/>
            </a:pPr>
            <a:r>
              <a:rPr lang="de-DE" dirty="0" smtClean="0"/>
              <a:t>Ergonomie wird vernachlässigt (Höhenverstellbare Schreibtische, … ) Auch das hippeste Büro muss die Arbeitsschutzstandards einhalten. Gibt es verstellbare Tische und Stühle, Tastaturen. Weiß jeder, welche Einstellung für ihn/sie die richtige ist? Hat jeder die gleichen Bedürfnisse?</a:t>
            </a:r>
          </a:p>
          <a:p>
            <a:pPr marL="185715" indent="-185715">
              <a:lnSpc>
                <a:spcPct val="150000"/>
              </a:lnSpc>
              <a:buFont typeface="Arial" panose="020B0604020202020204" pitchFamily="34" charset="0"/>
              <a:buChar char="•"/>
            </a:pPr>
            <a:r>
              <a:rPr lang="de-DE" dirty="0" smtClean="0"/>
              <a:t>Lärm (nicht viel sagen, nächste Folie ist nur zu Lärm, Klima und Licht ) </a:t>
            </a:r>
          </a:p>
          <a:p>
            <a:pPr marL="185715" indent="-185715">
              <a:lnSpc>
                <a:spcPct val="150000"/>
              </a:lnSpc>
              <a:buFont typeface="Arial" panose="020B0604020202020204" pitchFamily="34" charset="0"/>
              <a:buChar char="•"/>
            </a:pPr>
            <a:r>
              <a:rPr lang="de-DE" dirty="0" smtClean="0"/>
              <a:t>Temperatur und Beleuchtung (nicht viel sagen, nächste Folie ist nur zu Lärm, Klima und Licht ) </a:t>
            </a:r>
          </a:p>
          <a:p>
            <a:pPr marL="185715" indent="-185715">
              <a:lnSpc>
                <a:spcPct val="150000"/>
              </a:lnSpc>
              <a:buFont typeface="Arial" panose="020B0604020202020204" pitchFamily="34" charset="0"/>
              <a:buChar char="•"/>
            </a:pPr>
            <a:r>
              <a:rPr lang="de-DE" dirty="0" smtClean="0"/>
              <a:t>Psychische Belastung durch Konkurrenz (wenn Kollege x das und das macht … dann muss ich … und … ) </a:t>
            </a:r>
          </a:p>
          <a:p>
            <a:pPr marL="185715" indent="-185715">
              <a:lnSpc>
                <a:spcPct val="150000"/>
              </a:lnSpc>
              <a:buFont typeface="Arial" panose="020B0604020202020204" pitchFamily="34" charset="0"/>
              <a:buChar char="•"/>
            </a:pPr>
            <a:r>
              <a:rPr lang="de-DE" dirty="0" smtClean="0"/>
              <a:t>Psychische Belastung soziale Kontrolle. Die soz. Kontrolle erhöht sich massiv: Wer kommt wann? Wer bleibt wie lang? Wer trägt welche Kleidung? Man hat keine unbeobachtete Minute. </a:t>
            </a:r>
          </a:p>
          <a:p>
            <a:pPr marL="185715" indent="-185715">
              <a:lnSpc>
                <a:spcPct val="150000"/>
              </a:lnSpc>
              <a:buFont typeface="Arial" panose="020B0604020202020204" pitchFamily="34" charset="0"/>
              <a:buChar char="•"/>
            </a:pPr>
            <a:r>
              <a:rPr lang="de-DE" dirty="0" smtClean="0"/>
              <a:t>Entpersonalisierung des Arbeitsplatzes durch eine Clean Desk </a:t>
            </a:r>
            <a:r>
              <a:rPr lang="de-DE" dirty="0" err="1" smtClean="0"/>
              <a:t>Policy</a:t>
            </a:r>
            <a:r>
              <a:rPr lang="de-DE" dirty="0" smtClean="0"/>
              <a:t> – man fängt am nächsten Morgen wieder von vorne an – Wie wirkt sich das auf die Menschen aus, hat es Folgen in der Unternehmenskultur?  </a:t>
            </a:r>
          </a:p>
          <a:p>
            <a:pPr marL="185715" indent="-185715">
              <a:lnSpc>
                <a:spcPct val="150000"/>
              </a:lnSpc>
              <a:buFont typeface="Arial" panose="020B0604020202020204" pitchFamily="34" charset="0"/>
              <a:buChar char="•"/>
            </a:pPr>
            <a:r>
              <a:rPr lang="de-DE" dirty="0" smtClean="0"/>
              <a:t>Infektionsgefahren erhöhen sich, da man sich u.U. Geräte teilt. Wie verhält es sich mit Tastaturen beim Thema Clean Desk? Wie nah sitzen die Menschen beieinander?</a:t>
            </a:r>
          </a:p>
          <a:p>
            <a:pPr marL="185715" indent="-185715">
              <a:lnSpc>
                <a:spcPct val="150000"/>
              </a:lnSpc>
              <a:buFont typeface="Arial" panose="020B0604020202020204" pitchFamily="34" charset="0"/>
              <a:buChar char="•"/>
            </a:pPr>
            <a:r>
              <a:rPr lang="de-DE" dirty="0" smtClean="0"/>
              <a:t>Insbesondere Menschen mit körperlichen Einschränkungen können nicht einfach überall sitzen. Wie wird mit dieser Thematik umgegangen?</a:t>
            </a:r>
          </a:p>
          <a:p>
            <a:pPr>
              <a:lnSpc>
                <a:spcPct val="150000"/>
              </a:lnSpc>
            </a:pPr>
            <a:endParaRPr lang="de-DE"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19</a:t>
            </a:fld>
            <a:endParaRPr lang="de-DE" dirty="0"/>
          </a:p>
        </p:txBody>
      </p:sp>
    </p:spTree>
    <p:extLst>
      <p:ext uri="{BB962C8B-B14F-4D97-AF65-F5344CB8AC3E}">
        <p14:creationId xmlns:p14="http://schemas.microsoft.com/office/powerpoint/2010/main" val="106668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616754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pPr marL="228600" indent="-228600">
              <a:buAutoNum type="arabicPeriod"/>
            </a:pPr>
            <a:r>
              <a:rPr lang="de-DE" dirty="0" smtClean="0">
                <a:solidFill>
                  <a:srgbClr val="3C3C3B"/>
                </a:solidFill>
              </a:rPr>
              <a:t>Wo wollen wir</a:t>
            </a:r>
            <a:r>
              <a:rPr lang="de-DE" baseline="0" dirty="0" smtClean="0">
                <a:solidFill>
                  <a:srgbClr val="3C3C3B"/>
                </a:solidFill>
              </a:rPr>
              <a:t> hin, wie stellen wir uns am Ende das Arbeiten in den neuen Räumen vor? </a:t>
            </a:r>
            <a:r>
              <a:rPr lang="de-DE" dirty="0" smtClean="0">
                <a:solidFill>
                  <a:srgbClr val="3C3C3B"/>
                </a:solidFill>
              </a:rPr>
              <a:t>Der Betriebsrat braucht eine eigenständige Analyse der Potenziale und Risiken und eine eigene Zielvorstellung. </a:t>
            </a:r>
          </a:p>
          <a:p>
            <a:pPr marL="228600" indent="-228600">
              <a:buAutoNum type="arabicPeriod"/>
            </a:pPr>
            <a:r>
              <a:rPr lang="de-DE" dirty="0" smtClean="0">
                <a:solidFill>
                  <a:srgbClr val="3C3C3B"/>
                </a:solidFill>
              </a:rPr>
              <a:t>Was müssen wir regeln? Zum einen muss ein Verständnis darüber entwickelt werden, welche Fragen fest geregelt werden müssen. Zum anderen muss geklärt werden, welche Sachverhalte und Prozesse keiner detaillierten Regulierung bedürfen.</a:t>
            </a:r>
          </a:p>
          <a:p>
            <a:pPr marL="228600" indent="-228600">
              <a:buAutoNum type="arabicPeriod"/>
            </a:pPr>
            <a:r>
              <a:rPr lang="de-DE" dirty="0" smtClean="0">
                <a:solidFill>
                  <a:srgbClr val="3C3C3B"/>
                </a:solidFill>
              </a:rPr>
              <a:t>Wen brauchen wir dazu?</a:t>
            </a:r>
            <a:r>
              <a:rPr lang="de-DE" baseline="0" dirty="0" smtClean="0">
                <a:solidFill>
                  <a:srgbClr val="3C3C3B"/>
                </a:solidFill>
              </a:rPr>
              <a:t> </a:t>
            </a:r>
            <a:r>
              <a:rPr lang="de-DE" dirty="0" smtClean="0">
                <a:solidFill>
                  <a:srgbClr val="3C3C3B"/>
                </a:solidFill>
              </a:rPr>
              <a:t>Die Suche nach betrieblichen Verbündeten wird wichtiger. Aber auch die Hinzuziehung</a:t>
            </a:r>
            <a:r>
              <a:rPr lang="de-DE" baseline="0" dirty="0" smtClean="0">
                <a:solidFill>
                  <a:srgbClr val="3C3C3B"/>
                </a:solidFill>
              </a:rPr>
              <a:t> von Expert*innen nach §80(3) BetrVG ist wichtig. Denkt hier auch unbedingt an die Schwerbehindertenvertretung.</a:t>
            </a:r>
            <a:endParaRPr lang="de-DE" dirty="0" smtClean="0">
              <a:solidFill>
                <a:srgbClr val="3C3C3B"/>
              </a:solidFill>
            </a:endParaRPr>
          </a:p>
          <a:p>
            <a:pPr marL="228600" indent="-228600">
              <a:buAutoNum type="arabicPeriod"/>
            </a:pPr>
            <a:r>
              <a:rPr lang="de-DE" dirty="0" smtClean="0">
                <a:solidFill>
                  <a:srgbClr val="3C3C3B"/>
                </a:solidFill>
              </a:rPr>
              <a:t>Wie beteiligen wir die Kolleg*innen?</a:t>
            </a:r>
            <a:r>
              <a:rPr lang="de-DE" baseline="0" dirty="0" smtClean="0">
                <a:solidFill>
                  <a:srgbClr val="3C3C3B"/>
                </a:solidFill>
              </a:rPr>
              <a:t> </a:t>
            </a:r>
            <a:r>
              <a:rPr lang="de-DE" dirty="0" smtClean="0">
                <a:solidFill>
                  <a:srgbClr val="3C3C3B"/>
                </a:solidFill>
              </a:rPr>
              <a:t>Die Betroffenen sind meist die Expert*innen,</a:t>
            </a:r>
            <a:r>
              <a:rPr lang="de-DE" baseline="0" dirty="0" smtClean="0">
                <a:solidFill>
                  <a:srgbClr val="3C3C3B"/>
                </a:solidFill>
              </a:rPr>
              <a:t> sie dürfen nicht übergangen werden.</a:t>
            </a:r>
            <a:endParaRPr lang="de-DE" dirty="0" smtClean="0">
              <a:solidFill>
                <a:srgbClr val="3C3C3B"/>
              </a:solidFill>
            </a:endParaRPr>
          </a:p>
          <a:p>
            <a:pPr marL="228600" indent="-228600">
              <a:buAutoNum type="arabicPeriod"/>
            </a:pPr>
            <a:r>
              <a:rPr lang="de-DE" dirty="0" smtClean="0">
                <a:solidFill>
                  <a:srgbClr val="3C3C3B"/>
                </a:solidFill>
              </a:rPr>
              <a:t>Können wir den Prozess abschließend regeln?</a:t>
            </a:r>
            <a:r>
              <a:rPr lang="de-DE" baseline="0" dirty="0" smtClean="0">
                <a:solidFill>
                  <a:srgbClr val="3C3C3B"/>
                </a:solidFill>
              </a:rPr>
              <a:t> </a:t>
            </a:r>
            <a:r>
              <a:rPr lang="de-DE" dirty="0" smtClean="0">
                <a:solidFill>
                  <a:srgbClr val="3C3C3B"/>
                </a:solidFill>
              </a:rPr>
              <a:t>Wahrscheinlich nicht. Wenn Arbeitsumgebung und Arbeitsorganisation flexibler werden sollen, bedarf es stets der Nachsteuerung.</a:t>
            </a:r>
          </a:p>
          <a:p>
            <a:pPr marL="228600" indent="-228600">
              <a:buAutoNum type="arabicPeriod"/>
            </a:pPr>
            <a:endParaRPr lang="de-DE" dirty="0" smtClean="0">
              <a:solidFill>
                <a:srgbClr val="3C3C3B"/>
              </a:solidFill>
            </a:endParaRPr>
          </a:p>
          <a:p>
            <a:pPr marL="228600" indent="-228600">
              <a:buAutoNum type="arabicPeriod"/>
            </a:pPr>
            <a:endParaRPr lang="de-DE" dirty="0" smtClean="0">
              <a:solidFill>
                <a:srgbClr val="3C3C3B"/>
              </a:solidFill>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20</a:t>
            </a:fld>
            <a:endParaRPr lang="de-DE" dirty="0"/>
          </a:p>
        </p:txBody>
      </p:sp>
    </p:spTree>
    <p:extLst>
      <p:ext uri="{BB962C8B-B14F-4D97-AF65-F5344CB8AC3E}">
        <p14:creationId xmlns:p14="http://schemas.microsoft.com/office/powerpoint/2010/main" val="2468171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t>Ausgangssituation betrachten</a:t>
            </a:r>
          </a:p>
          <a:p>
            <a:endParaRPr lang="de-DE" sz="1200" dirty="0" smtClean="0"/>
          </a:p>
          <a:p>
            <a:pPr marL="171450" indent="-171450">
              <a:buFont typeface="Arial" panose="020B0604020202020204" pitchFamily="34" charset="0"/>
              <a:buChar char="•"/>
            </a:pPr>
            <a:r>
              <a:rPr lang="de-DE" sz="1200" dirty="0" smtClean="0"/>
              <a:t>Welche Arbeitsorganisationsformen gibt es? </a:t>
            </a:r>
          </a:p>
          <a:p>
            <a:pPr marL="171450" indent="-171450">
              <a:buFont typeface="Arial" panose="020B0604020202020204" pitchFamily="34" charset="0"/>
              <a:buChar char="•"/>
            </a:pPr>
            <a:r>
              <a:rPr lang="de-DE" sz="1200" dirty="0" smtClean="0"/>
              <a:t>Welche Tätigkeiten eignen sich überhaupt? </a:t>
            </a:r>
          </a:p>
          <a:p>
            <a:pPr marL="171450" indent="-171450">
              <a:buFont typeface="Arial" panose="020B0604020202020204" pitchFamily="34" charset="0"/>
              <a:buChar char="•"/>
            </a:pPr>
            <a:r>
              <a:rPr lang="de-DE" sz="1200" dirty="0" smtClean="0"/>
              <a:t>Wie sind die räumlichen Voraussetzungen? </a:t>
            </a:r>
          </a:p>
          <a:p>
            <a:pPr marL="171450" indent="-171450">
              <a:buFont typeface="Arial" panose="020B0604020202020204" pitchFamily="34" charset="0"/>
              <a:buChar char="•"/>
            </a:pPr>
            <a:r>
              <a:rPr lang="de-DE" sz="1200" dirty="0" smtClean="0"/>
              <a:t>Wer will was?</a:t>
            </a:r>
          </a:p>
          <a:p>
            <a:pPr marL="171450" indent="-171450">
              <a:buFont typeface="Arial" panose="020B0604020202020204" pitchFamily="34" charset="0"/>
              <a:buChar char="•"/>
            </a:pPr>
            <a:r>
              <a:rPr lang="de-DE" sz="1200" dirty="0" smtClean="0"/>
              <a:t>Gibt es eine Gefährdungsbeurteilung?</a:t>
            </a:r>
          </a:p>
          <a:p>
            <a:endParaRPr lang="de-DE" sz="1200" dirty="0" smtClean="0"/>
          </a:p>
          <a:p>
            <a:r>
              <a:rPr lang="de-DE" sz="1200" dirty="0" smtClean="0"/>
              <a:t>Das ist das wichtigste.</a:t>
            </a:r>
            <a:r>
              <a:rPr lang="de-DE" sz="1200" baseline="0" dirty="0" smtClean="0"/>
              <a:t> Maßgeschneiderte Lösungen für die Menschen, die es betrifft. </a:t>
            </a:r>
          </a:p>
          <a:p>
            <a:r>
              <a:rPr lang="de-DE" sz="1200" baseline="0" dirty="0" smtClean="0"/>
              <a:t>Nicht von schönen Bildern blenden lassen, sondern die Situation objektiv analysieren. </a:t>
            </a:r>
          </a:p>
        </p:txBody>
      </p:sp>
      <p:sp>
        <p:nvSpPr>
          <p:cNvPr id="4" name="Foliennummernplatzhalter 3"/>
          <p:cNvSpPr>
            <a:spLocks noGrp="1"/>
          </p:cNvSpPr>
          <p:nvPr>
            <p:ph type="sldNum" sz="quarter" idx="10"/>
          </p:nvPr>
        </p:nvSpPr>
        <p:spPr/>
        <p:txBody>
          <a:bodyPr/>
          <a:lstStyle/>
          <a:p>
            <a:fld id="{AD868B3C-6C54-1D41-B938-33F4013C078E}" type="slidenum">
              <a:rPr lang="de-DE" smtClean="0"/>
              <a:pPr/>
              <a:t>21</a:t>
            </a:fld>
            <a:endParaRPr lang="de-DE" dirty="0"/>
          </a:p>
        </p:txBody>
      </p:sp>
    </p:spTree>
    <p:extLst>
      <p:ext uri="{BB962C8B-B14F-4D97-AF65-F5344CB8AC3E}">
        <p14:creationId xmlns:p14="http://schemas.microsoft.com/office/powerpoint/2010/main" val="1055655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22</a:t>
            </a:fld>
            <a:endParaRPr lang="de-DE" dirty="0"/>
          </a:p>
        </p:txBody>
      </p:sp>
    </p:spTree>
    <p:extLst>
      <p:ext uri="{BB962C8B-B14F-4D97-AF65-F5344CB8AC3E}">
        <p14:creationId xmlns:p14="http://schemas.microsoft.com/office/powerpoint/2010/main" val="371633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600"/>
              </a:spcAft>
            </a:pPr>
            <a:r>
              <a:rPr lang="de-DE" sz="1200" dirty="0" smtClean="0">
                <a:solidFill>
                  <a:srgbClr val="3C3C3B"/>
                </a:solidFill>
              </a:rPr>
              <a:t>Es ist wichtig</a:t>
            </a:r>
            <a:r>
              <a:rPr lang="de-DE" sz="1200" baseline="0" dirty="0" smtClean="0">
                <a:solidFill>
                  <a:srgbClr val="3C3C3B"/>
                </a:solidFill>
              </a:rPr>
              <a:t> eine </a:t>
            </a:r>
            <a:r>
              <a:rPr lang="de-DE" sz="1200" dirty="0" smtClean="0">
                <a:solidFill>
                  <a:srgbClr val="3C3C3B"/>
                </a:solidFill>
              </a:rPr>
              <a:t>„Fundamentalopposition“ zu vermeiden</a:t>
            </a:r>
          </a:p>
          <a:p>
            <a:pPr>
              <a:spcAft>
                <a:spcPts val="600"/>
              </a:spcAft>
            </a:pPr>
            <a:r>
              <a:rPr lang="de-DE" sz="1200" dirty="0" smtClean="0">
                <a:solidFill>
                  <a:srgbClr val="3C3C3B"/>
                </a:solidFill>
              </a:rPr>
              <a:t>Beschäftigte erhoffen sich vom Desksharing möglicher</a:t>
            </a:r>
            <a:r>
              <a:rPr lang="de-DE" sz="1200" baseline="0" dirty="0" smtClean="0">
                <a:solidFill>
                  <a:srgbClr val="3C3C3B"/>
                </a:solidFill>
              </a:rPr>
              <a:t> Weise eine Verbesserung ihrer Situation. </a:t>
            </a:r>
          </a:p>
          <a:p>
            <a:pPr>
              <a:spcAft>
                <a:spcPts val="600"/>
              </a:spcAft>
            </a:pPr>
            <a:r>
              <a:rPr lang="de-DE" sz="1200" baseline="0" dirty="0" smtClean="0">
                <a:solidFill>
                  <a:srgbClr val="3C3C3B"/>
                </a:solidFill>
              </a:rPr>
              <a:t>Insbesondere wenn es zusammen mit mobiler Arbeit oder agiler Arbeit eingeführt wird.</a:t>
            </a:r>
          </a:p>
          <a:p>
            <a:pPr>
              <a:spcAft>
                <a:spcPts val="600"/>
              </a:spcAft>
            </a:pPr>
            <a:r>
              <a:rPr lang="de-DE" sz="1200" dirty="0" smtClean="0">
                <a:solidFill>
                  <a:srgbClr val="3C3C3B"/>
                </a:solidFill>
              </a:rPr>
              <a:t>Durch</a:t>
            </a:r>
            <a:r>
              <a:rPr lang="de-DE" sz="1200" baseline="0" dirty="0" smtClean="0">
                <a:solidFill>
                  <a:srgbClr val="3C3C3B"/>
                </a:solidFill>
              </a:rPr>
              <a:t> eine rigide Ablehnung habt ihr möglicherweise schnell einen Teil der Kollegen gegen Euch</a:t>
            </a:r>
            <a:r>
              <a:rPr lang="de-DE" sz="1200" dirty="0" smtClean="0">
                <a:solidFill>
                  <a:srgbClr val="3C3C3B"/>
                </a:solidFill>
              </a:rPr>
              <a:t>. </a:t>
            </a:r>
          </a:p>
          <a:p>
            <a:pPr>
              <a:spcAft>
                <a:spcPts val="600"/>
              </a:spcAft>
            </a:pPr>
            <a:endParaRPr lang="de-DE" sz="1200" dirty="0" smtClean="0">
              <a:solidFill>
                <a:srgbClr val="3C3C3B"/>
              </a:solidFill>
            </a:endParaRPr>
          </a:p>
          <a:p>
            <a:pPr>
              <a:spcAft>
                <a:spcPts val="600"/>
              </a:spcAft>
            </a:pPr>
            <a:r>
              <a:rPr lang="de-DE" sz="1200" dirty="0" smtClean="0">
                <a:solidFill>
                  <a:srgbClr val="3C3C3B"/>
                </a:solidFill>
              </a:rPr>
              <a:t>Besser ist es die</a:t>
            </a:r>
            <a:r>
              <a:rPr lang="de-DE" sz="1200" baseline="0" dirty="0" smtClean="0">
                <a:solidFill>
                  <a:srgbClr val="3C3C3B"/>
                </a:solidFill>
              </a:rPr>
              <a:t> Risiken und Chancen zusammen mit den </a:t>
            </a:r>
            <a:r>
              <a:rPr lang="de-DE" sz="1200" dirty="0" smtClean="0">
                <a:solidFill>
                  <a:srgbClr val="3C3C3B"/>
                </a:solidFill>
              </a:rPr>
              <a:t>Kolleginnen und Kollegen zu analysieren</a:t>
            </a:r>
            <a:r>
              <a:rPr lang="de-DE" sz="1200" baseline="0" dirty="0" smtClean="0">
                <a:solidFill>
                  <a:srgbClr val="3C3C3B"/>
                </a:solidFill>
              </a:rPr>
              <a:t> und </a:t>
            </a:r>
            <a:r>
              <a:rPr lang="de-DE" sz="1200" dirty="0" smtClean="0">
                <a:solidFill>
                  <a:srgbClr val="3C3C3B"/>
                </a:solidFill>
              </a:rPr>
              <a:t>ein gemeinsames Verständnis und gemeinsame Ziele zu entwickeln.</a:t>
            </a:r>
            <a:endParaRPr lang="de-DE" sz="1200" dirty="0">
              <a:solidFill>
                <a:srgbClr val="3C3C3B"/>
              </a:solidFill>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23</a:t>
            </a:fld>
            <a:endParaRPr lang="de-DE" dirty="0"/>
          </a:p>
        </p:txBody>
      </p:sp>
    </p:spTree>
    <p:extLst>
      <p:ext uri="{BB962C8B-B14F-4D97-AF65-F5344CB8AC3E}">
        <p14:creationId xmlns:p14="http://schemas.microsoft.com/office/powerpoint/2010/main" val="52876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Arbeitsstättenverordnung und die Technischen Regeln für Arbeitsstätten (ASR) geben einen</a:t>
            </a:r>
            <a:r>
              <a:rPr lang="de-DE" baseline="0" dirty="0" smtClean="0"/>
              <a:t> ganzen Satz von Normen und Regel vor den ihr zusammen mit den erwähnten Gesetzt nutzten </a:t>
            </a:r>
            <a:endParaRPr lang="de-DE" dirty="0" smtClean="0"/>
          </a:p>
          <a:p>
            <a:r>
              <a:rPr lang="de-DE" dirty="0" smtClean="0"/>
              <a:t>Könnt</a:t>
            </a:r>
            <a:r>
              <a:rPr lang="de-DE" baseline="0" dirty="0" smtClean="0"/>
              <a:t> um die Interessen der Beschäftigten durchzusetzen. </a:t>
            </a:r>
          </a:p>
          <a:p>
            <a:endParaRPr lang="de-DE" baseline="0" dirty="0" smtClean="0"/>
          </a:p>
          <a:p>
            <a:r>
              <a:rPr lang="de-DE" dirty="0" smtClean="0"/>
              <a:t>ASR A2.3 Beleuchtung</a:t>
            </a:r>
          </a:p>
          <a:p>
            <a:r>
              <a:rPr lang="de-DE" dirty="0" smtClean="0"/>
              <a:t>ASR A3.4/7 Sicherheitsbeleuchtung</a:t>
            </a:r>
          </a:p>
          <a:p>
            <a:r>
              <a:rPr lang="de-DE" dirty="0" smtClean="0"/>
              <a:t>ASR A1.6 Fenster, Oberlichter (…) </a:t>
            </a:r>
            <a:endParaRPr lang="de-DE" baseline="0" dirty="0" smtClean="0"/>
          </a:p>
          <a:p>
            <a:r>
              <a:rPr lang="de-DE" dirty="0" smtClean="0"/>
              <a:t>ASR A3.5 Raumtemperatur</a:t>
            </a:r>
          </a:p>
          <a:p>
            <a:r>
              <a:rPr lang="de-DE" dirty="0" smtClean="0"/>
              <a:t>ASR A3.6 Lüftung</a:t>
            </a: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ASR A3.7 Lärm </a:t>
            </a:r>
          </a:p>
          <a:p>
            <a:r>
              <a:rPr lang="de-DE" dirty="0" smtClean="0"/>
              <a:t>ASR A1.8 Verkehrswege</a:t>
            </a:r>
          </a:p>
          <a:p>
            <a:r>
              <a:rPr lang="de-DE" dirty="0" smtClean="0"/>
              <a:t>ASR A2.3 Fluchtwege (…)</a:t>
            </a:r>
          </a:p>
          <a:p>
            <a:r>
              <a:rPr lang="de-DE" sz="1000" dirty="0" smtClean="0"/>
              <a:t>ASR A1.2 Raumabmessung</a:t>
            </a:r>
          </a:p>
          <a:p>
            <a:r>
              <a:rPr lang="de-DE" sz="1000" dirty="0" smtClean="0"/>
              <a:t>ASR A1.7 Türen und Tore</a:t>
            </a:r>
          </a:p>
          <a:p>
            <a:r>
              <a:rPr lang="de-DE" sz="1000" dirty="0" smtClean="0"/>
              <a:t>ASR V3a.2 Barrierefreie Gestaltung von Arbeitsstätten</a:t>
            </a:r>
          </a:p>
          <a:p>
            <a:r>
              <a:rPr lang="de-DE" sz="1000" dirty="0" smtClean="0"/>
              <a:t>ASR A4.2 Pausen- und Bereitschaftsräume</a:t>
            </a:r>
          </a:p>
          <a:p>
            <a:endParaRPr lang="de-DE" baseline="0" dirty="0" smtClean="0"/>
          </a:p>
          <a:p>
            <a:pPr defTabSz="990478">
              <a:defRPr/>
            </a:pPr>
            <a:r>
              <a:rPr lang="de-DE" dirty="0" smtClean="0"/>
              <a:t>https://www.baua.de/DE/Angebote/Rechtstexte-und-Technische-Regeln/Regelwerk/ASR/ASR.html</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24</a:t>
            </a:fld>
            <a:endParaRPr lang="de-DE" dirty="0"/>
          </a:p>
        </p:txBody>
      </p:sp>
    </p:spTree>
    <p:extLst>
      <p:ext uri="{BB962C8B-B14F-4D97-AF65-F5344CB8AC3E}">
        <p14:creationId xmlns:p14="http://schemas.microsoft.com/office/powerpoint/2010/main" val="1206987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r>
              <a:rPr lang="de-DE" dirty="0" smtClean="0"/>
              <a:t>Bei der Einführung von neuen Raumkonzepten</a:t>
            </a:r>
            <a:r>
              <a:rPr lang="de-DE" baseline="0" dirty="0" smtClean="0"/>
              <a:t> sollte auf jeden Fall eine Gefährdungsbeurteilung durchgeführt werden. </a:t>
            </a:r>
          </a:p>
          <a:p>
            <a:r>
              <a:rPr lang="de-DE" baseline="0" dirty="0" smtClean="0"/>
              <a:t>Wird die Einführung projektiert (geplant) dann kann die Gefährdungsbeurteilung auch schon in der Planungsphase durchgeführt werden. </a:t>
            </a:r>
          </a:p>
          <a:p>
            <a:r>
              <a:rPr lang="de-DE" baseline="0" dirty="0" smtClean="0"/>
              <a:t>Dadurch können die Veränderungen schon im voraus Ergebnis offen evaluiert werde.  </a:t>
            </a:r>
            <a:endParaRPr lang="de-DE" dirty="0" smtClean="0"/>
          </a:p>
          <a:p>
            <a:endParaRPr lang="de-DE" dirty="0" smtClean="0"/>
          </a:p>
          <a:p>
            <a:r>
              <a:rPr lang="de-DE" baseline="0" dirty="0" smtClean="0"/>
              <a:t>Vom Gesetzgeber verpflichtend vorgesehen ist darüber hinaus eine Gefährdungsbeurteilung der neu entstandenen Arbeitsplätze/Tätigkeiten.</a:t>
            </a:r>
          </a:p>
        </p:txBody>
      </p:sp>
      <p:sp>
        <p:nvSpPr>
          <p:cNvPr id="4" name="Foliennummernplatzhalter 3"/>
          <p:cNvSpPr>
            <a:spLocks noGrp="1"/>
          </p:cNvSpPr>
          <p:nvPr>
            <p:ph type="sldNum" sz="quarter" idx="10"/>
          </p:nvPr>
        </p:nvSpPr>
        <p:spPr/>
        <p:txBody>
          <a:bodyPr/>
          <a:lstStyle/>
          <a:p>
            <a:fld id="{AD868B3C-6C54-1D41-B938-33F4013C078E}" type="slidenum">
              <a:rPr lang="de-DE" smtClean="0"/>
              <a:pPr/>
              <a:t>25</a:t>
            </a:fld>
            <a:endParaRPr lang="de-DE" dirty="0"/>
          </a:p>
        </p:txBody>
      </p:sp>
    </p:spTree>
    <p:extLst>
      <p:ext uri="{BB962C8B-B14F-4D97-AF65-F5344CB8AC3E}">
        <p14:creationId xmlns:p14="http://schemas.microsoft.com/office/powerpoint/2010/main" val="2554446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Ein transparenter</a:t>
            </a:r>
            <a:r>
              <a:rPr lang="de-DE" baseline="0" dirty="0" smtClean="0"/>
              <a:t> Prozess erhöht die Akzeptanz enorm</a:t>
            </a:r>
          </a:p>
          <a:p>
            <a:pPr marL="171450" indent="-171450">
              <a:buFontTx/>
              <a:buChar char="-"/>
            </a:pPr>
            <a:r>
              <a:rPr lang="de-DE" baseline="0" dirty="0" smtClean="0"/>
              <a:t>Nur mit guter Beteiligung wird ein Schuh draus – die Bedürfnisse müssen ermittelt werden</a:t>
            </a:r>
          </a:p>
          <a:p>
            <a:pPr marL="171450" indent="-171450">
              <a:buFontTx/>
              <a:buChar char="-"/>
            </a:pPr>
            <a:r>
              <a:rPr lang="de-DE" baseline="0" dirty="0" smtClean="0"/>
              <a:t>Eine klare Zielsetzung gibt uns den roten Faden. Das muss im gesamten Prozess immer wieder rückgekoppelt werden</a:t>
            </a:r>
          </a:p>
          <a:p>
            <a:pPr marL="171450" indent="-171450">
              <a:buFontTx/>
              <a:buChar char="-"/>
            </a:pPr>
            <a:r>
              <a:rPr lang="de-DE" baseline="0" dirty="0" smtClean="0"/>
              <a:t>Freiwilligkeit: Je nach Betroffenen unterscheidet sich dieses Thema stark. Wollen oder gar können alle von zuhause arbeiten? Wie wirkt sich das auf die Sharing Quoten aus? Sinnhaftigkeit muss auch anhand der Arbeit selbst überprüft werden. Eignet sich meine Arbeit überhaupt?</a:t>
            </a:r>
          </a:p>
          <a:p>
            <a:pPr marL="171450" indent="-171450">
              <a:buFontTx/>
              <a:buChar char="-"/>
            </a:pPr>
            <a:r>
              <a:rPr lang="de-DE" dirty="0" smtClean="0"/>
              <a:t>Spielregeln:</a:t>
            </a:r>
            <a:r>
              <a:rPr lang="de-DE" baseline="0" dirty="0" smtClean="0"/>
              <a:t> </a:t>
            </a:r>
            <a:r>
              <a:rPr lang="de-DE" sz="1000" kern="1200" dirty="0" smtClean="0"/>
              <a:t>keine Privilegien schaffen</a:t>
            </a:r>
            <a:endParaRPr lang="de-DE" baseline="0" dirty="0" smtClean="0"/>
          </a:p>
          <a:p>
            <a:pPr marL="171450" indent="-171450">
              <a:buFontTx/>
              <a:buChar char="-"/>
            </a:pPr>
            <a:r>
              <a:rPr lang="de-DE" baseline="0" dirty="0" smtClean="0"/>
              <a:t>Rückzugsorte </a:t>
            </a:r>
          </a:p>
          <a:p>
            <a:pPr marL="171450" indent="-171450">
              <a:buFontTx/>
              <a:buChar char="-"/>
            </a:pPr>
            <a:r>
              <a:rPr lang="de-DE" baseline="0" dirty="0" smtClean="0"/>
              <a:t>Akustik, Licht, Temperatur: </a:t>
            </a:r>
            <a:r>
              <a:rPr lang="de-DE" dirty="0" smtClean="0"/>
              <a:t>Die Beschäftigten passen sich meist gut in die Konzepte ein und erfinden Strategien,</a:t>
            </a:r>
            <a:r>
              <a:rPr lang="de-DE" baseline="0" dirty="0" smtClean="0"/>
              <a:t> um auch ungünstige Bedingungen zu meistern. Darunter leidet aber in der Regel das Ziel und die Performance. Vieler Orts ging die Leistung stark nach unten – insbesondere Lärm, Geruch und Licht sind Faktoren, die sich sehr auf das Gemüt und die Stimmung auswirken. Deshalb sind Spielregeln wie „Keine duftenden Lebensmittel am Platz“ oder </a:t>
            </a:r>
          </a:p>
          <a:p>
            <a:pPr marL="171450" indent="-171450">
              <a:buFontTx/>
              <a:buChar char="-"/>
            </a:pPr>
            <a:r>
              <a:rPr lang="de-DE" baseline="0" dirty="0" smtClean="0"/>
              <a:t>Ausstattung: Ganz wichtig: Verstellbare Stühle, Tische, und so weiter</a:t>
            </a:r>
          </a:p>
          <a:p>
            <a:pPr marL="0" indent="0">
              <a:buFontTx/>
              <a:buNone/>
            </a:pPr>
            <a:endParaRPr lang="de-DE" baseline="0" dirty="0" smtClean="0"/>
          </a:p>
          <a:p>
            <a:pPr marL="0" indent="0">
              <a:buFontTx/>
              <a:buNone/>
            </a:pPr>
            <a:r>
              <a:rPr lang="de-DE" baseline="0" dirty="0" smtClean="0"/>
              <a:t>Flexible Office muss erlernt werden und wird nicht von Beginn an klappen. Regeln werden sich über die Zeit verändern müssen und es muss immer wieder nachgesteuert werden.</a:t>
            </a:r>
          </a:p>
        </p:txBody>
      </p:sp>
    </p:spTree>
    <p:extLst>
      <p:ext uri="{BB962C8B-B14F-4D97-AF65-F5344CB8AC3E}">
        <p14:creationId xmlns:p14="http://schemas.microsoft.com/office/powerpoint/2010/main" val="32079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r>
              <a:rPr lang="de-DE" b="1" dirty="0" smtClean="0">
                <a:solidFill>
                  <a:srgbClr val="3C3C3B"/>
                </a:solidFill>
              </a:rPr>
              <a:t>Co-Working dezentral</a:t>
            </a:r>
            <a:r>
              <a:rPr lang="de-DE" dirty="0" smtClean="0">
                <a:solidFill>
                  <a:srgbClr val="3C3C3B"/>
                </a:solidFill>
              </a:rPr>
              <a:t>:</a:t>
            </a:r>
            <a:r>
              <a:rPr lang="de-DE" baseline="0" dirty="0" smtClean="0">
                <a:solidFill>
                  <a:srgbClr val="3C3C3B"/>
                </a:solidFill>
              </a:rPr>
              <a:t> Um Pendeln zu vermeiden und einer schwachen digitalen Infrastruktur im ländlichen Raum zu begegnen, werden Co-Working Konzepte politisch diskutiert. Co-Working bedeutet, dass flexible Büroarbeitsplätze in einem Co-Working </a:t>
            </a:r>
            <a:r>
              <a:rPr lang="de-DE" baseline="0" dirty="0" err="1" smtClean="0">
                <a:solidFill>
                  <a:srgbClr val="3C3C3B"/>
                </a:solidFill>
              </a:rPr>
              <a:t>space</a:t>
            </a:r>
            <a:r>
              <a:rPr lang="de-DE" baseline="0" dirty="0" smtClean="0">
                <a:solidFill>
                  <a:srgbClr val="3C3C3B"/>
                </a:solidFill>
              </a:rPr>
              <a:t> eingerichtet werden, auf die mehrere Unternehmen zugreifen können und in den sich die Arbeitenden Plätze spontan anmieten können. Bekannt ist das Konzept vor allem aus der Start-up Szene, in der sich mehrere Startups oft Büroflächen teilen und von entstehenden Synergien profitieren.</a:t>
            </a:r>
          </a:p>
          <a:p>
            <a:endParaRPr lang="de-DE" dirty="0" smtClean="0">
              <a:solidFill>
                <a:srgbClr val="3C3C3B"/>
              </a:solidFill>
            </a:endParaRPr>
          </a:p>
          <a:p>
            <a:r>
              <a:rPr lang="de-DE" b="1" dirty="0" smtClean="0">
                <a:solidFill>
                  <a:srgbClr val="3C3C3B"/>
                </a:solidFill>
              </a:rPr>
              <a:t>Flexible Office / Modern</a:t>
            </a:r>
            <a:r>
              <a:rPr lang="de-DE" b="1" baseline="0" dirty="0" smtClean="0">
                <a:solidFill>
                  <a:srgbClr val="3C3C3B"/>
                </a:solidFill>
              </a:rPr>
              <a:t> Office / New Normal: </a:t>
            </a:r>
            <a:r>
              <a:rPr lang="de-DE" b="0" baseline="0" dirty="0" smtClean="0">
                <a:solidFill>
                  <a:srgbClr val="3C3C3B"/>
                </a:solidFill>
              </a:rPr>
              <a:t>Die Begriffe sind vielfältig und die Ausgestaltung ebenfalls. Gemeint sind offene Bürokonzepte, die zur Arbeitsaufgabe die passende Einrichtung und Umgebung zur Verfügung stellen.</a:t>
            </a:r>
            <a:endParaRPr lang="de-DE" b="0" dirty="0" smtClean="0">
              <a:solidFill>
                <a:srgbClr val="3C3C3B"/>
              </a:solidFill>
            </a:endParaRPr>
          </a:p>
          <a:p>
            <a:endParaRPr lang="de-DE" dirty="0" smtClean="0">
              <a:solidFill>
                <a:srgbClr val="3C3C3B"/>
              </a:solidFill>
            </a:endParaRPr>
          </a:p>
          <a:p>
            <a:r>
              <a:rPr lang="de-DE" b="1" dirty="0" smtClean="0">
                <a:solidFill>
                  <a:srgbClr val="3C3C3B"/>
                </a:solidFill>
              </a:rPr>
              <a:t>Homeoffice / mobile Arbeit</a:t>
            </a:r>
            <a:r>
              <a:rPr lang="de-DE" dirty="0" smtClean="0">
                <a:solidFill>
                  <a:srgbClr val="3C3C3B"/>
                </a:solidFill>
              </a:rPr>
              <a:t>: Mobile Arbeit war insbesondere in der</a:t>
            </a:r>
            <a:r>
              <a:rPr lang="de-DE" baseline="0" dirty="0" smtClean="0">
                <a:solidFill>
                  <a:srgbClr val="3C3C3B"/>
                </a:solidFill>
              </a:rPr>
              <a:t> Corona-Pandemie die Strategie zur Durchbrechung von Infektionsketten und zum Erhalt der Arbeitsfähigkeit. Doch auch die Beschäftigten haben ein Interesse an andauernden Möglichkeiten, die Arbeit von zuhause bzw. unterwegs aus zu erledigen. Die betriebliche Ausgestaltung ist hier sehr entscheidend darüber, wie nachhaltig gesund die mobile Arbeit für die Beschäftigten ist. Des Weiteren spielt das Homeoffice auch in der Interessenvertretung eine besondere Rolle. Denn Fakt ist: die Beschäftigten sind zu Hause deutlich schwieriger zu erreichen als im Büro.</a:t>
            </a:r>
            <a:endParaRPr lang="de-DE" dirty="0" smtClean="0">
              <a:solidFill>
                <a:srgbClr val="3C3C3B"/>
              </a:solidFill>
            </a:endParaRPr>
          </a:p>
          <a:p>
            <a:endParaRPr lang="de-DE" dirty="0" smtClean="0">
              <a:solidFill>
                <a:srgbClr val="3C3C3B"/>
              </a:solidFill>
            </a:endParaRPr>
          </a:p>
          <a:p>
            <a:r>
              <a:rPr lang="de-DE" b="1" dirty="0" smtClean="0">
                <a:solidFill>
                  <a:srgbClr val="3C3C3B"/>
                </a:solidFill>
              </a:rPr>
              <a:t>Agile Arbeitsmethoden</a:t>
            </a:r>
            <a:r>
              <a:rPr lang="de-DE" dirty="0" smtClean="0">
                <a:solidFill>
                  <a:srgbClr val="3C3C3B"/>
                </a:solidFill>
              </a:rPr>
              <a:t>: Parallel zu den Entwicklungen der räumlichen Arbeitssituation entwickeln</a:t>
            </a:r>
            <a:r>
              <a:rPr lang="de-DE" baseline="0" dirty="0" smtClean="0">
                <a:solidFill>
                  <a:srgbClr val="3C3C3B"/>
                </a:solidFill>
              </a:rPr>
              <a:t> sich auch Arbeitsorganisation und –Methoden weiter. Diese können durch eine flexible Raumnutzung auch besser zur Geltung kommen. </a:t>
            </a:r>
            <a:endParaRPr lang="de-DE" dirty="0" smtClean="0">
              <a:solidFill>
                <a:srgbClr val="3C3C3B"/>
              </a:solidFill>
            </a:endParaRPr>
          </a:p>
          <a:p>
            <a:endParaRPr lang="de-DE" dirty="0" smtClean="0">
              <a:solidFill>
                <a:srgbClr val="3C3C3B"/>
              </a:solidFill>
            </a:endParaRPr>
          </a:p>
          <a:p>
            <a:r>
              <a:rPr lang="de-DE" b="1" dirty="0" smtClean="0">
                <a:solidFill>
                  <a:srgbClr val="3C3C3B"/>
                </a:solidFill>
              </a:rPr>
              <a:t>Digitalisierung und Qualifizierung</a:t>
            </a:r>
            <a:r>
              <a:rPr lang="de-DE" dirty="0" smtClean="0">
                <a:solidFill>
                  <a:srgbClr val="3C3C3B"/>
                </a:solidFill>
              </a:rPr>
              <a:t>: Im Zuge der Digitalisierung wird auch die Qualifizierung der Arbeitskräfte immer wichtiger.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27</a:t>
            </a:fld>
            <a:endParaRPr lang="de-DE" dirty="0"/>
          </a:p>
        </p:txBody>
      </p:sp>
    </p:spTree>
    <p:extLst>
      <p:ext uri="{BB962C8B-B14F-4D97-AF65-F5344CB8AC3E}">
        <p14:creationId xmlns:p14="http://schemas.microsoft.com/office/powerpoint/2010/main" val="288862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6082" y="130175"/>
            <a:ext cx="6861750" cy="3861131"/>
          </a:xfrm>
        </p:spPr>
      </p:sp>
      <p:sp>
        <p:nvSpPr>
          <p:cNvPr id="3" name="Notizenplatzhalter 2"/>
          <p:cNvSpPr>
            <a:spLocks noGrp="1"/>
          </p:cNvSpPr>
          <p:nvPr>
            <p:ph type="body" idx="1"/>
          </p:nvPr>
        </p:nvSpPr>
        <p:spPr/>
        <p:txBody>
          <a:bodyPr/>
          <a:lstStyle/>
          <a:p>
            <a:r>
              <a:rPr lang="de-DE" dirty="0" smtClean="0"/>
              <a:t>Zu guter Arbeit gehört, dass wir im Unternehmen und in unserem Betrieb mitbestimmen. Je stärker die Beschäftigten eingebunden</a:t>
            </a:r>
            <a:r>
              <a:rPr lang="de-DE" baseline="0" dirty="0" smtClean="0"/>
              <a:t> sind in unternehmerische Prozesse, desto stärker identifizieren sie sich mit dem Unternehmen und desto besser sind auch die Prozesse organisiert. Wir bringen uns ein! In vielen personellen Angelegenheiten, aber auch zu Fragen von Arbeitsorganisation haben Beschäftigte, vertreten durch einen durchsetzungsstarken Betriebsrat, gute und zukunftsfähige Ideen aber auch Forderungen.</a:t>
            </a:r>
          </a:p>
          <a:p>
            <a:endParaRPr lang="de-DE" baseline="0" dirty="0" smtClean="0"/>
          </a:p>
          <a:p>
            <a:r>
              <a:rPr lang="de-DE" baseline="0" dirty="0" smtClean="0"/>
              <a:t>Damit unsere Betriebe auch in Zukunft noch da sind, müssen wir einerseits innovativ sein und die guten Ideen der Beschäftigten aufnehmen. Auf der anderen Seite müssen die Kolleginnen und Kollegen natürlich auch qualifiziert werden. Alle Unternehmen durchleben aktuell einen starken Wandel. Sie transformieren sich, werden digitaler, „sauberer“, smarter. Die Arbeit verändert sich. Damit Beschäftigte mitgenommen werden können, brauchen sie entsprechende Unterstützung. Deshalb gehört zu Zukunft auch, dass alle sich sinnvoll weiterqualifizieren können. Das gilt für alle Bereiche. </a:t>
            </a:r>
          </a:p>
          <a:p>
            <a:endParaRPr lang="de-DE" baseline="0" dirty="0" smtClean="0"/>
          </a:p>
          <a:p>
            <a:r>
              <a:rPr lang="de-DE" baseline="0" dirty="0" smtClean="0"/>
              <a:t>Gute Arbeit heißt immer auch gesunde Arbeit. All die Anforderungen, die jeden Tag auf uns einprasseln, sorgen für physische aber auch psychische Belastungen. Diesen muss weitestgehend vorgebeugt werden! Dazu gehören Gefährdungsbeurteilungen, Beteiligung der Beschäftigten, selbstbestimmtes Arbeiten, Pausen, gute Ausstattung, ein gutes Betriebsklima, Vertrauen und vieles mehr. Um diesen Mix an wichtigen Grundlagen gut hinzubekommen, müssen sich Betriebsrat und Kolleg*innen sowie Führungskräfte GUTE ARBEIT auf die Fahnen schreiben und durchsetzen. </a:t>
            </a:r>
          </a:p>
          <a:p>
            <a:endParaRPr lang="de-DE" baseline="0" dirty="0" smtClean="0"/>
          </a:p>
          <a:p>
            <a:r>
              <a:rPr lang="de-DE" baseline="0" dirty="0" smtClean="0"/>
              <a:t>Auch ein gerechtes, faires und gutes Entgelt gehört dazu für Männer und Frauen. Die Entgeltlücke gehen wir dezidiert und strukturiert an! Durch unsere Tarifverträge und die Umsetzung im Betrieb durch euren Betriebsrat wurden bereits hohe Standards gesetzt. Wichtig ist hier auch, dass dem Einzelnen keine Nachteile entstehen und sie nicht per Tarifvertrag diskriminiert werden können. Ein starker Betriebsrat achtet bei Eingruppierungen auf euch und ist bei Fragen für euch da. Fragen zum Tarifvertrag beantworten euch auch Vertrauensleute der IG Metall oder die IG Metall Geschäftsstelle.</a:t>
            </a:r>
          </a:p>
          <a:p>
            <a:endParaRPr lang="de-DE" baseline="0" dirty="0" smtClean="0"/>
          </a:p>
          <a:p>
            <a:r>
              <a:rPr lang="de-DE" baseline="0" dirty="0" smtClean="0"/>
              <a:t>Letztendlich steht und fällt gute Arbeit auch mit einer entsprechenden Balance zwischen Arbeit und dem Leben außerhalb der Arbeit. Das empfindet jeder anders – doch muss es Möglichkeiten geben, in bestimmten Lebensphasen mehr oder weniger zu arbeiten. Und zwar aus Sicht des Beschäftigten. Daher setzen wir uns ein für entsprechende Programme (Sabbatjahr, Elternzeiten, AZ-Absenkungen, Altersteilzeitregelungen, Qualifizierung) sowohl tariflich als auch betrieblich. Auch die Verteilung der Care-Arbeit zu Hause spielt bei der Vereinbarkeit eine Rolle. Hier leistet die IG Metall Sensibilisierung und stellt Material zur Verfügung.</a:t>
            </a:r>
          </a:p>
          <a:p>
            <a:endParaRPr lang="de-DE" baseline="0" dirty="0" smtClean="0"/>
          </a:p>
          <a:p>
            <a:r>
              <a:rPr lang="de-DE" baseline="0" dirty="0" smtClean="0"/>
              <a:t>In allen Fragen rund um gute Arbeit ist die IG Metall deine kompetente Ansprechpartnerin und steht dir tatkräftig zur Seite.</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28</a:t>
            </a:fld>
            <a:endParaRPr lang="de-DE" dirty="0"/>
          </a:p>
        </p:txBody>
      </p:sp>
    </p:spTree>
    <p:extLst>
      <p:ext uri="{BB962C8B-B14F-4D97-AF65-F5344CB8AC3E}">
        <p14:creationId xmlns:p14="http://schemas.microsoft.com/office/powerpoint/2010/main" val="2393177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r>
              <a:rPr lang="de-DE" b="1" dirty="0" smtClean="0"/>
              <a:t>Weiterführendes</a:t>
            </a:r>
            <a:r>
              <a:rPr lang="de-DE" b="1" baseline="0" dirty="0" smtClean="0"/>
              <a:t> Material:</a:t>
            </a:r>
          </a:p>
          <a:p>
            <a:endParaRPr lang="de-DE" baseline="0" dirty="0" smtClean="0"/>
          </a:p>
          <a:p>
            <a:r>
              <a:rPr lang="de-DE" baseline="0" dirty="0" smtClean="0"/>
              <a:t>Handout Flexible Office</a:t>
            </a:r>
          </a:p>
          <a:p>
            <a:r>
              <a:rPr lang="de-DE" baseline="0" dirty="0" smtClean="0"/>
              <a:t>Arbeitshilfe zu Flexible Büroraumkonzepte (noch in Arbeit)</a:t>
            </a:r>
          </a:p>
          <a:p>
            <a:r>
              <a:rPr lang="de-DE" baseline="0" dirty="0" smtClean="0"/>
              <a:t>Werkzeugkoffer Desk Sharing</a:t>
            </a:r>
          </a:p>
          <a:p>
            <a:r>
              <a:rPr lang="de-DE" baseline="0" dirty="0" smtClean="0"/>
              <a:t>Digitale Umfrage und Werkzeugkoffer zu Mobiler Arbeit: Homeoffice muss fair</a:t>
            </a:r>
          </a:p>
          <a:p>
            <a:r>
              <a:rPr lang="de-DE" baseline="0" dirty="0" smtClean="0"/>
              <a:t>Werkzeugkoffer Agile Arbeit</a:t>
            </a:r>
          </a:p>
          <a:p>
            <a:r>
              <a:rPr lang="de-DE" baseline="0" dirty="0" smtClean="0"/>
              <a:t>Faktenblatt </a:t>
            </a:r>
            <a:r>
              <a:rPr lang="de-DE" baseline="0" dirty="0" err="1" smtClean="0"/>
              <a:t>Scrum</a:t>
            </a:r>
            <a:endParaRPr lang="de-DE" baseline="0" dirty="0" smtClean="0"/>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29</a:t>
            </a:fld>
            <a:endParaRPr lang="de-DE" dirty="0"/>
          </a:p>
        </p:txBody>
      </p:sp>
    </p:spTree>
    <p:extLst>
      <p:ext uri="{BB962C8B-B14F-4D97-AF65-F5344CB8AC3E}">
        <p14:creationId xmlns:p14="http://schemas.microsoft.com/office/powerpoint/2010/main" val="98820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525" y="115888"/>
            <a:ext cx="6831013" cy="3843337"/>
          </a:xfrm>
        </p:spPr>
      </p:sp>
      <p:sp>
        <p:nvSpPr>
          <p:cNvPr id="3" name="Notizenplatzhalter 2"/>
          <p:cNvSpPr>
            <a:spLocks noGrp="1"/>
          </p:cNvSpPr>
          <p:nvPr>
            <p:ph type="body" idx="1"/>
          </p:nvPr>
        </p:nvSpPr>
        <p:spPr/>
        <p:txBody>
          <a:bodyPr/>
          <a:lstStyle/>
          <a:p>
            <a:r>
              <a:rPr lang="de-DE" dirty="0" smtClean="0"/>
              <a:t>1. Büros gestern und heute</a:t>
            </a:r>
          </a:p>
          <a:p>
            <a:r>
              <a:rPr lang="de-DE" dirty="0" smtClean="0"/>
              <a:t>2. Zahlen, Daten, Fakten: „Zahlen bitte“</a:t>
            </a:r>
          </a:p>
          <a:p>
            <a:r>
              <a:rPr lang="de-DE" dirty="0" smtClean="0"/>
              <a:t>3. Desk Sharing</a:t>
            </a:r>
          </a:p>
          <a:p>
            <a:r>
              <a:rPr lang="de-DE" dirty="0" smtClean="0"/>
              <a:t>4. Flexible Büroflächen</a:t>
            </a:r>
          </a:p>
          <a:p>
            <a:r>
              <a:rPr lang="de-DE" dirty="0" smtClean="0"/>
              <a:t>5. Chancen und Risiken für Beschäftigte</a:t>
            </a:r>
          </a:p>
          <a:p>
            <a:r>
              <a:rPr lang="de-DE" dirty="0" smtClean="0"/>
              <a:t>6. Mitbestimmung</a:t>
            </a:r>
          </a:p>
          <a:p>
            <a:r>
              <a:rPr lang="de-DE" dirty="0" smtClean="0"/>
              <a:t>7. Handlungsempfehlungen für Interessenvertretung</a:t>
            </a:r>
          </a:p>
          <a:p>
            <a:r>
              <a:rPr lang="de-DE" dirty="0" smtClean="0"/>
              <a:t>8. Blick in die Zukunft</a:t>
            </a:r>
          </a:p>
          <a:p>
            <a:r>
              <a:rPr lang="de-DE" dirty="0" smtClean="0"/>
              <a:t>9. Ziel:</a:t>
            </a:r>
            <a:r>
              <a:rPr lang="de-DE" baseline="0" dirty="0" smtClean="0"/>
              <a:t> Gute Arbeit</a:t>
            </a:r>
          </a:p>
          <a:p>
            <a:r>
              <a:rPr lang="de-DE" baseline="0" dirty="0" smtClean="0"/>
              <a:t>10. IG Metall – eine starke Partnerin</a:t>
            </a:r>
          </a:p>
          <a:p>
            <a:r>
              <a:rPr lang="de-DE" baseline="0" dirty="0" smtClean="0"/>
              <a:t>11. Weiterführendes Material</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106001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62123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Zellenbüro Vorbild des in Deutschland am weitesten verbreiteten Bürokonzeptes sind die im 16. Jahrhundert in Florenz geplanten </a:t>
            </a:r>
            <a:r>
              <a:rPr lang="de-DE" dirty="0" err="1" smtClean="0"/>
              <a:t>Uffizien</a:t>
            </a:r>
            <a:r>
              <a:rPr lang="de-DE" dirty="0" smtClean="0"/>
              <a:t>. Typisch für Zellenbüros sind auch fast 500 Jahre später Mittelflure, an denen sich geschlossene Büroräume mit einem oder mehreren Arbeitsplätzen reihen. </a:t>
            </a:r>
          </a:p>
          <a:p>
            <a:endParaRPr lang="de-DE" dirty="0" smtClean="0"/>
          </a:p>
          <a:p>
            <a:r>
              <a:rPr lang="de-DE" dirty="0" smtClean="0"/>
              <a:t>Am liebsten als 2 Personenbüro. Diese Form des Büros gilt auch als uneffektivste (hoher Raumverbrauch und gegenseitige Störungen) </a:t>
            </a:r>
          </a:p>
          <a:p>
            <a:endParaRPr lang="de-DE" dirty="0" smtClean="0"/>
          </a:p>
          <a:p>
            <a:r>
              <a:rPr lang="de-DE" dirty="0" smtClean="0"/>
              <a:t>Link: https://de.wikipedia.org/wiki/B%C3%BCrokonzept#Zellenb%C3%Bcro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27626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Anfang des 20 Jahrhunderts entwickeln sich sogenannte Schreibsälen. Dann Anfang der 1960 kommen die ersten Großraumbüros. Hier zu</a:t>
            </a:r>
            <a:r>
              <a:rPr lang="de-DE" baseline="0" dirty="0" smtClean="0"/>
              <a:t> sehen ist die </a:t>
            </a:r>
            <a:r>
              <a:rPr lang="de-DE" dirty="0" smtClean="0"/>
              <a:t>Sparkasse Kiel 1974. </a:t>
            </a:r>
          </a:p>
          <a:p>
            <a:r>
              <a:rPr lang="de-DE" dirty="0" smtClean="0"/>
              <a:t>Die Arbeitsplätze wurde jedoch nicht</a:t>
            </a:r>
            <a:r>
              <a:rPr lang="de-DE" baseline="0" dirty="0" smtClean="0"/>
              <a:t> </a:t>
            </a:r>
            <a:r>
              <a:rPr lang="de-DE" baseline="0" dirty="0" err="1" smtClean="0"/>
              <a:t>flexib</a:t>
            </a: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79474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r>
              <a:rPr lang="de-DE" sz="1100" b="1" dirty="0"/>
              <a:t>Zahlen, Daten, Fakten</a:t>
            </a:r>
          </a:p>
          <a:p>
            <a:endParaRPr lang="de-DE" sz="1100" dirty="0"/>
          </a:p>
          <a:p>
            <a:r>
              <a:rPr lang="de-DE" sz="1100" dirty="0"/>
              <a:t>26 Millionen Bildschirm-und Büroarbeitsplätze existieren zurzeit in Deutschland</a:t>
            </a:r>
          </a:p>
          <a:p>
            <a:r>
              <a:rPr lang="de-DE" sz="1100" dirty="0"/>
              <a:t>32 Millionen Menschen arbeiten im Büro</a:t>
            </a:r>
          </a:p>
          <a:p>
            <a:r>
              <a:rPr lang="de-DE" sz="1100" dirty="0"/>
              <a:t>71 % aller Beschäftigten arbeiten zumindest zeitweise an einem Büroarbeitsplatz </a:t>
            </a:r>
            <a:br>
              <a:rPr lang="de-DE" sz="1100" dirty="0"/>
            </a:br>
            <a:r>
              <a:rPr lang="de-DE" sz="1100" dirty="0"/>
              <a:t>(2015 galt das noch für 52 %)</a:t>
            </a:r>
          </a:p>
          <a:p>
            <a:endParaRPr lang="de-DE"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7</a:t>
            </a:fld>
            <a:endParaRPr lang="de-DE" dirty="0"/>
          </a:p>
        </p:txBody>
      </p:sp>
    </p:spTree>
    <p:extLst>
      <p:ext uri="{BB962C8B-B14F-4D97-AF65-F5344CB8AC3E}">
        <p14:creationId xmlns:p14="http://schemas.microsoft.com/office/powerpoint/2010/main" val="174282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6171" y="115888"/>
            <a:ext cx="6831661" cy="3842809"/>
          </a:xfrm>
        </p:spPr>
      </p:sp>
      <p:sp>
        <p:nvSpPr>
          <p:cNvPr id="3" name="Notizenplatzhalter 2"/>
          <p:cNvSpPr>
            <a:spLocks noGrp="1"/>
          </p:cNvSpPr>
          <p:nvPr>
            <p:ph type="body" idx="1"/>
          </p:nvPr>
        </p:nvSpPr>
        <p:spPr/>
        <p:txBody>
          <a:bodyPr/>
          <a:lstStyle/>
          <a:p>
            <a:r>
              <a:rPr lang="de-DE" sz="1100" dirty="0"/>
              <a:t>Vorwiegend immer noch Zellenbüros:</a:t>
            </a:r>
          </a:p>
          <a:p>
            <a:pPr marL="0" lvl="1"/>
            <a:r>
              <a:rPr lang="de-DE" sz="1100" dirty="0">
                <a:latin typeface="Meta IGM" panose="02000503040000020004" pitchFamily="2" charset="0"/>
              </a:rPr>
              <a:t>56% arbeiten in Einzel-oder Zweierbüros</a:t>
            </a:r>
          </a:p>
          <a:p>
            <a:pPr marL="0" lvl="1"/>
            <a:r>
              <a:rPr lang="de-DE" sz="1100" dirty="0">
                <a:latin typeface="Meta IGM" panose="02000503040000020004" pitchFamily="2" charset="0"/>
              </a:rPr>
              <a:t>24% in Gruppenbüros bis 8 Personen</a:t>
            </a:r>
          </a:p>
          <a:p>
            <a:pPr marL="0" lvl="1"/>
            <a:r>
              <a:rPr lang="de-DE" sz="1100" dirty="0">
                <a:latin typeface="Meta IGM" panose="02000503040000020004" pitchFamily="2" charset="0"/>
              </a:rPr>
              <a:t>8% in größeren Büroformen 9 -24 Personen</a:t>
            </a:r>
          </a:p>
          <a:p>
            <a:pPr marL="0" lvl="1"/>
            <a:r>
              <a:rPr lang="de-DE" sz="1100" dirty="0">
                <a:latin typeface="Meta IGM" panose="02000503040000020004" pitchFamily="2" charset="0"/>
              </a:rPr>
              <a:t>5% Open Space Büros</a:t>
            </a:r>
          </a:p>
          <a:p>
            <a:pPr marL="0" lvl="1"/>
            <a:r>
              <a:rPr lang="de-DE" sz="1100" dirty="0">
                <a:latin typeface="Meta IGM" panose="02000503040000020004" pitchFamily="2" charset="0"/>
              </a:rPr>
              <a:t>4% überwiegend im Homeoffice (2015 2%)</a:t>
            </a:r>
          </a:p>
          <a:p>
            <a:r>
              <a:rPr lang="de-DE" sz="1100" dirty="0"/>
              <a:t>16% haben keinen fest zugewiesenen Arbeitsplatz,</a:t>
            </a:r>
          </a:p>
          <a:p>
            <a:pPr marL="0" lvl="1"/>
            <a:r>
              <a:rPr lang="de-DE" sz="1100" dirty="0">
                <a:latin typeface="Meta IGM" panose="02000503040000020004" pitchFamily="2" charset="0"/>
              </a:rPr>
              <a:t>7% Desk Sharing,</a:t>
            </a:r>
          </a:p>
          <a:p>
            <a:pPr marL="0" lvl="1"/>
            <a:r>
              <a:rPr lang="de-DE" sz="1100" dirty="0">
                <a:latin typeface="Meta IGM" panose="02000503040000020004" pitchFamily="2" charset="0"/>
              </a:rPr>
              <a:t>9% Non-territorial, vorwiegend bei den 18-bis 34jährigen, jeder Fünfte</a:t>
            </a:r>
          </a:p>
          <a:p>
            <a:pPr marL="0" lvl="1"/>
            <a:endParaRPr lang="de-DE" sz="1100" dirty="0">
              <a:latin typeface="Meta IGM" panose="02000503040000020004" pitchFamily="2" charset="0"/>
            </a:endParaRPr>
          </a:p>
          <a:p>
            <a:pPr marL="0" lvl="1"/>
            <a:r>
              <a:rPr lang="de-DE" sz="1100" dirty="0">
                <a:latin typeface="Meta IGM" panose="02000503040000020004" pitchFamily="2" charset="0"/>
              </a:rPr>
              <a:t>Quelle: Die Entwicklung der Büroarbeit, IBA Studie, Industrieverband Büro und Arbeitswelt, 2019/2020</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71994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92075"/>
            <a:ext cx="6864350" cy="3862388"/>
          </a:xfrm>
        </p:spPr>
      </p:sp>
      <p:sp>
        <p:nvSpPr>
          <p:cNvPr id="3" name="Notizenplatzhalter 2"/>
          <p:cNvSpPr>
            <a:spLocks noGrp="1"/>
          </p:cNvSpPr>
          <p:nvPr>
            <p:ph type="body" idx="1"/>
          </p:nvPr>
        </p:nvSpPr>
        <p:spPr/>
        <p:txBody>
          <a:bodyPr/>
          <a:lstStyle/>
          <a:p>
            <a:pPr>
              <a:spcAft>
                <a:spcPts val="650"/>
              </a:spcAft>
            </a:pPr>
            <a:r>
              <a:rPr lang="de-DE" sz="1100" b="1" dirty="0"/>
              <a:t>Desk Sharing: Ein Arbeitsplatz wird geteilt bzw. von mehreren genutzt.</a:t>
            </a:r>
          </a:p>
          <a:p>
            <a:pPr>
              <a:spcAft>
                <a:spcPts val="650"/>
              </a:spcAft>
            </a:pPr>
            <a:endParaRPr lang="de-DE" sz="1100" dirty="0"/>
          </a:p>
          <a:p>
            <a:pPr>
              <a:spcAft>
                <a:spcPts val="650"/>
              </a:spcAft>
            </a:pPr>
            <a:r>
              <a:rPr lang="de-DE" sz="1100" dirty="0"/>
              <a:t>Die Beschäftigten haben keinen persönlichen, fest zugewiesenen Arbeitsplatz mehr, sondern suchen sich jeden Tag einen neuen, der gerade frei ist. Zum Teil müssen/können sie ihn vorbestellen oder sich über eine Software einbuchen. </a:t>
            </a:r>
          </a:p>
          <a:p>
            <a:pPr>
              <a:spcAft>
                <a:spcPts val="650"/>
              </a:spcAft>
            </a:pPr>
            <a:endParaRPr lang="de-DE" sz="1100" dirty="0"/>
          </a:p>
          <a:p>
            <a:pPr>
              <a:spcAft>
                <a:spcPts val="650"/>
              </a:spcAft>
            </a:pPr>
            <a:r>
              <a:rPr lang="de-DE" sz="1100" dirty="0"/>
              <a:t>Elementare Bestandteile von Desk Sharing sind:</a:t>
            </a:r>
          </a:p>
          <a:p>
            <a:pPr marL="185715" indent="-185715">
              <a:spcAft>
                <a:spcPts val="650"/>
              </a:spcAft>
              <a:buFont typeface="Arial" panose="020B0604020202020204" pitchFamily="34" charset="0"/>
              <a:buChar char="•"/>
            </a:pPr>
            <a:r>
              <a:rPr lang="de-DE" sz="1100" b="1" dirty="0"/>
              <a:t>Clean </a:t>
            </a:r>
            <a:r>
              <a:rPr lang="de-DE" sz="1100" b="1" dirty="0" err="1"/>
              <a:t>desk</a:t>
            </a:r>
            <a:r>
              <a:rPr lang="de-DE" sz="1100" b="1" dirty="0"/>
              <a:t> </a:t>
            </a:r>
            <a:r>
              <a:rPr lang="de-DE" sz="1100" b="1" dirty="0" err="1"/>
              <a:t>policy</a:t>
            </a:r>
            <a:r>
              <a:rPr lang="de-DE" sz="1100" b="1" dirty="0"/>
              <a:t> </a:t>
            </a:r>
            <a:r>
              <a:rPr lang="de-DE" sz="1100" dirty="0"/>
              <a:t>(Saubere-Schreibtisch-Politik): Regeln, zur Sauberkeit am Arbeitsplatz und wie der Arbeitsplatz zu verlassen ist. Die eigenen Arbeitsmaterialien wie Tastatur, Laptop, Ordner oder Notizen sind nach der Arbeit beiseite zu räumen, etwa in Rollcontainern zu verstauen. </a:t>
            </a:r>
          </a:p>
          <a:p>
            <a:pPr marL="185715" indent="-185715">
              <a:spcAft>
                <a:spcPts val="650"/>
              </a:spcAft>
              <a:buFont typeface="Arial" panose="020B0604020202020204" pitchFamily="34" charset="0"/>
              <a:buChar char="•"/>
            </a:pPr>
            <a:r>
              <a:rPr lang="de-DE" sz="1100" b="1" dirty="0"/>
              <a:t>Sharing-Quoten</a:t>
            </a:r>
            <a:r>
              <a:rPr lang="de-DE" sz="1100" dirty="0"/>
              <a:t>: Anzahl der Nutzer*innen pro Arbeitsplatz. Stehen zum Beispiel 10 Arbeitsplätze für 15 Beschäftigte zur Verfügung, liegt die Sharing-Quote bei 1,5. Hat jede*r Beschäftigte einen eigenen Arbeitsplatz ist die Sharing-Quote 1,0.</a:t>
            </a:r>
          </a:p>
          <a:p>
            <a:endParaRPr lang="de-DE" sz="1100" dirty="0"/>
          </a:p>
          <a:p>
            <a:pPr defTabSz="990478">
              <a:defRPr/>
            </a:pPr>
            <a:r>
              <a:rPr lang="de-DE" sz="1100" dirty="0"/>
              <a:t>Beim berechnen der Sharing-Quote sind Punkte wie diese unbedingt in Betracht zuziehen:</a:t>
            </a:r>
          </a:p>
          <a:p>
            <a:pPr marL="185715" indent="-185715">
              <a:buFont typeface="Arial" panose="020B0604020202020204" pitchFamily="34" charset="0"/>
              <a:buChar char="•"/>
            </a:pPr>
            <a:r>
              <a:rPr lang="de-DE" sz="1100" dirty="0"/>
              <a:t>Teilzeitarbeit </a:t>
            </a:r>
          </a:p>
          <a:p>
            <a:pPr marL="185715" indent="-185715">
              <a:buFont typeface="Arial" panose="020B0604020202020204" pitchFamily="34" charset="0"/>
              <a:buChar char="•"/>
            </a:pPr>
            <a:r>
              <a:rPr lang="de-DE" sz="1100" dirty="0"/>
              <a:t>Durchschnittlicher Krankenstand </a:t>
            </a:r>
          </a:p>
          <a:p>
            <a:pPr marL="185715" indent="-185715">
              <a:buFont typeface="Arial" panose="020B0604020202020204" pitchFamily="34" charset="0"/>
              <a:buChar char="•"/>
            </a:pPr>
            <a:r>
              <a:rPr lang="de-DE" sz="1100" dirty="0"/>
              <a:t>Dienstreisen</a:t>
            </a:r>
          </a:p>
          <a:p>
            <a:pPr marL="185715" indent="-185715">
              <a:buFont typeface="Arial" panose="020B0604020202020204" pitchFamily="34" charset="0"/>
              <a:buChar char="•"/>
            </a:pPr>
            <a:r>
              <a:rPr lang="de-DE" sz="1100" dirty="0"/>
              <a:t>Mobile Arbeit und Home Office </a:t>
            </a:r>
          </a:p>
          <a:p>
            <a:endParaRPr lang="de-DE" sz="1100" dirty="0"/>
          </a:p>
          <a:p>
            <a:pPr marL="185715" indent="-185715">
              <a:buFont typeface="Arial" panose="020B0604020202020204" pitchFamily="34" charset="0"/>
              <a:buChar char="•"/>
            </a:pPr>
            <a:r>
              <a:rPr lang="de-DE" sz="1100" dirty="0"/>
              <a:t>Aber es sollten auch Phasen, in denen mehr Beschäftige im Büro sind, berücksichtigt werden:</a:t>
            </a:r>
            <a:br>
              <a:rPr lang="de-DE" sz="1100" dirty="0"/>
            </a:br>
            <a:r>
              <a:rPr lang="de-DE" sz="1100" dirty="0"/>
              <a:t>Büro und Team-Meetings</a:t>
            </a:r>
          </a:p>
          <a:p>
            <a:pPr marL="185715" indent="-185715">
              <a:buFont typeface="Arial" panose="020B0604020202020204" pitchFamily="34" charset="0"/>
              <a:buChar char="•"/>
            </a:pPr>
            <a:r>
              <a:rPr lang="de-DE" sz="1100" dirty="0" err="1"/>
              <a:t>Planing</a:t>
            </a:r>
            <a:r>
              <a:rPr lang="de-DE" sz="1100" dirty="0"/>
              <a:t>-Days (</a:t>
            </a:r>
            <a:r>
              <a:rPr lang="de-DE" sz="1100" dirty="0" err="1"/>
              <a:t>Scrum</a:t>
            </a:r>
            <a:r>
              <a:rPr lang="de-DE" sz="1100" dirty="0"/>
              <a:t>) </a:t>
            </a:r>
          </a:p>
          <a:p>
            <a:pPr marL="185715" indent="-185715">
              <a:buFont typeface="Arial" panose="020B0604020202020204" pitchFamily="34" charset="0"/>
              <a:buChar char="•"/>
            </a:pPr>
            <a:r>
              <a:rPr lang="de-DE" sz="1100" dirty="0"/>
              <a:t>Krankenstand ist Saisonabhängig </a:t>
            </a:r>
          </a:p>
          <a:p>
            <a:pPr marL="185715" indent="-185715">
              <a:buFont typeface="Arial" panose="020B0604020202020204" pitchFamily="34" charset="0"/>
              <a:buChar char="•"/>
            </a:pPr>
            <a:r>
              <a:rPr lang="de-DE" sz="1100" dirty="0"/>
              <a:t>Monatsabschlüsse, Quartals- Geschäftsjahresende (Finanzbuchhaltung)</a:t>
            </a:r>
          </a:p>
          <a:p>
            <a:pPr marL="185715" indent="-185715">
              <a:buFont typeface="Arial" panose="020B0604020202020204" pitchFamily="34" charset="0"/>
              <a:buChar char="•"/>
            </a:pPr>
            <a:r>
              <a:rPr lang="de-DE" sz="1100" dirty="0"/>
              <a:t>….</a:t>
            </a:r>
          </a:p>
          <a:p>
            <a:endParaRPr lang="de-DE" sz="1100" dirty="0"/>
          </a:p>
          <a:p>
            <a:r>
              <a:rPr lang="de-DE" sz="1100" dirty="0"/>
              <a:t>Desk Sharing ist für schönere und neuere Büros nicht notwendig. Es wird vor allem eingesetzt, um Flächen neu zu gestalten ohne dass mehr Fläche hinzukommen muss und meist um Geld und Flächen einzusparen.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a:t>
            </a:fld>
            <a:endParaRPr lang="de-DE" dirty="0"/>
          </a:p>
        </p:txBody>
      </p:sp>
    </p:spTree>
    <p:extLst>
      <p:ext uri="{BB962C8B-B14F-4D97-AF65-F5344CB8AC3E}">
        <p14:creationId xmlns:p14="http://schemas.microsoft.com/office/powerpoint/2010/main" val="426837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pic>
        <p:nvPicPr>
          <p:cNvPr id="1026" name="Picture 2" descr="people sitting in front of computer monitor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841" b="14393"/>
          <a:stretch/>
        </p:blipFill>
        <p:spPr bwMode="auto">
          <a:xfrm>
            <a:off x="0" y="0"/>
            <a:ext cx="9144000" cy="4133088"/>
          </a:xfrm>
          <a:prstGeom prst="rect">
            <a:avLst/>
          </a:prstGeom>
          <a:noFill/>
          <a:extLst>
            <a:ext uri="{909E8E84-426E-40DD-AFC4-6F175D3DCCD1}">
              <a14:hiddenFill xmlns:a14="http://schemas.microsoft.com/office/drawing/2010/main">
                <a:solidFill>
                  <a:srgbClr val="FFFFFF"/>
                </a:solidFill>
              </a14:hiddenFill>
            </a:ext>
          </a:extLst>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2190346"/>
            <a:ext cx="3187699" cy="2708434"/>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a:solidFill>
                  <a:srgbClr val="3C3C3B"/>
                </a:solidFill>
                <a:effectLst/>
                <a:latin typeface="Meta IGM" panose="02000503040000020004" pitchFamily="2" charset="0"/>
                <a:ea typeface="+mn-ea"/>
                <a:cs typeface="+mn-cs"/>
              </a:rPr>
              <a:t>Gliederung einfügen</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Max Mustermann</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Musterstraße 12</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45678 Musterstadt</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Tel 0123 456789-0</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max.mustermann@igmetall.de</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600" b="1" i="0" kern="1200" dirty="0">
                <a:solidFill>
                  <a:srgbClr val="3C3C3B"/>
                </a:solidFill>
                <a:effectLst/>
                <a:latin typeface="Meta IGM" panose="02000503040000020004" pitchFamily="2" charset="0"/>
                <a:ea typeface="+mn-ea"/>
                <a:cs typeface="+mn-cs"/>
              </a:rPr>
              <a:t>Impressum</a:t>
            </a:r>
          </a:p>
          <a:p>
            <a:pPr algn="r"/>
            <a:r>
              <a:rPr lang="de-DE" sz="600" b="0" i="0" kern="1200" dirty="0">
                <a:solidFill>
                  <a:srgbClr val="3C3C3B"/>
                </a:solidFill>
                <a:effectLst/>
                <a:latin typeface="Meta IGM" panose="02000503040000020004" pitchFamily="2" charset="0"/>
                <a:ea typeface="+mn-ea"/>
                <a:cs typeface="+mn-cs"/>
              </a:rPr>
              <a:t>IG Metall</a:t>
            </a:r>
          </a:p>
          <a:p>
            <a:pPr algn="r"/>
            <a:r>
              <a:rPr lang="de-DE" sz="600" b="0" i="0" kern="1200" dirty="0">
                <a:solidFill>
                  <a:srgbClr val="3C3C3B"/>
                </a:solidFill>
                <a:effectLst/>
                <a:latin typeface="Meta IGM" panose="02000503040000020004" pitchFamily="2" charset="0"/>
                <a:ea typeface="+mn-ea"/>
                <a:cs typeface="+mn-cs"/>
              </a:rPr>
              <a:t>Wilhelm-Leuschner-Str. 79, 60329 Frankfurt am Main</a:t>
            </a:r>
          </a:p>
          <a:p>
            <a:pPr algn="r"/>
            <a:r>
              <a:rPr lang="de-DE" sz="600" b="0" i="0" kern="1200" dirty="0">
                <a:solidFill>
                  <a:srgbClr val="3C3C3B"/>
                </a:solidFill>
                <a:effectLst/>
                <a:latin typeface="Meta IGM" panose="02000503040000020004" pitchFamily="2" charset="0"/>
                <a:ea typeface="+mn-ea"/>
                <a:cs typeface="+mn-cs"/>
              </a:rPr>
              <a:t>Vertreten durch den Vorstand, 1. Vorsitzender: Jörg </a:t>
            </a:r>
            <a:r>
              <a:rPr lang="de-DE" sz="600" b="0" i="0" kern="1200" dirty="0" smtClean="0">
                <a:solidFill>
                  <a:srgbClr val="3C3C3B"/>
                </a:solidFill>
                <a:effectLst/>
                <a:latin typeface="Meta IGM" panose="02000503040000020004" pitchFamily="2" charset="0"/>
                <a:ea typeface="+mn-ea"/>
                <a:cs typeface="+mn-cs"/>
              </a:rPr>
              <a:t>Hofmann</a:t>
            </a:r>
          </a:p>
          <a:p>
            <a:pPr algn="r"/>
            <a:r>
              <a:rPr lang="de-DE" sz="600" b="0" i="0" kern="1200" dirty="0" smtClean="0">
                <a:solidFill>
                  <a:srgbClr val="3C3C3B"/>
                </a:solidFill>
                <a:effectLst/>
                <a:latin typeface="Meta IGM" panose="02000503040000020004" pitchFamily="2" charset="0"/>
                <a:ea typeface="+mn-ea"/>
                <a:cs typeface="+mn-cs"/>
              </a:rPr>
              <a:t>Kontakt: vorstand@igmetall.de</a:t>
            </a:r>
            <a:endParaRPr lang="de-DE" sz="600" b="0" i="0" kern="1200" dirty="0">
              <a:solidFill>
                <a:srgbClr val="3C3C3B"/>
              </a:solidFill>
              <a:effectLst/>
              <a:latin typeface="Meta IGM" panose="02000503040000020004" pitchFamily="2" charset="0"/>
              <a:ea typeface="+mn-ea"/>
              <a:cs typeface="+mn-cs"/>
            </a:endParaRPr>
          </a:p>
          <a:p>
            <a:pPr algn="r"/>
            <a:endParaRPr lang="de-DE" sz="600" b="0" i="0" kern="1200" dirty="0">
              <a:solidFill>
                <a:srgbClr val="3C3C3B"/>
              </a:solidFill>
              <a:effectLst/>
              <a:latin typeface="Meta IGM" panose="02000503040000020004" pitchFamily="2" charset="0"/>
              <a:ea typeface="+mn-ea"/>
              <a:cs typeface="+mn-cs"/>
            </a:endParaRPr>
          </a:p>
          <a:p>
            <a:pPr algn="r"/>
            <a:r>
              <a:rPr lang="de-DE" sz="600" b="0" i="0" kern="1200" dirty="0" err="1">
                <a:solidFill>
                  <a:srgbClr val="3C3C3B"/>
                </a:solidFill>
                <a:effectLst/>
                <a:latin typeface="Meta IGM" panose="02000503040000020004" pitchFamily="2" charset="0"/>
                <a:ea typeface="+mn-ea"/>
                <a:cs typeface="+mn-cs"/>
              </a:rPr>
              <a:t>V.i.S.d.P</a:t>
            </a:r>
            <a:r>
              <a:rPr lang="de-DE" sz="600" b="0" i="0" kern="1200" dirty="0">
                <a:solidFill>
                  <a:srgbClr val="3C3C3B"/>
                </a:solidFill>
                <a:effectLst/>
                <a:latin typeface="Meta IGM" panose="02000503040000020004" pitchFamily="2" charset="0"/>
                <a:ea typeface="+mn-ea"/>
                <a:cs typeface="+mn-cs"/>
              </a:rPr>
              <a:t>. / Verantwortlich nach § </a:t>
            </a:r>
            <a:r>
              <a:rPr lang="de-DE" sz="600" b="0" i="0" kern="1200" dirty="0" smtClean="0">
                <a:solidFill>
                  <a:srgbClr val="3C3C3B"/>
                </a:solidFill>
                <a:effectLst/>
                <a:latin typeface="Meta IGM" panose="02000503040000020004" pitchFamily="2" charset="0"/>
                <a:ea typeface="+mn-ea"/>
                <a:cs typeface="+mn-cs"/>
              </a:rPr>
              <a:t>18 </a:t>
            </a:r>
            <a:r>
              <a:rPr lang="de-DE" sz="600" b="0" i="0" kern="1200" dirty="0">
                <a:solidFill>
                  <a:srgbClr val="3C3C3B"/>
                </a:solidFill>
                <a:effectLst/>
                <a:latin typeface="Meta IGM" panose="02000503040000020004" pitchFamily="2" charset="0"/>
                <a:ea typeface="+mn-ea"/>
                <a:cs typeface="+mn-cs"/>
              </a:rPr>
              <a:t>Abs. 2 </a:t>
            </a:r>
            <a:r>
              <a:rPr lang="de-DE" sz="600" b="0" i="0" kern="1200" dirty="0" err="1" smtClean="0">
                <a:solidFill>
                  <a:srgbClr val="3C3C3B"/>
                </a:solidFill>
                <a:effectLst/>
                <a:latin typeface="Meta IGM" panose="02000503040000020004" pitchFamily="2" charset="0"/>
                <a:ea typeface="+mn-ea"/>
                <a:cs typeface="+mn-cs"/>
              </a:rPr>
              <a:t>MStV</a:t>
            </a:r>
            <a:r>
              <a:rPr lang="de-DE" sz="600" b="0" i="0" kern="1200" dirty="0">
                <a:solidFill>
                  <a:srgbClr val="3C3C3B"/>
                </a:solidFill>
                <a:effectLst/>
                <a:latin typeface="Meta IGM" panose="02000503040000020004" pitchFamily="2" charset="0"/>
                <a:ea typeface="+mn-ea"/>
                <a:cs typeface="+mn-cs"/>
              </a:rPr>
              <a:t>: </a:t>
            </a:r>
          </a:p>
          <a:p>
            <a:pPr algn="r"/>
            <a:r>
              <a:rPr lang="de-DE" sz="600" b="0" i="0" kern="1200" dirty="0">
                <a:solidFill>
                  <a:srgbClr val="3C3C3B"/>
                </a:solidFill>
                <a:effectLst/>
                <a:latin typeface="Meta IGM" panose="02000503040000020004" pitchFamily="2" charset="0"/>
                <a:ea typeface="+mn-ea"/>
                <a:cs typeface="+mn-cs"/>
              </a:rPr>
              <a:t>Vorname Nachname</a:t>
            </a:r>
          </a:p>
          <a:p>
            <a:pPr algn="r"/>
            <a:r>
              <a:rPr lang="de-DE" sz="600" b="0" i="0" kern="1200" dirty="0">
                <a:solidFill>
                  <a:srgbClr val="3C3C3B"/>
                </a:solidFill>
                <a:effectLst/>
                <a:latin typeface="Meta IGM" panose="02000503040000020004" pitchFamily="2" charset="0"/>
                <a:ea typeface="+mn-ea"/>
                <a:cs typeface="+mn-cs"/>
              </a:rPr>
              <a:t>Gliederung/Funktion</a:t>
            </a:r>
          </a:p>
          <a:p>
            <a:pPr algn="r"/>
            <a:r>
              <a:rPr lang="de-DE" sz="600" b="0" i="0" kern="1200" dirty="0">
                <a:solidFill>
                  <a:srgbClr val="3C3C3B"/>
                </a:solidFill>
                <a:effectLst/>
                <a:latin typeface="Meta IGM" panose="02000503040000020004" pitchFamily="2" charset="0"/>
                <a:ea typeface="+mn-ea"/>
                <a:cs typeface="+mn-cs"/>
              </a:rPr>
              <a:t>Musterstraße 123, 12345 Musterstadt</a:t>
            </a:r>
          </a:p>
          <a:p>
            <a:pPr algn="r"/>
            <a:r>
              <a:rPr lang="de-DE" sz="600" b="0" i="0" kern="1200" dirty="0">
                <a:solidFill>
                  <a:srgbClr val="3C3C3B"/>
                </a:solidFill>
                <a:effectLst/>
                <a:latin typeface="Meta IGM" panose="02000503040000020004" pitchFamily="2" charset="0"/>
                <a:ea typeface="+mn-ea"/>
                <a:cs typeface="+mn-cs"/>
              </a:rPr>
              <a:t>Kontakt: </a:t>
            </a:r>
            <a:r>
              <a:rPr lang="de-DE" sz="600" b="0" i="0" kern="1200" dirty="0" err="1">
                <a:solidFill>
                  <a:srgbClr val="3C3C3B"/>
                </a:solidFill>
                <a:effectLst/>
                <a:latin typeface="Meta IGM" panose="02000503040000020004" pitchFamily="2" charset="0"/>
                <a:ea typeface="+mn-ea"/>
                <a:cs typeface="+mn-cs"/>
              </a:rPr>
              <a:t>muster@igmetall.de</a:t>
            </a:r>
            <a:endParaRPr lang="de-DE" sz="6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1-spaltig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500"/>
            </a:lvl1pPr>
          </a:lstStyle>
          <a:p>
            <a:r>
              <a:rPr lang="de-DE" dirty="0"/>
              <a:t>Kapitel, Stichzeile oder 1-zeiliger Seitentitel 20 MUSTER ALLE RAHMEN</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dirty="0"/>
          </a:p>
        </p:txBody>
      </p:sp>
      <p:sp>
        <p:nvSpPr>
          <p:cNvPr id="6" name="Textplatzhalter 5"/>
          <p:cNvSpPr>
            <a:spLocks noGrp="1"/>
          </p:cNvSpPr>
          <p:nvPr>
            <p:ph type="body" sz="quarter" idx="12" hasCustomPrompt="1"/>
          </p:nvPr>
        </p:nvSpPr>
        <p:spPr>
          <a:xfrm>
            <a:off x="756399" y="1857600"/>
            <a:ext cx="7055962" cy="3131344"/>
          </a:xfrm>
        </p:spPr>
        <p:txBody>
          <a:bodyPr rIns="0" bIns="0">
            <a:noAutofit/>
          </a:bodyPr>
          <a:lstStyle>
            <a:lvl1pPr>
              <a:defRPr sz="1500"/>
            </a:lvl1pPr>
            <a:lvl2pPr>
              <a:defRPr sz="1350"/>
            </a:lvl2pPr>
            <a:lvl3pPr>
              <a:defRPr sz="1200"/>
            </a:lvl3pPr>
            <a:lvl4pPr>
              <a:defRPr/>
            </a:lvl4pPr>
            <a:lvl5pPr>
              <a:defRPr sz="900"/>
            </a:lvl5pPr>
          </a:lstStyle>
          <a:p>
            <a:pPr lvl="0"/>
            <a:r>
              <a:rPr lang="de-DE" dirty="0"/>
              <a:t>Formatvorlagen des Textmasters bearbeiten 20</a:t>
            </a:r>
          </a:p>
          <a:p>
            <a:pPr lvl="1"/>
            <a:r>
              <a:rPr lang="de-DE" dirty="0"/>
              <a:t>Zweite Ebene 18</a:t>
            </a:r>
          </a:p>
          <a:p>
            <a:pPr lvl="2"/>
            <a:r>
              <a:rPr lang="de-DE" dirty="0"/>
              <a:t>Dritte Ebene 16</a:t>
            </a:r>
          </a:p>
          <a:p>
            <a:pPr lvl="3"/>
            <a:r>
              <a:rPr lang="de-DE" dirty="0"/>
              <a:t>Vierte Ebene 14</a:t>
            </a:r>
          </a:p>
          <a:p>
            <a:pPr lvl="4"/>
            <a:r>
              <a:rPr lang="de-DE" dirty="0"/>
              <a:t>Fünfte Ebene  12</a:t>
            </a:r>
          </a:p>
        </p:txBody>
      </p:sp>
      <p:sp>
        <p:nvSpPr>
          <p:cNvPr id="7" name="Textplatzhalter 6"/>
          <p:cNvSpPr>
            <a:spLocks noGrp="1"/>
          </p:cNvSpPr>
          <p:nvPr>
            <p:ph type="body" sz="quarter" idx="14" hasCustomPrompt="1"/>
          </p:nvPr>
        </p:nvSpPr>
        <p:spPr>
          <a:xfrm>
            <a:off x="756000" y="1206900"/>
            <a:ext cx="7055962" cy="351000"/>
          </a:xfrm>
          <a:prstGeom prst="rect">
            <a:avLst/>
          </a:prstGeom>
        </p:spPr>
        <p:txBody>
          <a:bodyPr lIns="0" rIns="0" bIns="0">
            <a:noAutofit/>
          </a:bodyPr>
          <a:lstStyle>
            <a:lvl1pPr marL="0" indent="0">
              <a:lnSpc>
                <a:spcPct val="100000"/>
              </a:lnSpc>
              <a:spcBef>
                <a:spcPts val="0"/>
              </a:spcBef>
              <a:buFontTx/>
              <a:buNone/>
              <a:defRPr sz="1500" b="1" baseline="0"/>
            </a:lvl1pPr>
          </a:lstStyle>
          <a:p>
            <a:pPr lvl="0"/>
            <a:r>
              <a:rPr lang="de-DE" dirty="0"/>
              <a:t>Textseite mit Aufzählung – Überschrift 20</a:t>
            </a:r>
          </a:p>
          <a:p>
            <a:pPr lvl="0"/>
            <a:r>
              <a:rPr lang="de-DE" dirty="0"/>
              <a:t>Zwei Zeilen sind möglich</a:t>
            </a:r>
          </a:p>
        </p:txBody>
      </p:sp>
    </p:spTree>
    <p:extLst>
      <p:ext uri="{BB962C8B-B14F-4D97-AF65-F5344CB8AC3E}">
        <p14:creationId xmlns:p14="http://schemas.microsoft.com/office/powerpoint/2010/main" val="25821849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e Foli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dirty="0"/>
          </a:p>
        </p:txBody>
      </p:sp>
    </p:spTree>
    <p:extLst>
      <p:ext uri="{BB962C8B-B14F-4D97-AF65-F5344CB8AC3E}">
        <p14:creationId xmlns:p14="http://schemas.microsoft.com/office/powerpoint/2010/main" val="16818707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1-spaltig ohne innere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500"/>
            </a:lvl1pPr>
          </a:lstStyle>
          <a:p>
            <a:r>
              <a:rPr lang="de-DE" dirty="0"/>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dirty="0"/>
          </a:p>
        </p:txBody>
      </p:sp>
      <p:sp>
        <p:nvSpPr>
          <p:cNvPr id="6" name="Textplatzhalter 5"/>
          <p:cNvSpPr>
            <a:spLocks noGrp="1"/>
          </p:cNvSpPr>
          <p:nvPr>
            <p:ph type="body" sz="quarter" idx="12" hasCustomPrompt="1"/>
          </p:nvPr>
        </p:nvSpPr>
        <p:spPr>
          <a:xfrm>
            <a:off x="756001" y="1206900"/>
            <a:ext cx="7056359" cy="3131344"/>
          </a:xfrm>
        </p:spPr>
        <p:txBody>
          <a:bodyPr rIns="0" bIns="0">
            <a:noAutofit/>
          </a:bodyPr>
          <a:lstStyle>
            <a:lvl1pPr>
              <a:defRPr/>
            </a:lvl1pPr>
            <a:lvl2pPr>
              <a:defRPr/>
            </a:lvl2pPr>
            <a:lvl3pPr>
              <a:defRPr/>
            </a:lvl3pPr>
            <a:lvl4pPr>
              <a:defRPr/>
            </a:lvl4pPr>
            <a:lvl5pPr>
              <a:defRPr/>
            </a:lvl5pPr>
          </a:lstStyle>
          <a:p>
            <a:pPr lvl="0"/>
            <a:r>
              <a:rPr lang="de-DE" dirty="0"/>
              <a:t>Formatvorlagen des Textmasters bearbeiten 20</a:t>
            </a:r>
          </a:p>
          <a:p>
            <a:pPr lvl="1"/>
            <a:r>
              <a:rPr lang="de-DE" dirty="0"/>
              <a:t>Zweite Ebene 18</a:t>
            </a:r>
          </a:p>
          <a:p>
            <a:pPr lvl="2"/>
            <a:r>
              <a:rPr lang="de-DE" dirty="0"/>
              <a:t>Dritte Ebene 16</a:t>
            </a:r>
          </a:p>
          <a:p>
            <a:pPr lvl="3"/>
            <a:r>
              <a:rPr lang="de-DE" dirty="0"/>
              <a:t>Vierte Ebene 14</a:t>
            </a:r>
          </a:p>
          <a:p>
            <a:pPr lvl="4"/>
            <a:r>
              <a:rPr lang="de-DE" dirty="0"/>
              <a:t>Fünfte Ebene  12</a:t>
            </a:r>
          </a:p>
        </p:txBody>
      </p:sp>
    </p:spTree>
    <p:extLst>
      <p:ext uri="{BB962C8B-B14F-4D97-AF65-F5344CB8AC3E}">
        <p14:creationId xmlns:p14="http://schemas.microsoft.com/office/powerpoint/2010/main" val="37855969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smtClean="0"/>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19778377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hlinkClick r:id="rId15" action="ppaction://hlinksldjump"/>
            <a:extLst>
              <a:ext uri="{FF2B5EF4-FFF2-40B4-BE49-F238E27FC236}">
                <a16:creationId xmlns:a16="http://schemas.microsoft.com/office/drawing/2014/main" id="{70113CA0-0DD7-9548-B4A8-43615A11C389}"/>
              </a:ext>
            </a:extLst>
          </p:cNvPr>
          <p:cNvPicPr>
            <a:picLocks noChangeAspect="1"/>
          </p:cNvPicPr>
          <p:nvPr userDrawn="1"/>
        </p:nvPicPr>
        <p:blipFill>
          <a:blip r:embed="rId16"/>
          <a:stretch>
            <a:fillRect/>
          </a:stretch>
        </p:blipFill>
        <p:spPr>
          <a:xfrm>
            <a:off x="8173175" y="238618"/>
            <a:ext cx="720000" cy="720000"/>
          </a:xfrm>
          <a:prstGeom prst="rect">
            <a:avLst/>
          </a:prstGeom>
        </p:spPr>
      </p:pic>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a:solidFill>
                  <a:srgbClr val="3C3C3B"/>
                </a:solidFill>
                <a:latin typeface="Meta IGM" panose="02000503040000020004" pitchFamily="2" charset="0"/>
              </a:rPr>
              <a:t>Präsentationstitel | Name des Verfassers | Datum einfügen</a:t>
            </a: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Metall</a:t>
            </a:r>
          </a:p>
          <a:p>
            <a:pPr algn="r"/>
            <a:r>
              <a:rPr lang="de-DE" sz="1000" b="1" i="0" kern="1200" dirty="0">
                <a:solidFill>
                  <a:srgbClr val="3C3C3B"/>
                </a:solidFill>
                <a:effectLst/>
                <a:latin typeface="Meta IGM" panose="02000503040000020004" pitchFamily="2" charset="0"/>
                <a:ea typeface="+mn-ea"/>
                <a:cs typeface="+mn-cs"/>
              </a:rPr>
              <a:t>Gliederung einfügen</a:t>
            </a: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0" r:id="rId11"/>
    <p:sldLayoutId id="2147483681" r:id="rId12"/>
    <p:sldLayoutId id="2147483682" r:id="rId13"/>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7"/>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7"/>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7"/>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7"/>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7"/>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f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package" Target="../embeddings/Microsoft_PowerPoint-Folie.sld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6.png"/><Relationship Id="rId3" Type="http://schemas.openxmlformats.org/officeDocument/2006/relationships/slide" Target="slide4.xml"/><Relationship Id="rId7" Type="http://schemas.openxmlformats.org/officeDocument/2006/relationships/slide" Target="slide15.xml"/><Relationship Id="rId12"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14.xml"/><Relationship Id="rId11" Type="http://schemas.openxmlformats.org/officeDocument/2006/relationships/slide" Target="slide28.xml"/><Relationship Id="rId5" Type="http://schemas.openxmlformats.org/officeDocument/2006/relationships/slide" Target="slide9.xml"/><Relationship Id="rId10" Type="http://schemas.openxmlformats.org/officeDocument/2006/relationships/slide" Target="slide27.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Flexible Büroraumgestaltung</a:t>
            </a:r>
            <a:endParaRPr lang="de-DE" dirty="0"/>
          </a:p>
        </p:txBody>
      </p:sp>
      <p:sp>
        <p:nvSpPr>
          <p:cNvPr id="3" name="Textplatzhalter 2"/>
          <p:cNvSpPr>
            <a:spLocks noGrp="1"/>
          </p:cNvSpPr>
          <p:nvPr>
            <p:ph type="body" sz="quarter" idx="14"/>
          </p:nvPr>
        </p:nvSpPr>
        <p:spPr/>
        <p:txBody>
          <a:bodyPr/>
          <a:lstStyle/>
          <a:p>
            <a:r>
              <a:rPr lang="de-DE" dirty="0" smtClean="0"/>
              <a:t>Werkzeugkoffer</a:t>
            </a:r>
            <a:endParaRPr lang="de-DE" dirty="0"/>
          </a:p>
        </p:txBody>
      </p:sp>
    </p:spTree>
    <p:extLst>
      <p:ext uri="{BB962C8B-B14F-4D97-AF65-F5344CB8AC3E}">
        <p14:creationId xmlns:p14="http://schemas.microsoft.com/office/powerpoint/2010/main" val="686203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572000" y="1123483"/>
            <a:ext cx="4321175" cy="2896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28464" y="1310076"/>
            <a:ext cx="4243536" cy="2339102"/>
          </a:xfrm>
          <a:prstGeom prst="rect">
            <a:avLst/>
          </a:prstGeom>
          <a:noFill/>
        </p:spPr>
        <p:txBody>
          <a:bodyPr wrap="square" rtlCol="0">
            <a:spAutoFit/>
          </a:bodyPr>
          <a:lstStyle/>
          <a:p>
            <a:r>
              <a:rPr lang="de-DE" sz="1400" dirty="0">
                <a:solidFill>
                  <a:srgbClr val="3C3C3B"/>
                </a:solidFill>
              </a:rPr>
              <a:t>Großraumbüros können Menschen krank machen. </a:t>
            </a:r>
            <a:r>
              <a:rPr lang="de-DE" sz="1400" dirty="0" smtClean="0">
                <a:solidFill>
                  <a:srgbClr val="3C3C3B"/>
                </a:solidFill>
              </a:rPr>
              <a:t>Insbesondere </a:t>
            </a:r>
            <a:r>
              <a:rPr lang="de-DE" sz="4400" dirty="0" smtClean="0">
                <a:solidFill>
                  <a:srgbClr val="3C3C3B"/>
                </a:solidFill>
              </a:rPr>
              <a:t>Lärm</a:t>
            </a:r>
            <a:r>
              <a:rPr lang="de-DE" sz="4400" dirty="0">
                <a:solidFill>
                  <a:srgbClr val="3C3C3B"/>
                </a:solidFill>
              </a:rPr>
              <a:t>, Temperatur, Licht</a:t>
            </a:r>
            <a:r>
              <a:rPr lang="de-DE" sz="4400" dirty="0" smtClean="0">
                <a:solidFill>
                  <a:srgbClr val="3C3C3B"/>
                </a:solidFill>
              </a:rPr>
              <a:t> </a:t>
            </a:r>
            <a:r>
              <a:rPr lang="de-DE" sz="1400" dirty="0" smtClean="0">
                <a:solidFill>
                  <a:srgbClr val="3C3C3B"/>
                </a:solidFill>
              </a:rPr>
              <a:t>spielen </a:t>
            </a:r>
            <a:r>
              <a:rPr lang="de-DE" sz="1400" dirty="0">
                <a:solidFill>
                  <a:srgbClr val="3C3C3B"/>
                </a:solidFill>
              </a:rPr>
              <a:t>hier eine </a:t>
            </a:r>
            <a:r>
              <a:rPr lang="de-DE" sz="1400" dirty="0" smtClean="0">
                <a:solidFill>
                  <a:srgbClr val="3C3C3B"/>
                </a:solidFill>
              </a:rPr>
              <a:t>Rolle</a:t>
            </a:r>
            <a:r>
              <a:rPr lang="de-DE" sz="1400" dirty="0">
                <a:solidFill>
                  <a:srgbClr val="3C3C3B"/>
                </a:solidFill>
              </a:rPr>
              <a:t>.</a:t>
            </a:r>
            <a:endParaRPr lang="de-DE" sz="1400" dirty="0" smtClean="0">
              <a:solidFill>
                <a:srgbClr val="3C3C3B"/>
              </a:solidFill>
            </a:endParaRPr>
          </a:p>
        </p:txBody>
      </p:sp>
    </p:spTree>
    <p:extLst>
      <p:ext uri="{BB962C8B-B14F-4D97-AF65-F5344CB8AC3E}">
        <p14:creationId xmlns:p14="http://schemas.microsoft.com/office/powerpoint/2010/main" val="2390286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02590" y="231775"/>
            <a:ext cx="6802326" cy="453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683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444" y="371033"/>
            <a:ext cx="2700000" cy="1800906"/>
          </a:xfrm>
          <a:prstGeom prst="rect">
            <a:avLst/>
          </a:prstGeom>
          <a:ln>
            <a:noFill/>
          </a:ln>
          <a:effectLst/>
        </p:spPr>
      </p:pic>
      <p:sp>
        <p:nvSpPr>
          <p:cNvPr id="3" name="Textfeld 2"/>
          <p:cNvSpPr txBox="1"/>
          <p:nvPr/>
        </p:nvSpPr>
        <p:spPr>
          <a:xfrm>
            <a:off x="403444" y="1987273"/>
            <a:ext cx="1029449" cy="184666"/>
          </a:xfrm>
          <a:prstGeom prst="rect">
            <a:avLst/>
          </a:prstGeom>
          <a:noFill/>
        </p:spPr>
        <p:txBody>
          <a:bodyPr wrap="none" rtlCol="0">
            <a:spAutoFit/>
          </a:bodyPr>
          <a:lstStyle/>
          <a:p>
            <a:r>
              <a:rPr lang="de-DE" sz="600" dirty="0">
                <a:solidFill>
                  <a:schemeClr val="bg1"/>
                </a:solidFill>
              </a:rPr>
              <a:t>Foto: iStock.com/</a:t>
            </a:r>
            <a:r>
              <a:rPr lang="de-DE" sz="600" dirty="0" err="1">
                <a:solidFill>
                  <a:schemeClr val="bg1"/>
                </a:solidFill>
              </a:rPr>
              <a:t>andresr</a:t>
            </a:r>
            <a:endParaRPr lang="de-DE" sz="600" dirty="0">
              <a:solidFill>
                <a:schemeClr val="bg1"/>
              </a:solidFill>
            </a:endParaRPr>
          </a:p>
        </p:txBody>
      </p:sp>
      <p:pic>
        <p:nvPicPr>
          <p:cNvPr id="4" name="Grafik 3"/>
          <p:cNvPicPr>
            <a:picLocks noChangeAspect="1"/>
          </p:cNvPicPr>
          <p:nvPr/>
        </p:nvPicPr>
        <p:blipFill rotWithShape="1">
          <a:blip r:embed="rId4">
            <a:extLst>
              <a:ext uri="{28A0092B-C50C-407E-A947-70E740481C1C}">
                <a14:useLocalDpi xmlns:a14="http://schemas.microsoft.com/office/drawing/2010/main"/>
              </a:ext>
            </a:extLst>
          </a:blip>
          <a:srcRect l="20907" t="8485" r="18293" b="7689"/>
          <a:stretch/>
        </p:blipFill>
        <p:spPr>
          <a:xfrm>
            <a:off x="6865968" y="965346"/>
            <a:ext cx="2027207" cy="2794959"/>
          </a:xfrm>
          <a:prstGeom prst="rect">
            <a:avLst/>
          </a:prstGeom>
          <a:ln>
            <a:noFill/>
          </a:ln>
          <a:effectLst/>
        </p:spPr>
      </p:pic>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4098" y="2362826"/>
            <a:ext cx="2988000" cy="1988767"/>
          </a:xfrm>
          <a:prstGeom prst="rect">
            <a:avLst/>
          </a:prstGeom>
          <a:ln>
            <a:noFill/>
          </a:ln>
          <a:effectLst/>
        </p:spPr>
      </p:pic>
      <p:sp>
        <p:nvSpPr>
          <p:cNvPr id="6" name="Textfeld 5"/>
          <p:cNvSpPr txBox="1"/>
          <p:nvPr/>
        </p:nvSpPr>
        <p:spPr>
          <a:xfrm>
            <a:off x="2461452" y="4209299"/>
            <a:ext cx="1023037" cy="184666"/>
          </a:xfrm>
          <a:prstGeom prst="rect">
            <a:avLst/>
          </a:prstGeom>
          <a:noFill/>
          <a:effectLst/>
        </p:spPr>
        <p:txBody>
          <a:bodyPr wrap="none" rtlCol="0">
            <a:spAutoFit/>
          </a:bodyPr>
          <a:lstStyle/>
          <a:p>
            <a:r>
              <a:rPr lang="de-DE" sz="600" dirty="0">
                <a:solidFill>
                  <a:schemeClr val="bg1"/>
                </a:solidFill>
              </a:rPr>
              <a:t>Foto: iStock.com/</a:t>
            </a:r>
            <a:r>
              <a:rPr lang="de-DE" sz="600" dirty="0" err="1">
                <a:solidFill>
                  <a:schemeClr val="bg1"/>
                </a:solidFill>
              </a:rPr>
              <a:t>wilpunt</a:t>
            </a:r>
            <a:endParaRPr lang="de-DE" sz="600" dirty="0">
              <a:solidFill>
                <a:schemeClr val="bg1"/>
              </a:solidFill>
            </a:endParaRPr>
          </a:p>
        </p:txBody>
      </p:sp>
      <p:pic>
        <p:nvPicPr>
          <p:cNvPr id="8" name="Grafik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1417" y="1211716"/>
            <a:ext cx="2808000" cy="1872332"/>
          </a:xfrm>
          <a:prstGeom prst="rect">
            <a:avLst/>
          </a:prstGeom>
          <a:ln>
            <a:noFill/>
          </a:ln>
          <a:effectLst/>
        </p:spPr>
      </p:pic>
      <p:sp>
        <p:nvSpPr>
          <p:cNvPr id="9" name="Textfeld 8"/>
          <p:cNvSpPr txBox="1"/>
          <p:nvPr/>
        </p:nvSpPr>
        <p:spPr>
          <a:xfrm>
            <a:off x="3702379" y="2958660"/>
            <a:ext cx="1826741" cy="184666"/>
          </a:xfrm>
          <a:prstGeom prst="rect">
            <a:avLst/>
          </a:prstGeom>
          <a:noFill/>
          <a:effectLst/>
        </p:spPr>
        <p:txBody>
          <a:bodyPr wrap="square" rtlCol="0">
            <a:spAutoFit/>
          </a:bodyPr>
          <a:lstStyle/>
          <a:p>
            <a:r>
              <a:rPr lang="de-DE" sz="600" dirty="0">
                <a:solidFill>
                  <a:schemeClr val="bg1"/>
                </a:solidFill>
              </a:rPr>
              <a:t>Foto: iStock.com/</a:t>
            </a:r>
            <a:r>
              <a:rPr lang="de-DE" sz="600" dirty="0" err="1">
                <a:solidFill>
                  <a:schemeClr val="bg1"/>
                </a:solidFill>
              </a:rPr>
              <a:t>KatarzynaBialasiewicz</a:t>
            </a:r>
            <a:r>
              <a:rPr lang="de-DE" sz="600" dirty="0">
                <a:solidFill>
                  <a:schemeClr val="bg1"/>
                </a:solidFill>
              </a:rPr>
              <a:t> </a:t>
            </a:r>
          </a:p>
        </p:txBody>
      </p:sp>
    </p:spTree>
    <p:extLst>
      <p:ext uri="{BB962C8B-B14F-4D97-AF65-F5344CB8AC3E}">
        <p14:creationId xmlns:p14="http://schemas.microsoft.com/office/powerpoint/2010/main" val="42297071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86000" y="1788524"/>
            <a:ext cx="4572000" cy="1384995"/>
          </a:xfrm>
          <a:prstGeom prst="rect">
            <a:avLst/>
          </a:prstGeom>
        </p:spPr>
        <p:txBody>
          <a:bodyPr>
            <a:spAutoFit/>
          </a:bodyPr>
          <a:lstStyle/>
          <a:p>
            <a:pPr algn="ctr"/>
            <a:r>
              <a:rPr lang="de-DE" sz="2800" dirty="0">
                <a:solidFill>
                  <a:srgbClr val="3C3C3B"/>
                </a:solidFill>
              </a:rPr>
              <a:t>Warum wird die Idee inzwischen in vielen </a:t>
            </a:r>
            <a:r>
              <a:rPr lang="de-DE" sz="2800" dirty="0" smtClean="0">
                <a:solidFill>
                  <a:srgbClr val="3C3C3B"/>
                </a:solidFill>
              </a:rPr>
              <a:t>Büros konsequent </a:t>
            </a:r>
            <a:r>
              <a:rPr lang="de-DE" sz="2800" dirty="0">
                <a:solidFill>
                  <a:srgbClr val="3C3C3B"/>
                </a:solidFill>
              </a:rPr>
              <a:t>verfolgt?</a:t>
            </a:r>
            <a:endParaRPr lang="de-DE" sz="2000" dirty="0">
              <a:solidFill>
                <a:srgbClr val="3C3C3B"/>
              </a:solidFill>
            </a:endParaRPr>
          </a:p>
        </p:txBody>
      </p:sp>
    </p:spTree>
    <p:extLst>
      <p:ext uri="{BB962C8B-B14F-4D97-AF65-F5344CB8AC3E}">
        <p14:creationId xmlns:p14="http://schemas.microsoft.com/office/powerpoint/2010/main" val="26428121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48221" y="1203373"/>
            <a:ext cx="3001143" cy="646331"/>
          </a:xfrm>
          <a:prstGeom prst="rect">
            <a:avLst/>
          </a:prstGeom>
          <a:noFill/>
        </p:spPr>
        <p:txBody>
          <a:bodyPr wrap="none" rtlCol="0">
            <a:spAutoFit/>
          </a:bodyPr>
          <a:lstStyle/>
          <a:p>
            <a:r>
              <a:rPr lang="de-DE" sz="3600" dirty="0" smtClean="0">
                <a:solidFill>
                  <a:srgbClr val="3C3C3B"/>
                </a:solidFill>
              </a:rPr>
              <a:t>Flexible Office</a:t>
            </a:r>
          </a:p>
        </p:txBody>
      </p:sp>
      <p:sp>
        <p:nvSpPr>
          <p:cNvPr id="3" name="Textfeld 2"/>
          <p:cNvSpPr txBox="1"/>
          <p:nvPr/>
        </p:nvSpPr>
        <p:spPr>
          <a:xfrm>
            <a:off x="2518913" y="2360114"/>
            <a:ext cx="2061783" cy="523220"/>
          </a:xfrm>
          <a:prstGeom prst="rect">
            <a:avLst/>
          </a:prstGeom>
          <a:noFill/>
        </p:spPr>
        <p:txBody>
          <a:bodyPr wrap="none" rtlCol="0">
            <a:spAutoFit/>
          </a:bodyPr>
          <a:lstStyle/>
          <a:p>
            <a:r>
              <a:rPr lang="de-DE" sz="2800" dirty="0" smtClean="0">
                <a:solidFill>
                  <a:srgbClr val="3C3C3B"/>
                </a:solidFill>
              </a:rPr>
              <a:t>New Normal</a:t>
            </a:r>
          </a:p>
        </p:txBody>
      </p:sp>
      <p:sp>
        <p:nvSpPr>
          <p:cNvPr id="4" name="Textfeld 3"/>
          <p:cNvSpPr txBox="1"/>
          <p:nvPr/>
        </p:nvSpPr>
        <p:spPr>
          <a:xfrm>
            <a:off x="6356816" y="2190837"/>
            <a:ext cx="1893467" cy="338554"/>
          </a:xfrm>
          <a:prstGeom prst="rect">
            <a:avLst/>
          </a:prstGeom>
          <a:noFill/>
        </p:spPr>
        <p:txBody>
          <a:bodyPr wrap="none" rtlCol="0">
            <a:spAutoFit/>
          </a:bodyPr>
          <a:lstStyle/>
          <a:p>
            <a:r>
              <a:rPr lang="de-DE" sz="1600" dirty="0" smtClean="0">
                <a:solidFill>
                  <a:srgbClr val="3C3C3B"/>
                </a:solidFill>
              </a:rPr>
              <a:t>Modern Workspace</a:t>
            </a:r>
          </a:p>
        </p:txBody>
      </p:sp>
      <p:sp>
        <p:nvSpPr>
          <p:cNvPr id="5" name="Textfeld 4"/>
          <p:cNvSpPr txBox="1"/>
          <p:nvPr/>
        </p:nvSpPr>
        <p:spPr>
          <a:xfrm>
            <a:off x="285330" y="277432"/>
            <a:ext cx="2582758" cy="307777"/>
          </a:xfrm>
          <a:prstGeom prst="rect">
            <a:avLst/>
          </a:prstGeom>
          <a:noFill/>
        </p:spPr>
        <p:txBody>
          <a:bodyPr wrap="none" rtlCol="0">
            <a:spAutoFit/>
          </a:bodyPr>
          <a:lstStyle/>
          <a:p>
            <a:r>
              <a:rPr lang="de-DE" sz="1400" dirty="0" smtClean="0">
                <a:solidFill>
                  <a:srgbClr val="3C3C3B"/>
                </a:solidFill>
              </a:rPr>
              <a:t>Viele Begriffe, eine Bedeutung!</a:t>
            </a:r>
          </a:p>
        </p:txBody>
      </p:sp>
      <p:sp>
        <p:nvSpPr>
          <p:cNvPr id="6" name="Textfeld 5"/>
          <p:cNvSpPr txBox="1"/>
          <p:nvPr/>
        </p:nvSpPr>
        <p:spPr>
          <a:xfrm>
            <a:off x="4167967" y="1585417"/>
            <a:ext cx="1877437" cy="369332"/>
          </a:xfrm>
          <a:prstGeom prst="rect">
            <a:avLst/>
          </a:prstGeom>
          <a:noFill/>
        </p:spPr>
        <p:txBody>
          <a:bodyPr wrap="none" rtlCol="0">
            <a:spAutoFit/>
          </a:bodyPr>
          <a:lstStyle/>
          <a:p>
            <a:r>
              <a:rPr lang="de-DE" sz="1800" dirty="0" smtClean="0">
                <a:solidFill>
                  <a:srgbClr val="3C3C3B"/>
                </a:solidFill>
              </a:rPr>
              <a:t>Open Workspace</a:t>
            </a:r>
          </a:p>
        </p:txBody>
      </p:sp>
      <p:sp>
        <p:nvSpPr>
          <p:cNvPr id="7" name="Textfeld 6"/>
          <p:cNvSpPr txBox="1"/>
          <p:nvPr/>
        </p:nvSpPr>
        <p:spPr>
          <a:xfrm>
            <a:off x="4572000" y="3137266"/>
            <a:ext cx="1364476" cy="369332"/>
          </a:xfrm>
          <a:prstGeom prst="rect">
            <a:avLst/>
          </a:prstGeom>
          <a:noFill/>
        </p:spPr>
        <p:txBody>
          <a:bodyPr wrap="none" rtlCol="0">
            <a:spAutoFit/>
          </a:bodyPr>
          <a:lstStyle/>
          <a:p>
            <a:r>
              <a:rPr lang="de-DE" sz="1800" dirty="0" smtClean="0">
                <a:solidFill>
                  <a:srgbClr val="3C3C3B"/>
                </a:solidFill>
              </a:rPr>
              <a:t>Open Office</a:t>
            </a:r>
          </a:p>
        </p:txBody>
      </p:sp>
      <p:sp>
        <p:nvSpPr>
          <p:cNvPr id="8" name="Textfeld 7"/>
          <p:cNvSpPr txBox="1"/>
          <p:nvPr/>
        </p:nvSpPr>
        <p:spPr>
          <a:xfrm>
            <a:off x="5479372" y="4160640"/>
            <a:ext cx="1513556" cy="369332"/>
          </a:xfrm>
          <a:prstGeom prst="rect">
            <a:avLst/>
          </a:prstGeom>
          <a:noFill/>
        </p:spPr>
        <p:txBody>
          <a:bodyPr wrap="none" rtlCol="0">
            <a:spAutoFit/>
          </a:bodyPr>
          <a:lstStyle/>
          <a:p>
            <a:r>
              <a:rPr lang="de-DE" sz="1800" dirty="0" err="1" smtClean="0">
                <a:solidFill>
                  <a:srgbClr val="3C3C3B"/>
                </a:solidFill>
              </a:rPr>
              <a:t>Citizen</a:t>
            </a:r>
            <a:r>
              <a:rPr lang="de-DE" sz="1800" dirty="0" smtClean="0">
                <a:solidFill>
                  <a:srgbClr val="3C3C3B"/>
                </a:solidFill>
              </a:rPr>
              <a:t> Office</a:t>
            </a:r>
          </a:p>
        </p:txBody>
      </p:sp>
      <p:sp>
        <p:nvSpPr>
          <p:cNvPr id="9" name="Textfeld 8"/>
          <p:cNvSpPr txBox="1"/>
          <p:nvPr/>
        </p:nvSpPr>
        <p:spPr>
          <a:xfrm>
            <a:off x="5106686" y="585209"/>
            <a:ext cx="1813317" cy="400110"/>
          </a:xfrm>
          <a:prstGeom prst="rect">
            <a:avLst/>
          </a:prstGeom>
          <a:noFill/>
        </p:spPr>
        <p:txBody>
          <a:bodyPr wrap="none" rtlCol="0">
            <a:spAutoFit/>
          </a:bodyPr>
          <a:lstStyle/>
          <a:p>
            <a:r>
              <a:rPr lang="de-DE" sz="2000" dirty="0" smtClean="0">
                <a:solidFill>
                  <a:srgbClr val="3C3C3B"/>
                </a:solidFill>
              </a:rPr>
              <a:t>Smart Working</a:t>
            </a:r>
          </a:p>
        </p:txBody>
      </p:sp>
      <p:sp>
        <p:nvSpPr>
          <p:cNvPr id="10" name="Textfeld 9"/>
          <p:cNvSpPr txBox="1"/>
          <p:nvPr/>
        </p:nvSpPr>
        <p:spPr>
          <a:xfrm>
            <a:off x="392965" y="3557770"/>
            <a:ext cx="3025187" cy="400110"/>
          </a:xfrm>
          <a:prstGeom prst="rect">
            <a:avLst/>
          </a:prstGeom>
          <a:noFill/>
        </p:spPr>
        <p:txBody>
          <a:bodyPr wrap="none" rtlCol="0">
            <a:spAutoFit/>
          </a:bodyPr>
          <a:lstStyle/>
          <a:p>
            <a:r>
              <a:rPr lang="de-DE" sz="2000" dirty="0" err="1" smtClean="0">
                <a:solidFill>
                  <a:srgbClr val="3C3C3B"/>
                </a:solidFill>
              </a:rPr>
              <a:t>Activity</a:t>
            </a:r>
            <a:r>
              <a:rPr lang="de-DE" sz="2000" dirty="0" smtClean="0">
                <a:solidFill>
                  <a:srgbClr val="3C3C3B"/>
                </a:solidFill>
              </a:rPr>
              <a:t> </a:t>
            </a:r>
            <a:r>
              <a:rPr lang="de-DE" sz="2000" dirty="0" err="1" smtClean="0">
                <a:solidFill>
                  <a:srgbClr val="3C3C3B"/>
                </a:solidFill>
              </a:rPr>
              <a:t>based</a:t>
            </a:r>
            <a:r>
              <a:rPr lang="de-DE" sz="2000" dirty="0" smtClean="0">
                <a:solidFill>
                  <a:srgbClr val="3C3C3B"/>
                </a:solidFill>
              </a:rPr>
              <a:t> Workspace</a:t>
            </a:r>
          </a:p>
        </p:txBody>
      </p:sp>
      <p:sp>
        <p:nvSpPr>
          <p:cNvPr id="11" name="Textfeld 10"/>
          <p:cNvSpPr txBox="1"/>
          <p:nvPr/>
        </p:nvSpPr>
        <p:spPr>
          <a:xfrm>
            <a:off x="7004648" y="3460448"/>
            <a:ext cx="1080745" cy="300082"/>
          </a:xfrm>
          <a:prstGeom prst="rect">
            <a:avLst/>
          </a:prstGeom>
          <a:noFill/>
        </p:spPr>
        <p:txBody>
          <a:bodyPr wrap="none" rtlCol="0">
            <a:spAutoFit/>
          </a:bodyPr>
          <a:lstStyle/>
          <a:p>
            <a:r>
              <a:rPr lang="de-DE" dirty="0" smtClean="0">
                <a:solidFill>
                  <a:srgbClr val="3C3C3B"/>
                </a:solidFill>
              </a:rPr>
              <a:t>Hot </a:t>
            </a:r>
            <a:r>
              <a:rPr lang="de-DE" dirty="0" err="1" smtClean="0">
                <a:solidFill>
                  <a:srgbClr val="3C3C3B"/>
                </a:solidFill>
              </a:rPr>
              <a:t>desking</a:t>
            </a:r>
            <a:endParaRPr lang="de-DE" dirty="0" smtClean="0">
              <a:solidFill>
                <a:srgbClr val="3C3C3B"/>
              </a:solidFill>
            </a:endParaRPr>
          </a:p>
        </p:txBody>
      </p:sp>
    </p:spTree>
    <p:extLst>
      <p:ext uri="{BB962C8B-B14F-4D97-AF65-F5344CB8AC3E}">
        <p14:creationId xmlns:p14="http://schemas.microsoft.com/office/powerpoint/2010/main" val="7419755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0185406-39D6-48F4-B113-1198AFF2F003}"/>
              </a:ext>
            </a:extLst>
          </p:cNvPr>
          <p:cNvSpPr>
            <a:spLocks noGrp="1"/>
          </p:cNvSpPr>
          <p:nvPr>
            <p:ph type="body" sz="quarter" idx="14"/>
          </p:nvPr>
        </p:nvSpPr>
        <p:spPr>
          <a:xfrm>
            <a:off x="250825" y="231775"/>
            <a:ext cx="7328274" cy="501470"/>
          </a:xfrm>
        </p:spPr>
        <p:txBody>
          <a:bodyPr/>
          <a:lstStyle/>
          <a:p>
            <a:r>
              <a:rPr lang="de-DE" sz="1400" b="0" dirty="0"/>
              <a:t>Bei der Planung und Einführung von </a:t>
            </a:r>
            <a:r>
              <a:rPr lang="de-DE" sz="1400" b="0" dirty="0" smtClean="0"/>
              <a:t>flexiblen Bürokonzepten hat </a:t>
            </a:r>
            <a:r>
              <a:rPr lang="de-DE" sz="1400" b="0" dirty="0"/>
              <a:t>der Betriebsrat </a:t>
            </a:r>
            <a:r>
              <a:rPr lang="de-DE" sz="1400" b="0" dirty="0" smtClean="0"/>
              <a:t>Mitbestimmungsrechte und kann wesentlich mitgestalten.</a:t>
            </a:r>
            <a:endParaRPr lang="de-DE" sz="1400" b="0" dirty="0"/>
          </a:p>
          <a:p>
            <a:endParaRPr lang="de-DE" sz="1200" dirty="0"/>
          </a:p>
        </p:txBody>
      </p:sp>
      <p:graphicFrame>
        <p:nvGraphicFramePr>
          <p:cNvPr id="5" name="Diagramm 4"/>
          <p:cNvGraphicFramePr/>
          <p:nvPr>
            <p:extLst>
              <p:ext uri="{D42A27DB-BD31-4B8C-83A1-F6EECF244321}">
                <p14:modId xmlns:p14="http://schemas.microsoft.com/office/powerpoint/2010/main" val="3982823696"/>
              </p:ext>
            </p:extLst>
          </p:nvPr>
        </p:nvGraphicFramePr>
        <p:xfrm>
          <a:off x="447609" y="1198742"/>
          <a:ext cx="8248782" cy="3028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9498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642295" y="329315"/>
            <a:ext cx="4164173" cy="30020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3B82C93A-0881-429D-A7F7-ADCA9FBF1C5C}"/>
              </a:ext>
            </a:extLst>
          </p:cNvPr>
          <p:cNvGrpSpPr/>
          <p:nvPr/>
        </p:nvGrpSpPr>
        <p:grpSpPr>
          <a:xfrm>
            <a:off x="2238414" y="2310218"/>
            <a:ext cx="6396603" cy="2265160"/>
            <a:chOff x="2720007" y="2818314"/>
            <a:chExt cx="8528805" cy="3020212"/>
          </a:xfrm>
        </p:grpSpPr>
        <p:sp>
          <p:nvSpPr>
            <p:cNvPr id="143" name="Rectangle 142"/>
            <p:cNvSpPr/>
            <p:nvPr/>
          </p:nvSpPr>
          <p:spPr>
            <a:xfrm>
              <a:off x="7788721" y="3395074"/>
              <a:ext cx="3460091" cy="1569661"/>
            </a:xfrm>
            <a:prstGeom prst="rect">
              <a:avLst/>
            </a:prstGeom>
          </p:spPr>
          <p:txBody>
            <a:bodyPr wrap="square">
              <a:spAutoFit/>
            </a:bodyPr>
            <a:lstStyle/>
            <a:p>
              <a:r>
                <a:rPr lang="de-DE" sz="1200" b="1" dirty="0" smtClean="0"/>
                <a:t>Projektstruktur</a:t>
              </a:r>
            </a:p>
            <a:p>
              <a:pPr marL="171450" indent="-171450">
                <a:buFont typeface="Arial" panose="020B0604020202020204" pitchFamily="34" charset="0"/>
                <a:buChar char="•"/>
              </a:pPr>
              <a:r>
                <a:rPr lang="de-DE" sz="1200" dirty="0" smtClean="0">
                  <a:solidFill>
                    <a:srgbClr val="3C3C3B"/>
                  </a:solidFill>
                </a:rPr>
                <a:t>Zusammensetzung </a:t>
              </a:r>
              <a:r>
                <a:rPr lang="de-DE" sz="1200" dirty="0">
                  <a:solidFill>
                    <a:srgbClr val="3C3C3B"/>
                  </a:solidFill>
                </a:rPr>
                <a:t>der </a:t>
              </a:r>
              <a:r>
                <a:rPr lang="de-DE" sz="1200" dirty="0" smtClean="0">
                  <a:solidFill>
                    <a:srgbClr val="3C3C3B"/>
                  </a:solidFill>
                </a:rPr>
                <a:t>Projektsteuerung</a:t>
              </a:r>
            </a:p>
            <a:p>
              <a:pPr marL="171450" indent="-171450">
                <a:buFont typeface="Arial" panose="020B0604020202020204" pitchFamily="34" charset="0"/>
                <a:buChar char="•"/>
              </a:pPr>
              <a:r>
                <a:rPr lang="de-DE" sz="1200" dirty="0" smtClean="0">
                  <a:solidFill>
                    <a:srgbClr val="3C3C3B"/>
                  </a:solidFill>
                </a:rPr>
                <a:t>Entscheidungskriterien </a:t>
              </a:r>
              <a:r>
                <a:rPr lang="de-DE" sz="1200" dirty="0">
                  <a:solidFill>
                    <a:srgbClr val="3C3C3B"/>
                  </a:solidFill>
                </a:rPr>
                <a:t>für den </a:t>
              </a:r>
              <a:r>
                <a:rPr lang="de-DE" sz="1200" dirty="0" smtClean="0">
                  <a:solidFill>
                    <a:srgbClr val="3C3C3B"/>
                  </a:solidFill>
                </a:rPr>
                <a:t>Projektfortschritt</a:t>
              </a:r>
              <a:endParaRPr lang="de-DE" sz="1200" dirty="0">
                <a:solidFill>
                  <a:srgbClr val="3C3C3B"/>
                </a:solidFill>
              </a:endParaRPr>
            </a:p>
            <a:p>
              <a:endParaRPr lang="de-DE" sz="1050" dirty="0"/>
            </a:p>
          </p:txBody>
        </p:sp>
        <p:sp>
          <p:nvSpPr>
            <p:cNvPr id="152" name="Rectangle 151"/>
            <p:cNvSpPr/>
            <p:nvPr/>
          </p:nvSpPr>
          <p:spPr>
            <a:xfrm>
              <a:off x="2720007" y="3786912"/>
              <a:ext cx="3237843" cy="861774"/>
            </a:xfrm>
            <a:prstGeom prst="rect">
              <a:avLst/>
            </a:prstGeom>
          </p:spPr>
          <p:txBody>
            <a:bodyPr wrap="square">
              <a:spAutoFit/>
            </a:bodyPr>
            <a:lstStyle/>
            <a:p>
              <a:r>
                <a:rPr lang="de-DE" sz="1200" b="1" dirty="0" smtClean="0"/>
                <a:t>Projektschritte</a:t>
              </a:r>
            </a:p>
            <a:p>
              <a:pPr marL="171450" indent="-171450">
                <a:buFont typeface="Arial" panose="020B0604020202020204" pitchFamily="34" charset="0"/>
                <a:buChar char="•"/>
              </a:pPr>
              <a:r>
                <a:rPr lang="de-DE" sz="1200" dirty="0" smtClean="0">
                  <a:solidFill>
                    <a:srgbClr val="3C3C3B"/>
                  </a:solidFill>
                </a:rPr>
                <a:t>Pilotabteilung </a:t>
              </a:r>
            </a:p>
            <a:p>
              <a:pPr marL="171450" indent="-171450">
                <a:buFont typeface="Arial" panose="020B0604020202020204" pitchFamily="34" charset="0"/>
                <a:buChar char="•"/>
              </a:pPr>
              <a:r>
                <a:rPr lang="de-DE" sz="1200" dirty="0" smtClean="0">
                  <a:solidFill>
                    <a:srgbClr val="3C3C3B"/>
                  </a:solidFill>
                </a:rPr>
                <a:t>Teilziele</a:t>
              </a:r>
              <a:endParaRPr lang="de-DE" sz="1200" dirty="0"/>
            </a:p>
          </p:txBody>
        </p:sp>
        <p:sp>
          <p:nvSpPr>
            <p:cNvPr id="155" name="Rectangle 154"/>
            <p:cNvSpPr/>
            <p:nvPr/>
          </p:nvSpPr>
          <p:spPr>
            <a:xfrm>
              <a:off x="3931059" y="4761309"/>
              <a:ext cx="4318087" cy="1077217"/>
            </a:xfrm>
            <a:prstGeom prst="rect">
              <a:avLst/>
            </a:prstGeom>
          </p:spPr>
          <p:txBody>
            <a:bodyPr wrap="square">
              <a:spAutoFit/>
            </a:bodyPr>
            <a:lstStyle/>
            <a:p>
              <a:pPr algn="ctr"/>
              <a:r>
                <a:rPr lang="de-DE" sz="1200" b="1" dirty="0" smtClean="0"/>
                <a:t>Evaluierungen</a:t>
              </a:r>
            </a:p>
            <a:p>
              <a:pPr marL="171450" indent="-171450" algn="ctr">
                <a:buFont typeface="Arial" panose="020B0604020202020204" pitchFamily="34" charset="0"/>
                <a:buChar char="•"/>
              </a:pPr>
              <a:r>
                <a:rPr lang="de-DE" sz="1200" dirty="0" smtClean="0">
                  <a:solidFill>
                    <a:srgbClr val="3C3C3B"/>
                  </a:solidFill>
                </a:rPr>
                <a:t>Ziele </a:t>
              </a:r>
              <a:r>
                <a:rPr lang="de-DE" sz="1200" dirty="0">
                  <a:solidFill>
                    <a:srgbClr val="3C3C3B"/>
                  </a:solidFill>
                </a:rPr>
                <a:t>und </a:t>
              </a:r>
              <a:r>
                <a:rPr lang="de-DE" sz="1200" dirty="0" smtClean="0">
                  <a:solidFill>
                    <a:srgbClr val="3C3C3B"/>
                  </a:solidFill>
                </a:rPr>
                <a:t>Häufigkeit</a:t>
              </a:r>
            </a:p>
            <a:p>
              <a:pPr marL="171450" indent="-171450" algn="ctr">
                <a:buFont typeface="Arial" panose="020B0604020202020204" pitchFamily="34" charset="0"/>
                <a:buChar char="•"/>
              </a:pPr>
              <a:r>
                <a:rPr lang="de-DE" sz="1200" dirty="0" smtClean="0">
                  <a:solidFill>
                    <a:srgbClr val="3C3C3B"/>
                  </a:solidFill>
                </a:rPr>
                <a:t>Umgang </a:t>
              </a:r>
              <a:r>
                <a:rPr lang="de-DE" sz="1200" dirty="0">
                  <a:solidFill>
                    <a:srgbClr val="3C3C3B"/>
                  </a:solidFill>
                </a:rPr>
                <a:t>mit den </a:t>
              </a:r>
              <a:r>
                <a:rPr lang="de-DE" sz="1200" dirty="0" smtClean="0">
                  <a:solidFill>
                    <a:srgbClr val="3C3C3B"/>
                  </a:solidFill>
                </a:rPr>
                <a:t>Ergebnissen</a:t>
              </a:r>
              <a:endParaRPr lang="de-DE" sz="1200" dirty="0">
                <a:solidFill>
                  <a:srgbClr val="3C3C3B"/>
                </a:solidFill>
              </a:endParaRPr>
            </a:p>
            <a:p>
              <a:pPr algn="ctr"/>
              <a:endParaRPr lang="de-DE" sz="1050" dirty="0"/>
            </a:p>
          </p:txBody>
        </p:sp>
        <p:sp>
          <p:nvSpPr>
            <p:cNvPr id="126" name="Freeform 10">
              <a:extLst>
                <a:ext uri="{FF2B5EF4-FFF2-40B4-BE49-F238E27FC236}">
                  <a16:creationId xmlns:a16="http://schemas.microsoft.com/office/drawing/2014/main" id="{644019FB-EC26-4B37-B33D-8E31DC572442}"/>
                </a:ext>
              </a:extLst>
            </p:cNvPr>
            <p:cNvSpPr>
              <a:spLocks/>
            </p:cNvSpPr>
            <p:nvPr/>
          </p:nvSpPr>
          <p:spPr bwMode="auto">
            <a:xfrm>
              <a:off x="4919874" y="2818314"/>
              <a:ext cx="2414085" cy="827122"/>
            </a:xfrm>
            <a:custGeom>
              <a:avLst/>
              <a:gdLst>
                <a:gd name="T0" fmla="*/ 606 w 642"/>
                <a:gd name="T1" fmla="*/ 162 h 403"/>
                <a:gd name="T2" fmla="*/ 467 w 642"/>
                <a:gd name="T3" fmla="*/ 162 h 403"/>
                <a:gd name="T4" fmla="*/ 467 w 642"/>
                <a:gd name="T5" fmla="*/ 195 h 403"/>
                <a:gd name="T6" fmla="*/ 574 w 642"/>
                <a:gd name="T7" fmla="*/ 195 h 403"/>
                <a:gd name="T8" fmla="*/ 366 w 642"/>
                <a:gd name="T9" fmla="*/ 403 h 403"/>
                <a:gd name="T10" fmla="*/ 321 w 642"/>
                <a:gd name="T11" fmla="*/ 389 h 403"/>
                <a:gd name="T12" fmla="*/ 276 w 642"/>
                <a:gd name="T13" fmla="*/ 403 h 403"/>
                <a:gd name="T14" fmla="*/ 191 w 642"/>
                <a:gd name="T15" fmla="*/ 318 h 403"/>
                <a:gd name="T16" fmla="*/ 191 w 642"/>
                <a:gd name="T17" fmla="*/ 179 h 403"/>
                <a:gd name="T18" fmla="*/ 159 w 642"/>
                <a:gd name="T19" fmla="*/ 179 h 403"/>
                <a:gd name="T20" fmla="*/ 159 w 642"/>
                <a:gd name="T21" fmla="*/ 285 h 403"/>
                <a:gd name="T22" fmla="*/ 0 w 642"/>
                <a:gd name="T23" fmla="*/ 127 h 403"/>
                <a:gd name="T24" fmla="*/ 59 w 642"/>
                <a:gd name="T25" fmla="*/ 67 h 403"/>
                <a:gd name="T26" fmla="*/ 126 w 642"/>
                <a:gd name="T27" fmla="*/ 115 h 403"/>
                <a:gd name="T28" fmla="*/ 135 w 642"/>
                <a:gd name="T29" fmla="*/ 111 h 403"/>
                <a:gd name="T30" fmla="*/ 198 w 642"/>
                <a:gd name="T31" fmla="*/ 84 h 403"/>
                <a:gd name="T32" fmla="*/ 208 w 642"/>
                <a:gd name="T33" fmla="*/ 81 h 403"/>
                <a:gd name="T34" fmla="*/ 221 w 642"/>
                <a:gd name="T35" fmla="*/ 0 h 403"/>
                <a:gd name="T36" fmla="*/ 421 w 642"/>
                <a:gd name="T37" fmla="*/ 0 h 403"/>
                <a:gd name="T38" fmla="*/ 434 w 642"/>
                <a:gd name="T39" fmla="*/ 81 h 403"/>
                <a:gd name="T40" fmla="*/ 444 w 642"/>
                <a:gd name="T41" fmla="*/ 84 h 403"/>
                <a:gd name="T42" fmla="*/ 507 w 642"/>
                <a:gd name="T43" fmla="*/ 111 h 403"/>
                <a:gd name="T44" fmla="*/ 516 w 642"/>
                <a:gd name="T45" fmla="*/ 115 h 403"/>
                <a:gd name="T46" fmla="*/ 583 w 642"/>
                <a:gd name="T47" fmla="*/ 67 h 403"/>
                <a:gd name="T48" fmla="*/ 642 w 642"/>
                <a:gd name="T49" fmla="*/ 127 h 403"/>
                <a:gd name="T50" fmla="*/ 606 w 642"/>
                <a:gd name="T51" fmla="*/ 162 h 403"/>
                <a:gd name="T52" fmla="*/ 606 w 642"/>
                <a:gd name="T53" fmla="*/ 16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2" h="403">
                  <a:moveTo>
                    <a:pt x="606" y="162"/>
                  </a:moveTo>
                  <a:cubicBezTo>
                    <a:pt x="467" y="162"/>
                    <a:pt x="467" y="162"/>
                    <a:pt x="467" y="162"/>
                  </a:cubicBezTo>
                  <a:cubicBezTo>
                    <a:pt x="467" y="195"/>
                    <a:pt x="467" y="195"/>
                    <a:pt x="467" y="195"/>
                  </a:cubicBezTo>
                  <a:cubicBezTo>
                    <a:pt x="574" y="195"/>
                    <a:pt x="574" y="195"/>
                    <a:pt x="574" y="195"/>
                  </a:cubicBezTo>
                  <a:cubicBezTo>
                    <a:pt x="366" y="403"/>
                    <a:pt x="366" y="403"/>
                    <a:pt x="366" y="403"/>
                  </a:cubicBezTo>
                  <a:cubicBezTo>
                    <a:pt x="353" y="394"/>
                    <a:pt x="338" y="389"/>
                    <a:pt x="321" y="389"/>
                  </a:cubicBezTo>
                  <a:cubicBezTo>
                    <a:pt x="305" y="389"/>
                    <a:pt x="289" y="394"/>
                    <a:pt x="276" y="403"/>
                  </a:cubicBezTo>
                  <a:cubicBezTo>
                    <a:pt x="191" y="318"/>
                    <a:pt x="191" y="318"/>
                    <a:pt x="191" y="318"/>
                  </a:cubicBezTo>
                  <a:cubicBezTo>
                    <a:pt x="191" y="179"/>
                    <a:pt x="191" y="179"/>
                    <a:pt x="191" y="179"/>
                  </a:cubicBezTo>
                  <a:cubicBezTo>
                    <a:pt x="159" y="179"/>
                    <a:pt x="159" y="179"/>
                    <a:pt x="159" y="179"/>
                  </a:cubicBezTo>
                  <a:cubicBezTo>
                    <a:pt x="159" y="285"/>
                    <a:pt x="159" y="285"/>
                    <a:pt x="159" y="285"/>
                  </a:cubicBezTo>
                  <a:cubicBezTo>
                    <a:pt x="0" y="127"/>
                    <a:pt x="0" y="127"/>
                    <a:pt x="0" y="127"/>
                  </a:cubicBezTo>
                  <a:cubicBezTo>
                    <a:pt x="59" y="67"/>
                    <a:pt x="59" y="67"/>
                    <a:pt x="59" y="67"/>
                  </a:cubicBezTo>
                  <a:cubicBezTo>
                    <a:pt x="126" y="115"/>
                    <a:pt x="126" y="115"/>
                    <a:pt x="126" y="115"/>
                  </a:cubicBezTo>
                  <a:cubicBezTo>
                    <a:pt x="135" y="111"/>
                    <a:pt x="135" y="111"/>
                    <a:pt x="135" y="111"/>
                  </a:cubicBezTo>
                  <a:cubicBezTo>
                    <a:pt x="155" y="100"/>
                    <a:pt x="177" y="91"/>
                    <a:pt x="198" y="84"/>
                  </a:cubicBezTo>
                  <a:cubicBezTo>
                    <a:pt x="208" y="81"/>
                    <a:pt x="208" y="81"/>
                    <a:pt x="208" y="81"/>
                  </a:cubicBezTo>
                  <a:cubicBezTo>
                    <a:pt x="221" y="0"/>
                    <a:pt x="221" y="0"/>
                    <a:pt x="221" y="0"/>
                  </a:cubicBezTo>
                  <a:cubicBezTo>
                    <a:pt x="421" y="0"/>
                    <a:pt x="421" y="0"/>
                    <a:pt x="421" y="0"/>
                  </a:cubicBezTo>
                  <a:cubicBezTo>
                    <a:pt x="434" y="81"/>
                    <a:pt x="434" y="81"/>
                    <a:pt x="434" y="81"/>
                  </a:cubicBezTo>
                  <a:cubicBezTo>
                    <a:pt x="444" y="84"/>
                    <a:pt x="444" y="84"/>
                    <a:pt x="444" y="84"/>
                  </a:cubicBezTo>
                  <a:cubicBezTo>
                    <a:pt x="465" y="91"/>
                    <a:pt x="487" y="100"/>
                    <a:pt x="507" y="111"/>
                  </a:cubicBezTo>
                  <a:cubicBezTo>
                    <a:pt x="516" y="115"/>
                    <a:pt x="516" y="115"/>
                    <a:pt x="516" y="115"/>
                  </a:cubicBezTo>
                  <a:cubicBezTo>
                    <a:pt x="583" y="67"/>
                    <a:pt x="583" y="67"/>
                    <a:pt x="583" y="67"/>
                  </a:cubicBezTo>
                  <a:cubicBezTo>
                    <a:pt x="642" y="127"/>
                    <a:pt x="642" y="127"/>
                    <a:pt x="642" y="127"/>
                  </a:cubicBezTo>
                  <a:cubicBezTo>
                    <a:pt x="606" y="162"/>
                    <a:pt x="606" y="162"/>
                    <a:pt x="606" y="162"/>
                  </a:cubicBezTo>
                  <a:cubicBezTo>
                    <a:pt x="606" y="162"/>
                    <a:pt x="606" y="162"/>
                    <a:pt x="606"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defRPr/>
              </a:pPr>
              <a:r>
                <a:rPr lang="de-DE" sz="1500" b="1" dirty="0">
                  <a:solidFill>
                    <a:srgbClr val="FF0000"/>
                  </a:solidFill>
                  <a:latin typeface="+mj-lt"/>
                  <a:ea typeface="+mj-ea"/>
                  <a:cs typeface="+mj-cs"/>
                </a:rPr>
                <a:t>Projekt </a:t>
              </a:r>
              <a:r>
                <a:rPr lang="de-DE" sz="1500" b="1" dirty="0" smtClean="0">
                  <a:solidFill>
                    <a:srgbClr val="FF0000"/>
                  </a:solidFill>
                  <a:latin typeface="+mj-lt"/>
                  <a:ea typeface="+mj-ea"/>
                  <a:cs typeface="+mj-cs"/>
                </a:rPr>
                <a:t/>
              </a:r>
              <a:br>
                <a:rPr lang="de-DE" sz="1500" b="1" dirty="0" smtClean="0">
                  <a:solidFill>
                    <a:srgbClr val="FF0000"/>
                  </a:solidFill>
                  <a:latin typeface="+mj-lt"/>
                  <a:ea typeface="+mj-ea"/>
                  <a:cs typeface="+mj-cs"/>
                </a:rPr>
              </a:br>
              <a:r>
                <a:rPr lang="de-DE" sz="1500" b="1" dirty="0" smtClean="0">
                  <a:solidFill>
                    <a:srgbClr val="FF0000"/>
                  </a:solidFill>
                  <a:latin typeface="+mj-lt"/>
                  <a:ea typeface="+mj-ea"/>
                  <a:cs typeface="+mj-cs"/>
                </a:rPr>
                <a:t>„Flexible Office“ </a:t>
              </a:r>
              <a:endParaRPr lang="en-US" sz="1500" b="1" dirty="0">
                <a:solidFill>
                  <a:srgbClr val="FF0000"/>
                </a:solidFill>
                <a:latin typeface="+mj-lt"/>
                <a:ea typeface="+mj-ea"/>
                <a:cs typeface="+mj-cs"/>
              </a:endParaRPr>
            </a:p>
          </p:txBody>
        </p:sp>
        <p:grpSp>
          <p:nvGrpSpPr>
            <p:cNvPr id="79" name="Group 8">
              <a:extLst>
                <a:ext uri="{FF2B5EF4-FFF2-40B4-BE49-F238E27FC236}">
                  <a16:creationId xmlns:a16="http://schemas.microsoft.com/office/drawing/2014/main" id="{7E46EF55-79FD-4AF9-A866-C6DB680864CB}"/>
                </a:ext>
              </a:extLst>
            </p:cNvPr>
            <p:cNvGrpSpPr/>
            <p:nvPr/>
          </p:nvGrpSpPr>
          <p:grpSpPr>
            <a:xfrm>
              <a:off x="4439816" y="3316959"/>
              <a:ext cx="3300282" cy="1345744"/>
              <a:chOff x="3767222" y="4122790"/>
              <a:chExt cx="4657142" cy="1899027"/>
            </a:xfrm>
          </p:grpSpPr>
          <p:grpSp>
            <p:nvGrpSpPr>
              <p:cNvPr id="82" name="Group 28">
                <a:extLst>
                  <a:ext uri="{FF2B5EF4-FFF2-40B4-BE49-F238E27FC236}">
                    <a16:creationId xmlns:a16="http://schemas.microsoft.com/office/drawing/2014/main" id="{AD6B1A83-A132-43FE-AC1B-FA52EC0216AE}"/>
                  </a:ext>
                </a:extLst>
              </p:cNvPr>
              <p:cNvGrpSpPr/>
              <p:nvPr/>
            </p:nvGrpSpPr>
            <p:grpSpPr>
              <a:xfrm flipV="1">
                <a:off x="7834188" y="4122790"/>
                <a:ext cx="590176" cy="879555"/>
                <a:chOff x="5963313" y="965623"/>
                <a:chExt cx="590176" cy="879555"/>
              </a:xfrm>
            </p:grpSpPr>
            <p:grpSp>
              <p:nvGrpSpPr>
                <p:cNvPr id="95" name="Group 37">
                  <a:extLst>
                    <a:ext uri="{FF2B5EF4-FFF2-40B4-BE49-F238E27FC236}">
                      <a16:creationId xmlns:a16="http://schemas.microsoft.com/office/drawing/2014/main" id="{59C1B25B-620E-4FB7-BDA7-67E6DAAF6A70}"/>
                    </a:ext>
                  </a:extLst>
                </p:cNvPr>
                <p:cNvGrpSpPr/>
                <p:nvPr/>
              </p:nvGrpSpPr>
              <p:grpSpPr>
                <a:xfrm>
                  <a:off x="5963313" y="1581174"/>
                  <a:ext cx="266641" cy="264004"/>
                  <a:chOff x="7469592" y="2341381"/>
                  <a:chExt cx="266641" cy="264004"/>
                </a:xfrm>
              </p:grpSpPr>
              <p:sp>
                <p:nvSpPr>
                  <p:cNvPr id="111" name="Oval 42">
                    <a:extLst>
                      <a:ext uri="{FF2B5EF4-FFF2-40B4-BE49-F238E27FC236}">
                        <a16:creationId xmlns:a16="http://schemas.microsoft.com/office/drawing/2014/main" id="{94A62D32-3738-455B-8674-84D55433E08F}"/>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112" name="Oval 43">
                    <a:extLst>
                      <a:ext uri="{FF2B5EF4-FFF2-40B4-BE49-F238E27FC236}">
                        <a16:creationId xmlns:a16="http://schemas.microsoft.com/office/drawing/2014/main" id="{1B74707A-F53F-4DC0-9D7C-6B065011C212}"/>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109" name="Straight Connector 41">
                  <a:extLst>
                    <a:ext uri="{FF2B5EF4-FFF2-40B4-BE49-F238E27FC236}">
                      <a16:creationId xmlns:a16="http://schemas.microsoft.com/office/drawing/2014/main" id="{DBD9FE54-62CA-48D9-910A-ED31363A1C75}"/>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110" name="Freeform 39">
                  <a:extLst>
                    <a:ext uri="{FF2B5EF4-FFF2-40B4-BE49-F238E27FC236}">
                      <a16:creationId xmlns:a16="http://schemas.microsoft.com/office/drawing/2014/main" id="{4469ADE8-E66F-4863-83C9-A70A2610E61E}"/>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3" name="Group 53">
                <a:extLst>
                  <a:ext uri="{FF2B5EF4-FFF2-40B4-BE49-F238E27FC236}">
                    <a16:creationId xmlns:a16="http://schemas.microsoft.com/office/drawing/2014/main" id="{3A6E84C4-7F4C-45A7-8D2C-F723B8838016}"/>
                  </a:ext>
                </a:extLst>
              </p:cNvPr>
              <p:cNvGrpSpPr/>
              <p:nvPr/>
            </p:nvGrpSpPr>
            <p:grpSpPr>
              <a:xfrm flipH="1" flipV="1">
                <a:off x="3767222" y="4122790"/>
                <a:ext cx="590176" cy="879555"/>
                <a:chOff x="5963313" y="965623"/>
                <a:chExt cx="590176" cy="879555"/>
              </a:xfrm>
            </p:grpSpPr>
            <p:grpSp>
              <p:nvGrpSpPr>
                <p:cNvPr id="90" name="Group 62">
                  <a:extLst>
                    <a:ext uri="{FF2B5EF4-FFF2-40B4-BE49-F238E27FC236}">
                      <a16:creationId xmlns:a16="http://schemas.microsoft.com/office/drawing/2014/main" id="{C0BB65E9-9081-4D56-89DA-7F7A64B43B29}"/>
                    </a:ext>
                  </a:extLst>
                </p:cNvPr>
                <p:cNvGrpSpPr/>
                <p:nvPr/>
              </p:nvGrpSpPr>
              <p:grpSpPr>
                <a:xfrm>
                  <a:off x="5963313" y="1581174"/>
                  <a:ext cx="266641" cy="264004"/>
                  <a:chOff x="7469592" y="2341381"/>
                  <a:chExt cx="266641" cy="264004"/>
                </a:xfrm>
              </p:grpSpPr>
              <p:sp>
                <p:nvSpPr>
                  <p:cNvPr id="93" name="Oval 67">
                    <a:extLst>
                      <a:ext uri="{FF2B5EF4-FFF2-40B4-BE49-F238E27FC236}">
                        <a16:creationId xmlns:a16="http://schemas.microsoft.com/office/drawing/2014/main" id="{355FDFB7-B599-4D85-99D1-A14B8D075BDC}"/>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94" name="Oval 68">
                    <a:extLst>
                      <a:ext uri="{FF2B5EF4-FFF2-40B4-BE49-F238E27FC236}">
                        <a16:creationId xmlns:a16="http://schemas.microsoft.com/office/drawing/2014/main" id="{64FDA475-9C75-4A85-B044-03F488355B4B}"/>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91" name="Straight Connector 66">
                  <a:extLst>
                    <a:ext uri="{FF2B5EF4-FFF2-40B4-BE49-F238E27FC236}">
                      <a16:creationId xmlns:a16="http://schemas.microsoft.com/office/drawing/2014/main" id="{3605D3AD-852F-4C03-9A0E-0F03BA11CC54}"/>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92" name="Freeform 64">
                  <a:extLst>
                    <a:ext uri="{FF2B5EF4-FFF2-40B4-BE49-F238E27FC236}">
                      <a16:creationId xmlns:a16="http://schemas.microsoft.com/office/drawing/2014/main" id="{E38EAE39-10FE-4661-8262-666F5D5F74D0}"/>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4" name="Group 51">
                <a:extLst>
                  <a:ext uri="{FF2B5EF4-FFF2-40B4-BE49-F238E27FC236}">
                    <a16:creationId xmlns:a16="http://schemas.microsoft.com/office/drawing/2014/main" id="{538EAFF6-07A6-4849-92FF-4D327C15194C}"/>
                  </a:ext>
                </a:extLst>
              </p:cNvPr>
              <p:cNvGrpSpPr/>
              <p:nvPr/>
            </p:nvGrpSpPr>
            <p:grpSpPr>
              <a:xfrm flipV="1">
                <a:off x="5917405" y="5499449"/>
                <a:ext cx="357187" cy="522368"/>
                <a:chOff x="5913534" y="1322810"/>
                <a:chExt cx="357187" cy="522368"/>
              </a:xfrm>
            </p:grpSpPr>
            <p:grpSp>
              <p:nvGrpSpPr>
                <p:cNvPr id="85" name="Group 54">
                  <a:extLst>
                    <a:ext uri="{FF2B5EF4-FFF2-40B4-BE49-F238E27FC236}">
                      <a16:creationId xmlns:a16="http://schemas.microsoft.com/office/drawing/2014/main" id="{1DE2B982-9549-452F-BA10-FD4C0691AEA3}"/>
                    </a:ext>
                  </a:extLst>
                </p:cNvPr>
                <p:cNvGrpSpPr/>
                <p:nvPr/>
              </p:nvGrpSpPr>
              <p:grpSpPr>
                <a:xfrm>
                  <a:off x="5963313" y="1581174"/>
                  <a:ext cx="266641" cy="264004"/>
                  <a:chOff x="7469592" y="2341381"/>
                  <a:chExt cx="266641" cy="264004"/>
                </a:xfrm>
              </p:grpSpPr>
              <p:sp>
                <p:nvSpPr>
                  <p:cNvPr id="88" name="Oval 59">
                    <a:extLst>
                      <a:ext uri="{FF2B5EF4-FFF2-40B4-BE49-F238E27FC236}">
                        <a16:creationId xmlns:a16="http://schemas.microsoft.com/office/drawing/2014/main" id="{9C2CCA40-4707-48AB-A3AC-0BFD238A3C69}"/>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89" name="Oval 60">
                    <a:extLst>
                      <a:ext uri="{FF2B5EF4-FFF2-40B4-BE49-F238E27FC236}">
                        <a16:creationId xmlns:a16="http://schemas.microsoft.com/office/drawing/2014/main" id="{43C7EBAF-8D95-488F-A218-0440008B8D63}"/>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86" name="Straight Connector 58">
                  <a:extLst>
                    <a:ext uri="{FF2B5EF4-FFF2-40B4-BE49-F238E27FC236}">
                      <a16:creationId xmlns:a16="http://schemas.microsoft.com/office/drawing/2014/main" id="{EE742CAB-50A4-44FE-94F6-797CB4AEF011}"/>
                    </a:ext>
                  </a:extLst>
                </p:cNvPr>
                <p:cNvCxnSpPr/>
                <p:nvPr/>
              </p:nvCxnSpPr>
              <p:spPr>
                <a:xfrm rot="5400000">
                  <a:off x="6092128" y="1144217"/>
                  <a:ext cx="0" cy="357187"/>
                </a:xfrm>
                <a:prstGeom prst="line">
                  <a:avLst/>
                </a:prstGeom>
                <a:noFill/>
                <a:ln w="19050" cap="flat" cmpd="sng" algn="ctr">
                  <a:solidFill>
                    <a:schemeClr val="bg1">
                      <a:lumMod val="50000"/>
                    </a:schemeClr>
                  </a:solidFill>
                  <a:prstDash val="sysDash"/>
                  <a:miter lim="800000"/>
                </a:ln>
                <a:effectLst/>
              </p:spPr>
            </p:cxnSp>
            <p:sp>
              <p:nvSpPr>
                <p:cNvPr id="87" name="Freeform 56">
                  <a:extLst>
                    <a:ext uri="{FF2B5EF4-FFF2-40B4-BE49-F238E27FC236}">
                      <a16:creationId xmlns:a16="http://schemas.microsoft.com/office/drawing/2014/main" id="{F83E60C1-B9E1-4876-9D02-67007E7076F7}"/>
                    </a:ext>
                  </a:extLst>
                </p:cNvPr>
                <p:cNvSpPr/>
                <p:nvPr/>
              </p:nvSpPr>
              <p:spPr>
                <a:xfrm>
                  <a:off x="6096000" y="1322810"/>
                  <a:ext cx="0" cy="244053"/>
                </a:xfrm>
                <a:custGeom>
                  <a:avLst/>
                  <a:gdLst>
                    <a:gd name="connsiteX0" fmla="*/ 0 w 452438"/>
                    <a:gd name="connsiteY0" fmla="*/ 419100 h 419100"/>
                    <a:gd name="connsiteX1" fmla="*/ 0 w 452438"/>
                    <a:gd name="connsiteY1" fmla="*/ 0 h 419100"/>
                    <a:gd name="connsiteX2" fmla="*/ 452438 w 452438"/>
                    <a:gd name="connsiteY2" fmla="*/ 0 h 419100"/>
                    <a:gd name="connsiteX0" fmla="*/ 0 w 0"/>
                    <a:gd name="connsiteY0" fmla="*/ 419100 h 419100"/>
                    <a:gd name="connsiteX1" fmla="*/ 0 w 0"/>
                    <a:gd name="connsiteY1" fmla="*/ 0 h 419100"/>
                  </a:gdLst>
                  <a:ahLst/>
                  <a:cxnLst>
                    <a:cxn ang="0">
                      <a:pos x="connsiteX0" y="connsiteY0"/>
                    </a:cxn>
                    <a:cxn ang="0">
                      <a:pos x="connsiteX1" y="connsiteY1"/>
                    </a:cxn>
                  </a:cxnLst>
                  <a:rect l="l" t="t" r="r" b="b"/>
                  <a:pathLst>
                    <a:path h="419100">
                      <a:moveTo>
                        <a:pt x="0" y="419100"/>
                      </a:moveTo>
                      <a:lnTo>
                        <a:pt x="0"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grpSp>
      <p:sp>
        <p:nvSpPr>
          <p:cNvPr id="28" name="Textfeld 27"/>
          <p:cNvSpPr txBox="1"/>
          <p:nvPr/>
        </p:nvSpPr>
        <p:spPr>
          <a:xfrm>
            <a:off x="7719611" y="4271065"/>
            <a:ext cx="1215397" cy="215444"/>
          </a:xfrm>
          <a:prstGeom prst="rect">
            <a:avLst/>
          </a:prstGeom>
          <a:noFill/>
        </p:spPr>
        <p:txBody>
          <a:bodyPr wrap="none" rtlCol="0">
            <a:spAutoFit/>
          </a:bodyPr>
          <a:lstStyle/>
          <a:p>
            <a:r>
              <a:rPr lang="de-DE" sz="800" dirty="0" err="1" smtClean="0"/>
              <a:t>iStock</a:t>
            </a:r>
            <a:r>
              <a:rPr lang="de-DE" sz="800" dirty="0" smtClean="0"/>
              <a:t>/</a:t>
            </a:r>
            <a:r>
              <a:rPr lang="de-DE" sz="800" dirty="0" err="1" smtClean="0"/>
              <a:t>elena</a:t>
            </a:r>
            <a:r>
              <a:rPr lang="de-DE" sz="800" dirty="0" smtClean="0"/>
              <a:t> </a:t>
            </a:r>
            <a:r>
              <a:rPr lang="de-DE" sz="800" dirty="0" err="1" smtClean="0"/>
              <a:t>sharipova</a:t>
            </a:r>
            <a:endParaRPr lang="de-DE" sz="800" dirty="0"/>
          </a:p>
        </p:txBody>
      </p:sp>
      <p:sp>
        <p:nvSpPr>
          <p:cNvPr id="2" name="Textfeld 1"/>
          <p:cNvSpPr txBox="1"/>
          <p:nvPr/>
        </p:nvSpPr>
        <p:spPr>
          <a:xfrm>
            <a:off x="250825" y="253270"/>
            <a:ext cx="4628190" cy="307777"/>
          </a:xfrm>
          <a:prstGeom prst="rect">
            <a:avLst/>
          </a:prstGeom>
          <a:noFill/>
        </p:spPr>
        <p:txBody>
          <a:bodyPr wrap="none" rtlCol="0">
            <a:spAutoFit/>
          </a:bodyPr>
          <a:lstStyle/>
          <a:p>
            <a:r>
              <a:rPr lang="de-DE" sz="1400" dirty="0" smtClean="0">
                <a:solidFill>
                  <a:srgbClr val="3C3C3B"/>
                </a:solidFill>
              </a:rPr>
              <a:t>Mögliche Regelungspunkte für eine Betriebsvereinbarung</a:t>
            </a:r>
          </a:p>
        </p:txBody>
      </p:sp>
    </p:spTree>
    <p:extLst>
      <p:ext uri="{BB962C8B-B14F-4D97-AF65-F5344CB8AC3E}">
        <p14:creationId xmlns:p14="http://schemas.microsoft.com/office/powerpoint/2010/main" val="35792904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887488" y="1202448"/>
            <a:ext cx="3170338" cy="21137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335241" y="1066518"/>
            <a:ext cx="7438366" cy="3845207"/>
            <a:chOff x="287288" y="1474349"/>
            <a:chExt cx="12889171" cy="6662961"/>
          </a:xfrm>
        </p:grpSpPr>
        <p:sp>
          <p:nvSpPr>
            <p:cNvPr id="137" name="Rectangle 136"/>
            <p:cNvSpPr/>
            <p:nvPr/>
          </p:nvSpPr>
          <p:spPr>
            <a:xfrm>
              <a:off x="8028980" y="1474349"/>
              <a:ext cx="3295362" cy="1759937"/>
            </a:xfrm>
            <a:prstGeom prst="rect">
              <a:avLst/>
            </a:prstGeom>
          </p:spPr>
          <p:txBody>
            <a:bodyPr wrap="square">
              <a:spAutoFit/>
            </a:bodyPr>
            <a:lstStyle/>
            <a:p>
              <a:r>
                <a:rPr lang="de-DE" sz="1200" dirty="0">
                  <a:solidFill>
                    <a:srgbClr val="3C3C3B"/>
                  </a:solidFill>
                </a:rPr>
                <a:t>Detailliert beschreiben, wie die einzelnen Räume und Arbeitsplätze </a:t>
              </a:r>
              <a:r>
                <a:rPr lang="de-DE" sz="1200" b="1" dirty="0"/>
                <a:t>möbliert und technisch ausgestattet</a:t>
              </a:r>
              <a:r>
                <a:rPr lang="de-DE" sz="1200" dirty="0"/>
                <a:t> </a:t>
              </a:r>
              <a:r>
                <a:rPr lang="de-DE" sz="1200" dirty="0" smtClean="0">
                  <a:solidFill>
                    <a:srgbClr val="3C3C3B"/>
                  </a:solidFill>
                </a:rPr>
                <a:t>sind</a:t>
              </a:r>
              <a:r>
                <a:rPr lang="de-DE" sz="1200" dirty="0" smtClean="0"/>
                <a:t> </a:t>
              </a:r>
              <a:endParaRPr lang="de-DE" sz="1200" dirty="0"/>
            </a:p>
          </p:txBody>
        </p:sp>
        <p:sp>
          <p:nvSpPr>
            <p:cNvPr id="143" name="Rectangle 142"/>
            <p:cNvSpPr/>
            <p:nvPr/>
          </p:nvSpPr>
          <p:spPr>
            <a:xfrm>
              <a:off x="8547594" y="4564429"/>
              <a:ext cx="4628865" cy="1119960"/>
            </a:xfrm>
            <a:prstGeom prst="rect">
              <a:avLst/>
            </a:prstGeom>
          </p:spPr>
          <p:txBody>
            <a:bodyPr wrap="square">
              <a:spAutoFit/>
            </a:bodyPr>
            <a:lstStyle/>
            <a:p>
              <a:r>
                <a:rPr lang="de-DE" sz="1200" dirty="0">
                  <a:solidFill>
                    <a:srgbClr val="3C3C3B"/>
                  </a:solidFill>
                </a:rPr>
                <a:t>Die</a:t>
              </a:r>
              <a:r>
                <a:rPr lang="de-DE" sz="1200" dirty="0"/>
                <a:t> </a:t>
              </a:r>
              <a:r>
                <a:rPr lang="de-DE" sz="1200" b="1" dirty="0"/>
                <a:t>persönliche Ausstattung</a:t>
              </a:r>
              <a:r>
                <a:rPr lang="de-DE" sz="1200" dirty="0"/>
                <a:t>, </a:t>
              </a:r>
              <a:r>
                <a:rPr lang="de-DE" sz="1200" dirty="0">
                  <a:solidFill>
                    <a:srgbClr val="3C3C3B"/>
                  </a:solidFill>
                </a:rPr>
                <a:t>die jede*r Beschäftigte benötigt, ermitteln und </a:t>
              </a:r>
              <a:r>
                <a:rPr lang="de-DE" sz="1200" dirty="0" smtClean="0">
                  <a:solidFill>
                    <a:srgbClr val="3C3C3B"/>
                  </a:solidFill>
                </a:rPr>
                <a:t>festschreiben</a:t>
              </a:r>
              <a:endParaRPr lang="de-DE" sz="1200" dirty="0">
                <a:solidFill>
                  <a:srgbClr val="3C3C3B"/>
                </a:solidFill>
              </a:endParaRPr>
            </a:p>
          </p:txBody>
        </p:sp>
        <p:sp>
          <p:nvSpPr>
            <p:cNvPr id="149" name="Rectangle 148"/>
            <p:cNvSpPr/>
            <p:nvPr/>
          </p:nvSpPr>
          <p:spPr>
            <a:xfrm>
              <a:off x="866179" y="1474349"/>
              <a:ext cx="3295362" cy="1759937"/>
            </a:xfrm>
            <a:prstGeom prst="rect">
              <a:avLst/>
            </a:prstGeom>
          </p:spPr>
          <p:txBody>
            <a:bodyPr wrap="square">
              <a:spAutoFit/>
            </a:bodyPr>
            <a:lstStyle/>
            <a:p>
              <a:r>
                <a:rPr lang="de-DE" sz="1200" dirty="0">
                  <a:solidFill>
                    <a:srgbClr val="3C3C3B"/>
                  </a:solidFill>
                </a:rPr>
                <a:t>Verbindlich festlegen </a:t>
              </a:r>
              <a:r>
                <a:rPr lang="de-DE" sz="1200" b="1" dirty="0"/>
                <a:t>für welche Abteilungen und Bereiche</a:t>
              </a:r>
              <a:r>
                <a:rPr lang="de-DE" sz="1200" dirty="0"/>
                <a:t> </a:t>
              </a:r>
              <a:r>
                <a:rPr lang="de-DE" sz="1200" dirty="0">
                  <a:solidFill>
                    <a:srgbClr val="3C3C3B"/>
                  </a:solidFill>
                </a:rPr>
                <a:t>im Betrieb </a:t>
              </a:r>
              <a:r>
                <a:rPr lang="de-DE" sz="1200" dirty="0" smtClean="0">
                  <a:solidFill>
                    <a:srgbClr val="3C3C3B"/>
                  </a:solidFill>
                </a:rPr>
                <a:t>Desk Sharing </a:t>
              </a:r>
              <a:r>
                <a:rPr lang="de-DE" sz="1200" dirty="0">
                  <a:solidFill>
                    <a:srgbClr val="3C3C3B"/>
                  </a:solidFill>
                </a:rPr>
                <a:t>eingeführt werden </a:t>
              </a:r>
              <a:r>
                <a:rPr lang="de-DE" sz="1200" dirty="0" smtClean="0">
                  <a:solidFill>
                    <a:srgbClr val="3C3C3B"/>
                  </a:solidFill>
                </a:rPr>
                <a:t>soll</a:t>
              </a:r>
              <a:endParaRPr lang="de-DE" sz="1200" dirty="0">
                <a:solidFill>
                  <a:srgbClr val="3C3C3B"/>
                </a:solidFill>
              </a:endParaRPr>
            </a:p>
          </p:txBody>
        </p:sp>
        <p:sp>
          <p:nvSpPr>
            <p:cNvPr id="152" name="Rectangle 151"/>
            <p:cNvSpPr/>
            <p:nvPr/>
          </p:nvSpPr>
          <p:spPr>
            <a:xfrm>
              <a:off x="287288" y="4210968"/>
              <a:ext cx="3295362" cy="2079926"/>
            </a:xfrm>
            <a:prstGeom prst="rect">
              <a:avLst/>
            </a:prstGeom>
          </p:spPr>
          <p:txBody>
            <a:bodyPr wrap="square">
              <a:spAutoFit/>
            </a:bodyPr>
            <a:lstStyle/>
            <a:p>
              <a:r>
                <a:rPr lang="de-DE" sz="1200" b="1" dirty="0"/>
                <a:t>Arbeitsumgebung</a:t>
              </a:r>
              <a:r>
                <a:rPr lang="de-DE" sz="1200" dirty="0"/>
                <a:t> </a:t>
              </a:r>
              <a:r>
                <a:rPr lang="de-DE" sz="1200" dirty="0">
                  <a:solidFill>
                    <a:srgbClr val="3C3C3B"/>
                  </a:solidFill>
                </a:rPr>
                <a:t>(Licht, Lärm, Temperatur, etc.) sowie Gestaltungs- und Einflussmöglichkeiten der Kolleginnen und Kollegen </a:t>
              </a:r>
              <a:r>
                <a:rPr lang="de-DE" sz="1200" dirty="0" smtClean="0">
                  <a:solidFill>
                    <a:srgbClr val="3C3C3B"/>
                  </a:solidFill>
                </a:rPr>
                <a:t>beschreiben</a:t>
              </a:r>
              <a:endParaRPr lang="de-DE" sz="1200" dirty="0">
                <a:solidFill>
                  <a:srgbClr val="3C3C3B"/>
                </a:solidFill>
              </a:endParaRPr>
            </a:p>
          </p:txBody>
        </p:sp>
        <p:sp>
          <p:nvSpPr>
            <p:cNvPr id="155" name="Rectangle 154"/>
            <p:cNvSpPr/>
            <p:nvPr/>
          </p:nvSpPr>
          <p:spPr>
            <a:xfrm>
              <a:off x="3180097" y="6097384"/>
              <a:ext cx="8048690" cy="2039926"/>
            </a:xfrm>
            <a:prstGeom prst="rect">
              <a:avLst/>
            </a:prstGeom>
          </p:spPr>
          <p:txBody>
            <a:bodyPr wrap="square">
              <a:spAutoFit/>
            </a:bodyPr>
            <a:lstStyle/>
            <a:p>
              <a:pPr algn="ctr"/>
              <a:r>
                <a:rPr lang="de-DE" sz="1200" b="1" dirty="0"/>
                <a:t>Das Bürokonzept auf die neuen Anforderungen hin überprüfen </a:t>
              </a:r>
              <a:r>
                <a:rPr lang="de-DE" sz="1200" b="1" dirty="0" smtClean="0"/>
                <a:t/>
              </a:r>
              <a:br>
                <a:rPr lang="de-DE" sz="1200" b="1" dirty="0" smtClean="0"/>
              </a:br>
              <a:r>
                <a:rPr lang="de-DE" sz="1200" dirty="0" smtClean="0">
                  <a:solidFill>
                    <a:srgbClr val="3C3C3B"/>
                  </a:solidFill>
                </a:rPr>
                <a:t>und </a:t>
              </a:r>
              <a:r>
                <a:rPr lang="de-DE" sz="1200" dirty="0">
                  <a:solidFill>
                    <a:srgbClr val="3C3C3B"/>
                  </a:solidFill>
                </a:rPr>
                <a:t>sicherstellen, dass</a:t>
              </a:r>
            </a:p>
            <a:p>
              <a:pPr marL="214313" indent="-214313" algn="ctr">
                <a:buFont typeface="Arial" panose="020B0604020202020204" pitchFamily="34" charset="0"/>
                <a:buChar char="•"/>
              </a:pPr>
              <a:r>
                <a:rPr lang="de-DE" sz="1200" dirty="0">
                  <a:solidFill>
                    <a:srgbClr val="3C3C3B"/>
                  </a:solidFill>
                </a:rPr>
                <a:t>die Raumorganisation den anfallenden Arbeiten </a:t>
              </a:r>
              <a:r>
                <a:rPr lang="de-DE" sz="1200" dirty="0" smtClean="0">
                  <a:solidFill>
                    <a:srgbClr val="3C3C3B"/>
                  </a:solidFill>
                </a:rPr>
                <a:t>entspricht</a:t>
              </a:r>
              <a:endParaRPr lang="de-DE" sz="1200" dirty="0">
                <a:solidFill>
                  <a:srgbClr val="3C3C3B"/>
                </a:solidFill>
              </a:endParaRPr>
            </a:p>
            <a:p>
              <a:pPr marL="214313" indent="-214313" algn="ctr">
                <a:buFont typeface="Arial" panose="020B0604020202020204" pitchFamily="34" charset="0"/>
                <a:buChar char="•"/>
              </a:pPr>
              <a:r>
                <a:rPr lang="de-DE" sz="1200" dirty="0">
                  <a:solidFill>
                    <a:srgbClr val="3C3C3B"/>
                  </a:solidFill>
                </a:rPr>
                <a:t>ausreichend Arbeitsplätze und Orte für die unterschiedlichen Tätigkeiten der Beschäftigten vorhanden </a:t>
              </a:r>
              <a:r>
                <a:rPr lang="de-DE" sz="1200" dirty="0" smtClean="0">
                  <a:solidFill>
                    <a:srgbClr val="3C3C3B"/>
                  </a:solidFill>
                </a:rPr>
                <a:t>sind </a:t>
              </a:r>
              <a:endParaRPr lang="de-DE" sz="1200" dirty="0">
                <a:solidFill>
                  <a:srgbClr val="3C3C3B"/>
                </a:solidFill>
              </a:endParaRPr>
            </a:p>
            <a:p>
              <a:pPr algn="ctr"/>
              <a:endParaRPr lang="de-DE" sz="1050" dirty="0"/>
            </a:p>
          </p:txBody>
        </p:sp>
      </p:grpSp>
      <p:grpSp>
        <p:nvGrpSpPr>
          <p:cNvPr id="77" name="Gruppieren 76">
            <a:extLst>
              <a:ext uri="{FF2B5EF4-FFF2-40B4-BE49-F238E27FC236}">
                <a16:creationId xmlns:a16="http://schemas.microsoft.com/office/drawing/2014/main" id="{E932D5F2-B2D6-4542-9FFB-41C6AC9A1DBA}"/>
              </a:ext>
            </a:extLst>
          </p:cNvPr>
          <p:cNvGrpSpPr/>
          <p:nvPr/>
        </p:nvGrpSpPr>
        <p:grpSpPr>
          <a:xfrm>
            <a:off x="204326" y="1113589"/>
            <a:ext cx="5600748" cy="2383439"/>
            <a:chOff x="-1245522" y="1700808"/>
            <a:chExt cx="7467663" cy="3177919"/>
          </a:xfrm>
        </p:grpSpPr>
        <p:sp>
          <p:nvSpPr>
            <p:cNvPr id="126" name="Freeform 10">
              <a:extLst>
                <a:ext uri="{FF2B5EF4-FFF2-40B4-BE49-F238E27FC236}">
                  <a16:creationId xmlns:a16="http://schemas.microsoft.com/office/drawing/2014/main" id="{644019FB-EC26-4B37-B33D-8E31DC572442}"/>
                </a:ext>
              </a:extLst>
            </p:cNvPr>
            <p:cNvSpPr>
              <a:spLocks/>
            </p:cNvSpPr>
            <p:nvPr/>
          </p:nvSpPr>
          <p:spPr bwMode="auto">
            <a:xfrm>
              <a:off x="-1245522" y="2910873"/>
              <a:ext cx="2250900" cy="827121"/>
            </a:xfrm>
            <a:custGeom>
              <a:avLst/>
              <a:gdLst>
                <a:gd name="T0" fmla="*/ 606 w 642"/>
                <a:gd name="T1" fmla="*/ 162 h 403"/>
                <a:gd name="T2" fmla="*/ 467 w 642"/>
                <a:gd name="T3" fmla="*/ 162 h 403"/>
                <a:gd name="T4" fmla="*/ 467 w 642"/>
                <a:gd name="T5" fmla="*/ 195 h 403"/>
                <a:gd name="T6" fmla="*/ 574 w 642"/>
                <a:gd name="T7" fmla="*/ 195 h 403"/>
                <a:gd name="T8" fmla="*/ 366 w 642"/>
                <a:gd name="T9" fmla="*/ 403 h 403"/>
                <a:gd name="T10" fmla="*/ 321 w 642"/>
                <a:gd name="T11" fmla="*/ 389 h 403"/>
                <a:gd name="T12" fmla="*/ 276 w 642"/>
                <a:gd name="T13" fmla="*/ 403 h 403"/>
                <a:gd name="T14" fmla="*/ 191 w 642"/>
                <a:gd name="T15" fmla="*/ 318 h 403"/>
                <a:gd name="T16" fmla="*/ 191 w 642"/>
                <a:gd name="T17" fmla="*/ 179 h 403"/>
                <a:gd name="T18" fmla="*/ 159 w 642"/>
                <a:gd name="T19" fmla="*/ 179 h 403"/>
                <a:gd name="T20" fmla="*/ 159 w 642"/>
                <a:gd name="T21" fmla="*/ 285 h 403"/>
                <a:gd name="T22" fmla="*/ 0 w 642"/>
                <a:gd name="T23" fmla="*/ 127 h 403"/>
                <a:gd name="T24" fmla="*/ 59 w 642"/>
                <a:gd name="T25" fmla="*/ 67 h 403"/>
                <a:gd name="T26" fmla="*/ 126 w 642"/>
                <a:gd name="T27" fmla="*/ 115 h 403"/>
                <a:gd name="T28" fmla="*/ 135 w 642"/>
                <a:gd name="T29" fmla="*/ 111 h 403"/>
                <a:gd name="T30" fmla="*/ 198 w 642"/>
                <a:gd name="T31" fmla="*/ 84 h 403"/>
                <a:gd name="T32" fmla="*/ 208 w 642"/>
                <a:gd name="T33" fmla="*/ 81 h 403"/>
                <a:gd name="T34" fmla="*/ 221 w 642"/>
                <a:gd name="T35" fmla="*/ 0 h 403"/>
                <a:gd name="T36" fmla="*/ 421 w 642"/>
                <a:gd name="T37" fmla="*/ 0 h 403"/>
                <a:gd name="T38" fmla="*/ 434 w 642"/>
                <a:gd name="T39" fmla="*/ 81 h 403"/>
                <a:gd name="T40" fmla="*/ 444 w 642"/>
                <a:gd name="T41" fmla="*/ 84 h 403"/>
                <a:gd name="T42" fmla="*/ 507 w 642"/>
                <a:gd name="T43" fmla="*/ 111 h 403"/>
                <a:gd name="T44" fmla="*/ 516 w 642"/>
                <a:gd name="T45" fmla="*/ 115 h 403"/>
                <a:gd name="T46" fmla="*/ 583 w 642"/>
                <a:gd name="T47" fmla="*/ 67 h 403"/>
                <a:gd name="T48" fmla="*/ 642 w 642"/>
                <a:gd name="T49" fmla="*/ 127 h 403"/>
                <a:gd name="T50" fmla="*/ 606 w 642"/>
                <a:gd name="T51" fmla="*/ 162 h 403"/>
                <a:gd name="T52" fmla="*/ 606 w 642"/>
                <a:gd name="T53" fmla="*/ 16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2" h="403">
                  <a:moveTo>
                    <a:pt x="606" y="162"/>
                  </a:moveTo>
                  <a:cubicBezTo>
                    <a:pt x="467" y="162"/>
                    <a:pt x="467" y="162"/>
                    <a:pt x="467" y="162"/>
                  </a:cubicBezTo>
                  <a:cubicBezTo>
                    <a:pt x="467" y="195"/>
                    <a:pt x="467" y="195"/>
                    <a:pt x="467" y="195"/>
                  </a:cubicBezTo>
                  <a:cubicBezTo>
                    <a:pt x="574" y="195"/>
                    <a:pt x="574" y="195"/>
                    <a:pt x="574" y="195"/>
                  </a:cubicBezTo>
                  <a:cubicBezTo>
                    <a:pt x="366" y="403"/>
                    <a:pt x="366" y="403"/>
                    <a:pt x="366" y="403"/>
                  </a:cubicBezTo>
                  <a:cubicBezTo>
                    <a:pt x="353" y="394"/>
                    <a:pt x="338" y="389"/>
                    <a:pt x="321" y="389"/>
                  </a:cubicBezTo>
                  <a:cubicBezTo>
                    <a:pt x="305" y="389"/>
                    <a:pt x="289" y="394"/>
                    <a:pt x="276" y="403"/>
                  </a:cubicBezTo>
                  <a:cubicBezTo>
                    <a:pt x="191" y="318"/>
                    <a:pt x="191" y="318"/>
                    <a:pt x="191" y="318"/>
                  </a:cubicBezTo>
                  <a:cubicBezTo>
                    <a:pt x="191" y="179"/>
                    <a:pt x="191" y="179"/>
                    <a:pt x="191" y="179"/>
                  </a:cubicBezTo>
                  <a:cubicBezTo>
                    <a:pt x="159" y="179"/>
                    <a:pt x="159" y="179"/>
                    <a:pt x="159" y="179"/>
                  </a:cubicBezTo>
                  <a:cubicBezTo>
                    <a:pt x="159" y="285"/>
                    <a:pt x="159" y="285"/>
                    <a:pt x="159" y="285"/>
                  </a:cubicBezTo>
                  <a:cubicBezTo>
                    <a:pt x="0" y="127"/>
                    <a:pt x="0" y="127"/>
                    <a:pt x="0" y="127"/>
                  </a:cubicBezTo>
                  <a:cubicBezTo>
                    <a:pt x="59" y="67"/>
                    <a:pt x="59" y="67"/>
                    <a:pt x="59" y="67"/>
                  </a:cubicBezTo>
                  <a:cubicBezTo>
                    <a:pt x="126" y="115"/>
                    <a:pt x="126" y="115"/>
                    <a:pt x="126" y="115"/>
                  </a:cubicBezTo>
                  <a:cubicBezTo>
                    <a:pt x="135" y="111"/>
                    <a:pt x="135" y="111"/>
                    <a:pt x="135" y="111"/>
                  </a:cubicBezTo>
                  <a:cubicBezTo>
                    <a:pt x="155" y="100"/>
                    <a:pt x="177" y="91"/>
                    <a:pt x="198" y="84"/>
                  </a:cubicBezTo>
                  <a:cubicBezTo>
                    <a:pt x="208" y="81"/>
                    <a:pt x="208" y="81"/>
                    <a:pt x="208" y="81"/>
                  </a:cubicBezTo>
                  <a:cubicBezTo>
                    <a:pt x="221" y="0"/>
                    <a:pt x="221" y="0"/>
                    <a:pt x="221" y="0"/>
                  </a:cubicBezTo>
                  <a:cubicBezTo>
                    <a:pt x="421" y="0"/>
                    <a:pt x="421" y="0"/>
                    <a:pt x="421" y="0"/>
                  </a:cubicBezTo>
                  <a:cubicBezTo>
                    <a:pt x="434" y="81"/>
                    <a:pt x="434" y="81"/>
                    <a:pt x="434" y="81"/>
                  </a:cubicBezTo>
                  <a:cubicBezTo>
                    <a:pt x="444" y="84"/>
                    <a:pt x="444" y="84"/>
                    <a:pt x="444" y="84"/>
                  </a:cubicBezTo>
                  <a:cubicBezTo>
                    <a:pt x="465" y="91"/>
                    <a:pt x="487" y="100"/>
                    <a:pt x="507" y="111"/>
                  </a:cubicBezTo>
                  <a:cubicBezTo>
                    <a:pt x="516" y="115"/>
                    <a:pt x="516" y="115"/>
                    <a:pt x="516" y="115"/>
                  </a:cubicBezTo>
                  <a:cubicBezTo>
                    <a:pt x="583" y="67"/>
                    <a:pt x="583" y="67"/>
                    <a:pt x="583" y="67"/>
                  </a:cubicBezTo>
                  <a:cubicBezTo>
                    <a:pt x="642" y="127"/>
                    <a:pt x="642" y="127"/>
                    <a:pt x="642" y="127"/>
                  </a:cubicBezTo>
                  <a:cubicBezTo>
                    <a:pt x="606" y="162"/>
                    <a:pt x="606" y="162"/>
                    <a:pt x="606" y="162"/>
                  </a:cubicBezTo>
                  <a:cubicBezTo>
                    <a:pt x="606" y="162"/>
                    <a:pt x="606" y="162"/>
                    <a:pt x="606"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defRPr/>
              </a:pPr>
              <a:r>
                <a:rPr lang="de-DE" sz="1500" b="1" dirty="0">
                  <a:solidFill>
                    <a:srgbClr val="FF0000"/>
                  </a:solidFill>
                  <a:latin typeface="+mj-lt"/>
                  <a:ea typeface="+mj-ea"/>
                  <a:cs typeface="+mj-cs"/>
                </a:rPr>
                <a:t>Bürokonzept und Büroorganisation</a:t>
              </a:r>
              <a:endParaRPr lang="en-US" sz="1500" b="1" dirty="0">
                <a:solidFill>
                  <a:srgbClr val="FF0000"/>
                </a:solidFill>
                <a:latin typeface="+mj-lt"/>
                <a:ea typeface="+mj-ea"/>
                <a:cs typeface="+mj-cs"/>
              </a:endParaRPr>
            </a:p>
          </p:txBody>
        </p:sp>
        <p:grpSp>
          <p:nvGrpSpPr>
            <p:cNvPr id="79" name="Group 8">
              <a:extLst>
                <a:ext uri="{FF2B5EF4-FFF2-40B4-BE49-F238E27FC236}">
                  <a16:creationId xmlns:a16="http://schemas.microsoft.com/office/drawing/2014/main" id="{7E46EF55-79FD-4AF9-A866-C6DB680864CB}"/>
                </a:ext>
              </a:extLst>
            </p:cNvPr>
            <p:cNvGrpSpPr/>
            <p:nvPr/>
          </p:nvGrpSpPr>
          <p:grpSpPr>
            <a:xfrm>
              <a:off x="2921859" y="1700808"/>
              <a:ext cx="3300282" cy="3177919"/>
              <a:chOff x="3767222" y="1537343"/>
              <a:chExt cx="4657142" cy="4484475"/>
            </a:xfrm>
          </p:grpSpPr>
          <p:grpSp>
            <p:nvGrpSpPr>
              <p:cNvPr id="80" name="Group 27">
                <a:extLst>
                  <a:ext uri="{FF2B5EF4-FFF2-40B4-BE49-F238E27FC236}">
                    <a16:creationId xmlns:a16="http://schemas.microsoft.com/office/drawing/2014/main" id="{E7693E78-A036-4639-9476-E4CF0D8818DE}"/>
                  </a:ext>
                </a:extLst>
              </p:cNvPr>
              <p:cNvGrpSpPr/>
              <p:nvPr/>
            </p:nvGrpSpPr>
            <p:grpSpPr>
              <a:xfrm>
                <a:off x="7309034" y="1537343"/>
                <a:ext cx="590176" cy="879555"/>
                <a:chOff x="5963313" y="965623"/>
                <a:chExt cx="590176" cy="879555"/>
              </a:xfrm>
            </p:grpSpPr>
            <p:grpSp>
              <p:nvGrpSpPr>
                <p:cNvPr id="118" name="Group 44">
                  <a:extLst>
                    <a:ext uri="{FF2B5EF4-FFF2-40B4-BE49-F238E27FC236}">
                      <a16:creationId xmlns:a16="http://schemas.microsoft.com/office/drawing/2014/main" id="{F53484F8-A93F-43AF-BB5A-B3A689EE8BC2}"/>
                    </a:ext>
                  </a:extLst>
                </p:cNvPr>
                <p:cNvGrpSpPr/>
                <p:nvPr/>
              </p:nvGrpSpPr>
              <p:grpSpPr>
                <a:xfrm>
                  <a:off x="5963313" y="1581174"/>
                  <a:ext cx="266641" cy="264004"/>
                  <a:chOff x="7469592" y="2341381"/>
                  <a:chExt cx="266641" cy="264004"/>
                </a:xfrm>
              </p:grpSpPr>
              <p:sp>
                <p:nvSpPr>
                  <p:cNvPr id="121" name="Oval 49">
                    <a:extLst>
                      <a:ext uri="{FF2B5EF4-FFF2-40B4-BE49-F238E27FC236}">
                        <a16:creationId xmlns:a16="http://schemas.microsoft.com/office/drawing/2014/main" id="{23DF9A1B-7CCA-4D11-AB44-DB443E6975E7}"/>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122" name="Oval 50">
                    <a:extLst>
                      <a:ext uri="{FF2B5EF4-FFF2-40B4-BE49-F238E27FC236}">
                        <a16:creationId xmlns:a16="http://schemas.microsoft.com/office/drawing/2014/main" id="{7386E96A-51E2-4556-A01E-1ECB02F83826}"/>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119" name="Straight Connector 48">
                  <a:extLst>
                    <a:ext uri="{FF2B5EF4-FFF2-40B4-BE49-F238E27FC236}">
                      <a16:creationId xmlns:a16="http://schemas.microsoft.com/office/drawing/2014/main" id="{E482D554-D879-42D9-98F5-510C99CAC11D}"/>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120" name="Freeform 46">
                  <a:extLst>
                    <a:ext uri="{FF2B5EF4-FFF2-40B4-BE49-F238E27FC236}">
                      <a16:creationId xmlns:a16="http://schemas.microsoft.com/office/drawing/2014/main" id="{F7929778-69D3-4630-BE09-65F3A9336130}"/>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1" name="Group 52">
                <a:extLst>
                  <a:ext uri="{FF2B5EF4-FFF2-40B4-BE49-F238E27FC236}">
                    <a16:creationId xmlns:a16="http://schemas.microsoft.com/office/drawing/2014/main" id="{1985B957-3A7E-42FE-B342-6B6738B833A4}"/>
                  </a:ext>
                </a:extLst>
              </p:cNvPr>
              <p:cNvGrpSpPr/>
              <p:nvPr/>
            </p:nvGrpSpPr>
            <p:grpSpPr>
              <a:xfrm flipH="1">
                <a:off x="4273326" y="1537343"/>
                <a:ext cx="590176" cy="879555"/>
                <a:chOff x="5963313" y="965623"/>
                <a:chExt cx="590176" cy="879555"/>
              </a:xfrm>
            </p:grpSpPr>
            <p:grpSp>
              <p:nvGrpSpPr>
                <p:cNvPr id="113" name="Group 69">
                  <a:extLst>
                    <a:ext uri="{FF2B5EF4-FFF2-40B4-BE49-F238E27FC236}">
                      <a16:creationId xmlns:a16="http://schemas.microsoft.com/office/drawing/2014/main" id="{D01E3CF7-8453-49B8-A79B-4A922980B7DE}"/>
                    </a:ext>
                  </a:extLst>
                </p:cNvPr>
                <p:cNvGrpSpPr/>
                <p:nvPr/>
              </p:nvGrpSpPr>
              <p:grpSpPr>
                <a:xfrm>
                  <a:off x="5963313" y="1581174"/>
                  <a:ext cx="266641" cy="264004"/>
                  <a:chOff x="7469592" y="2341381"/>
                  <a:chExt cx="266641" cy="264004"/>
                </a:xfrm>
              </p:grpSpPr>
              <p:sp>
                <p:nvSpPr>
                  <p:cNvPr id="116" name="Oval 74">
                    <a:extLst>
                      <a:ext uri="{FF2B5EF4-FFF2-40B4-BE49-F238E27FC236}">
                        <a16:creationId xmlns:a16="http://schemas.microsoft.com/office/drawing/2014/main" id="{8355C891-6148-472C-96E2-ED7C2D97A64F}"/>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117" name="Oval 75">
                    <a:extLst>
                      <a:ext uri="{FF2B5EF4-FFF2-40B4-BE49-F238E27FC236}">
                        <a16:creationId xmlns:a16="http://schemas.microsoft.com/office/drawing/2014/main" id="{EA93C049-3BEE-4C70-8DBA-7C3B87AB4F42}"/>
                      </a:ext>
                    </a:extLst>
                  </p:cNvPr>
                  <p:cNvSpPr/>
                  <p:nvPr/>
                </p:nvSpPr>
                <p:spPr>
                  <a:xfrm flipH="1">
                    <a:off x="7520131" y="2391421"/>
                    <a:ext cx="165565"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114" name="Straight Connector 73">
                  <a:extLst>
                    <a:ext uri="{FF2B5EF4-FFF2-40B4-BE49-F238E27FC236}">
                      <a16:creationId xmlns:a16="http://schemas.microsoft.com/office/drawing/2014/main" id="{B4D88BB5-E673-4203-86F4-1E58AB94DBEB}"/>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115" name="Freeform 71">
                  <a:extLst>
                    <a:ext uri="{FF2B5EF4-FFF2-40B4-BE49-F238E27FC236}">
                      <a16:creationId xmlns:a16="http://schemas.microsoft.com/office/drawing/2014/main" id="{CF5ACD5C-B5C9-4DF5-897D-0C12523B30CA}"/>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2" name="Group 28">
                <a:extLst>
                  <a:ext uri="{FF2B5EF4-FFF2-40B4-BE49-F238E27FC236}">
                    <a16:creationId xmlns:a16="http://schemas.microsoft.com/office/drawing/2014/main" id="{AD6B1A83-A132-43FE-AC1B-FA52EC0216AE}"/>
                  </a:ext>
                </a:extLst>
              </p:cNvPr>
              <p:cNvGrpSpPr/>
              <p:nvPr/>
            </p:nvGrpSpPr>
            <p:grpSpPr>
              <a:xfrm flipV="1">
                <a:off x="7834188" y="4122790"/>
                <a:ext cx="590176" cy="879555"/>
                <a:chOff x="5963313" y="965623"/>
                <a:chExt cx="590176" cy="879555"/>
              </a:xfrm>
            </p:grpSpPr>
            <p:grpSp>
              <p:nvGrpSpPr>
                <p:cNvPr id="95" name="Group 37">
                  <a:extLst>
                    <a:ext uri="{FF2B5EF4-FFF2-40B4-BE49-F238E27FC236}">
                      <a16:creationId xmlns:a16="http://schemas.microsoft.com/office/drawing/2014/main" id="{59C1B25B-620E-4FB7-BDA7-67E6DAAF6A70}"/>
                    </a:ext>
                  </a:extLst>
                </p:cNvPr>
                <p:cNvGrpSpPr/>
                <p:nvPr/>
              </p:nvGrpSpPr>
              <p:grpSpPr>
                <a:xfrm>
                  <a:off x="5963313" y="1581174"/>
                  <a:ext cx="266641" cy="264004"/>
                  <a:chOff x="7469592" y="2341381"/>
                  <a:chExt cx="266641" cy="264004"/>
                </a:xfrm>
              </p:grpSpPr>
              <p:sp>
                <p:nvSpPr>
                  <p:cNvPr id="111" name="Oval 42">
                    <a:extLst>
                      <a:ext uri="{FF2B5EF4-FFF2-40B4-BE49-F238E27FC236}">
                        <a16:creationId xmlns:a16="http://schemas.microsoft.com/office/drawing/2014/main" id="{94A62D32-3738-455B-8674-84D55433E08F}"/>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112" name="Oval 43">
                    <a:extLst>
                      <a:ext uri="{FF2B5EF4-FFF2-40B4-BE49-F238E27FC236}">
                        <a16:creationId xmlns:a16="http://schemas.microsoft.com/office/drawing/2014/main" id="{1B74707A-F53F-4DC0-9D7C-6B065011C212}"/>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109" name="Straight Connector 41">
                  <a:extLst>
                    <a:ext uri="{FF2B5EF4-FFF2-40B4-BE49-F238E27FC236}">
                      <a16:creationId xmlns:a16="http://schemas.microsoft.com/office/drawing/2014/main" id="{DBD9FE54-62CA-48D9-910A-ED31363A1C75}"/>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110" name="Freeform 39">
                  <a:extLst>
                    <a:ext uri="{FF2B5EF4-FFF2-40B4-BE49-F238E27FC236}">
                      <a16:creationId xmlns:a16="http://schemas.microsoft.com/office/drawing/2014/main" id="{4469ADE8-E66F-4863-83C9-A70A2610E61E}"/>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3" name="Group 53">
                <a:extLst>
                  <a:ext uri="{FF2B5EF4-FFF2-40B4-BE49-F238E27FC236}">
                    <a16:creationId xmlns:a16="http://schemas.microsoft.com/office/drawing/2014/main" id="{3A6E84C4-7F4C-45A7-8D2C-F723B8838016}"/>
                  </a:ext>
                </a:extLst>
              </p:cNvPr>
              <p:cNvGrpSpPr/>
              <p:nvPr/>
            </p:nvGrpSpPr>
            <p:grpSpPr>
              <a:xfrm flipH="1" flipV="1">
                <a:off x="3767222" y="4122790"/>
                <a:ext cx="590176" cy="879555"/>
                <a:chOff x="5963313" y="965623"/>
                <a:chExt cx="590176" cy="879555"/>
              </a:xfrm>
            </p:grpSpPr>
            <p:grpSp>
              <p:nvGrpSpPr>
                <p:cNvPr id="90" name="Group 62">
                  <a:extLst>
                    <a:ext uri="{FF2B5EF4-FFF2-40B4-BE49-F238E27FC236}">
                      <a16:creationId xmlns:a16="http://schemas.microsoft.com/office/drawing/2014/main" id="{C0BB65E9-9081-4D56-89DA-7F7A64B43B29}"/>
                    </a:ext>
                  </a:extLst>
                </p:cNvPr>
                <p:cNvGrpSpPr/>
                <p:nvPr/>
              </p:nvGrpSpPr>
              <p:grpSpPr>
                <a:xfrm>
                  <a:off x="5963313" y="1581174"/>
                  <a:ext cx="266641" cy="264004"/>
                  <a:chOff x="7469592" y="2341381"/>
                  <a:chExt cx="266641" cy="264004"/>
                </a:xfrm>
              </p:grpSpPr>
              <p:sp>
                <p:nvSpPr>
                  <p:cNvPr id="93" name="Oval 67">
                    <a:extLst>
                      <a:ext uri="{FF2B5EF4-FFF2-40B4-BE49-F238E27FC236}">
                        <a16:creationId xmlns:a16="http://schemas.microsoft.com/office/drawing/2014/main" id="{355FDFB7-B599-4D85-99D1-A14B8D075BDC}"/>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94" name="Oval 68">
                    <a:extLst>
                      <a:ext uri="{FF2B5EF4-FFF2-40B4-BE49-F238E27FC236}">
                        <a16:creationId xmlns:a16="http://schemas.microsoft.com/office/drawing/2014/main" id="{64FDA475-9C75-4A85-B044-03F488355B4B}"/>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91" name="Straight Connector 66">
                  <a:extLst>
                    <a:ext uri="{FF2B5EF4-FFF2-40B4-BE49-F238E27FC236}">
                      <a16:creationId xmlns:a16="http://schemas.microsoft.com/office/drawing/2014/main" id="{3605D3AD-852F-4C03-9A0E-0F03BA11CC54}"/>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92" name="Freeform 64">
                  <a:extLst>
                    <a:ext uri="{FF2B5EF4-FFF2-40B4-BE49-F238E27FC236}">
                      <a16:creationId xmlns:a16="http://schemas.microsoft.com/office/drawing/2014/main" id="{E38EAE39-10FE-4661-8262-666F5D5F74D0}"/>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4" name="Group 51">
                <a:extLst>
                  <a:ext uri="{FF2B5EF4-FFF2-40B4-BE49-F238E27FC236}">
                    <a16:creationId xmlns:a16="http://schemas.microsoft.com/office/drawing/2014/main" id="{538EAFF6-07A6-4849-92FF-4D327C15194C}"/>
                  </a:ext>
                </a:extLst>
              </p:cNvPr>
              <p:cNvGrpSpPr/>
              <p:nvPr/>
            </p:nvGrpSpPr>
            <p:grpSpPr>
              <a:xfrm flipV="1">
                <a:off x="5917405" y="5499449"/>
                <a:ext cx="357187" cy="522369"/>
                <a:chOff x="5913534" y="1322809"/>
                <a:chExt cx="357187" cy="522369"/>
              </a:xfrm>
            </p:grpSpPr>
            <p:grpSp>
              <p:nvGrpSpPr>
                <p:cNvPr id="85" name="Group 54">
                  <a:extLst>
                    <a:ext uri="{FF2B5EF4-FFF2-40B4-BE49-F238E27FC236}">
                      <a16:creationId xmlns:a16="http://schemas.microsoft.com/office/drawing/2014/main" id="{1DE2B982-9549-452F-BA10-FD4C0691AEA3}"/>
                    </a:ext>
                  </a:extLst>
                </p:cNvPr>
                <p:cNvGrpSpPr/>
                <p:nvPr/>
              </p:nvGrpSpPr>
              <p:grpSpPr>
                <a:xfrm>
                  <a:off x="5963313" y="1581174"/>
                  <a:ext cx="266641" cy="264004"/>
                  <a:chOff x="7469592" y="2341381"/>
                  <a:chExt cx="266641" cy="264004"/>
                </a:xfrm>
              </p:grpSpPr>
              <p:sp>
                <p:nvSpPr>
                  <p:cNvPr id="88" name="Oval 59">
                    <a:extLst>
                      <a:ext uri="{FF2B5EF4-FFF2-40B4-BE49-F238E27FC236}">
                        <a16:creationId xmlns:a16="http://schemas.microsoft.com/office/drawing/2014/main" id="{9C2CCA40-4707-48AB-A3AC-0BFD238A3C69}"/>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89" name="Oval 60">
                    <a:extLst>
                      <a:ext uri="{FF2B5EF4-FFF2-40B4-BE49-F238E27FC236}">
                        <a16:creationId xmlns:a16="http://schemas.microsoft.com/office/drawing/2014/main" id="{43C7EBAF-8D95-488F-A218-0440008B8D63}"/>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86" name="Straight Connector 58">
                  <a:extLst>
                    <a:ext uri="{FF2B5EF4-FFF2-40B4-BE49-F238E27FC236}">
                      <a16:creationId xmlns:a16="http://schemas.microsoft.com/office/drawing/2014/main" id="{EE742CAB-50A4-44FE-94F6-797CB4AEF011}"/>
                    </a:ext>
                  </a:extLst>
                </p:cNvPr>
                <p:cNvCxnSpPr/>
                <p:nvPr/>
              </p:nvCxnSpPr>
              <p:spPr>
                <a:xfrm rot="5400000">
                  <a:off x="6092128" y="1144217"/>
                  <a:ext cx="0" cy="357187"/>
                </a:xfrm>
                <a:prstGeom prst="line">
                  <a:avLst/>
                </a:prstGeom>
                <a:noFill/>
                <a:ln w="19050" cap="flat" cmpd="sng" algn="ctr">
                  <a:solidFill>
                    <a:schemeClr val="bg1">
                      <a:lumMod val="50000"/>
                    </a:schemeClr>
                  </a:solidFill>
                  <a:prstDash val="sysDash"/>
                  <a:miter lim="800000"/>
                </a:ln>
                <a:effectLst/>
              </p:spPr>
            </p:cxnSp>
            <p:sp>
              <p:nvSpPr>
                <p:cNvPr id="87" name="Freeform 56">
                  <a:extLst>
                    <a:ext uri="{FF2B5EF4-FFF2-40B4-BE49-F238E27FC236}">
                      <a16:creationId xmlns:a16="http://schemas.microsoft.com/office/drawing/2014/main" id="{F83E60C1-B9E1-4876-9D02-67007E7076F7}"/>
                    </a:ext>
                  </a:extLst>
                </p:cNvPr>
                <p:cNvSpPr/>
                <p:nvPr/>
              </p:nvSpPr>
              <p:spPr>
                <a:xfrm>
                  <a:off x="6095999" y="1322809"/>
                  <a:ext cx="0" cy="244053"/>
                </a:xfrm>
                <a:custGeom>
                  <a:avLst/>
                  <a:gdLst>
                    <a:gd name="connsiteX0" fmla="*/ 0 w 452438"/>
                    <a:gd name="connsiteY0" fmla="*/ 419100 h 419100"/>
                    <a:gd name="connsiteX1" fmla="*/ 0 w 452438"/>
                    <a:gd name="connsiteY1" fmla="*/ 0 h 419100"/>
                    <a:gd name="connsiteX2" fmla="*/ 452438 w 452438"/>
                    <a:gd name="connsiteY2" fmla="*/ 0 h 419100"/>
                    <a:gd name="connsiteX0" fmla="*/ 0 w 0"/>
                    <a:gd name="connsiteY0" fmla="*/ 419100 h 419100"/>
                    <a:gd name="connsiteX1" fmla="*/ 0 w 0"/>
                    <a:gd name="connsiteY1" fmla="*/ 0 h 419100"/>
                  </a:gdLst>
                  <a:ahLst/>
                  <a:cxnLst>
                    <a:cxn ang="0">
                      <a:pos x="connsiteX0" y="connsiteY0"/>
                    </a:cxn>
                    <a:cxn ang="0">
                      <a:pos x="connsiteX1" y="connsiteY1"/>
                    </a:cxn>
                  </a:cxnLst>
                  <a:rect l="l" t="t" r="r" b="b"/>
                  <a:pathLst>
                    <a:path h="419100">
                      <a:moveTo>
                        <a:pt x="0" y="419100"/>
                      </a:moveTo>
                      <a:lnTo>
                        <a:pt x="0"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grpSp>
      <p:sp>
        <p:nvSpPr>
          <p:cNvPr id="44" name="Textfeld 43"/>
          <p:cNvSpPr txBox="1"/>
          <p:nvPr/>
        </p:nvSpPr>
        <p:spPr>
          <a:xfrm>
            <a:off x="250825" y="253270"/>
            <a:ext cx="4628190" cy="307777"/>
          </a:xfrm>
          <a:prstGeom prst="rect">
            <a:avLst/>
          </a:prstGeom>
          <a:noFill/>
        </p:spPr>
        <p:txBody>
          <a:bodyPr wrap="none" rtlCol="0">
            <a:spAutoFit/>
          </a:bodyPr>
          <a:lstStyle/>
          <a:p>
            <a:r>
              <a:rPr lang="de-DE" sz="1400" dirty="0" smtClean="0">
                <a:solidFill>
                  <a:srgbClr val="3C3C3B"/>
                </a:solidFill>
              </a:rPr>
              <a:t>Mögliche Regelungspunkte für eine Betriebsvereinbarung</a:t>
            </a:r>
          </a:p>
        </p:txBody>
      </p:sp>
    </p:spTree>
    <p:extLst>
      <p:ext uri="{BB962C8B-B14F-4D97-AF65-F5344CB8AC3E}">
        <p14:creationId xmlns:p14="http://schemas.microsoft.com/office/powerpoint/2010/main" val="12238647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135652" y="1257245"/>
            <a:ext cx="2863848" cy="214806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24620" y="721853"/>
            <a:ext cx="7953554" cy="4082095"/>
            <a:chOff x="-770794" y="743676"/>
            <a:chExt cx="13781884" cy="7073440"/>
          </a:xfrm>
        </p:grpSpPr>
        <p:sp>
          <p:nvSpPr>
            <p:cNvPr id="137" name="Rectangle 136"/>
            <p:cNvSpPr/>
            <p:nvPr/>
          </p:nvSpPr>
          <p:spPr>
            <a:xfrm>
              <a:off x="7715952" y="743676"/>
              <a:ext cx="4590329" cy="2719901"/>
            </a:xfrm>
            <a:prstGeom prst="rect">
              <a:avLst/>
            </a:prstGeom>
          </p:spPr>
          <p:txBody>
            <a:bodyPr wrap="square">
              <a:spAutoFit/>
            </a:bodyPr>
            <a:lstStyle/>
            <a:p>
              <a:pPr>
                <a:spcBef>
                  <a:spcPts val="900"/>
                </a:spcBef>
              </a:pPr>
              <a:r>
                <a:rPr lang="de-DE" sz="1200" b="1" dirty="0"/>
                <a:t>Nutzungsregeln</a:t>
              </a:r>
              <a:br>
                <a:rPr lang="de-DE" sz="1200" b="1" dirty="0"/>
              </a:br>
              <a:r>
                <a:rPr lang="de-DE" sz="1200" dirty="0">
                  <a:solidFill>
                    <a:srgbClr val="3C3C3B"/>
                  </a:solidFill>
                </a:rPr>
                <a:t>Transparente Regeln aufstellen, wie die Arbeitsplätze belegt werden (z.B. über ein Buchungssystem), für welche Tätigkeiten die jeweiligen Plätze zur Verfügung stehen, wann ein Arbeitsplatz freizugeben und wie er zu verlassen </a:t>
              </a:r>
              <a:r>
                <a:rPr lang="de-DE" sz="1200" dirty="0" smtClean="0">
                  <a:solidFill>
                    <a:srgbClr val="3C3C3B"/>
                  </a:solidFill>
                </a:rPr>
                <a:t>ist</a:t>
              </a:r>
              <a:endParaRPr lang="de-DE" sz="1200" dirty="0">
                <a:solidFill>
                  <a:srgbClr val="3C3C3B"/>
                </a:solidFill>
              </a:endParaRPr>
            </a:p>
          </p:txBody>
        </p:sp>
        <p:sp>
          <p:nvSpPr>
            <p:cNvPr id="143" name="Rectangle 142"/>
            <p:cNvSpPr/>
            <p:nvPr/>
          </p:nvSpPr>
          <p:spPr>
            <a:xfrm>
              <a:off x="8369010" y="4533584"/>
              <a:ext cx="4642080" cy="1719937"/>
            </a:xfrm>
            <a:prstGeom prst="rect">
              <a:avLst/>
            </a:prstGeom>
          </p:spPr>
          <p:txBody>
            <a:bodyPr wrap="square">
              <a:spAutoFit/>
            </a:bodyPr>
            <a:lstStyle/>
            <a:p>
              <a:r>
                <a:rPr lang="de-DE" sz="1200" b="1" dirty="0"/>
                <a:t>Leistungs- und Verhaltenskontrollen, </a:t>
              </a:r>
              <a:r>
                <a:rPr lang="de-DE" sz="1200" dirty="0">
                  <a:solidFill>
                    <a:srgbClr val="3C3C3B"/>
                  </a:solidFill>
                </a:rPr>
                <a:t>die sich aus der Platzbelegung und einem Platzmangel ergeben könnten, schriftlich </a:t>
              </a:r>
              <a:r>
                <a:rPr lang="de-DE" sz="1200" dirty="0" smtClean="0">
                  <a:solidFill>
                    <a:srgbClr val="3C3C3B"/>
                  </a:solidFill>
                </a:rPr>
                <a:t>ausschließen</a:t>
              </a:r>
              <a:r>
                <a:rPr lang="de-DE" sz="1200" b="1" dirty="0" smtClean="0">
                  <a:solidFill>
                    <a:srgbClr val="3C3C3B"/>
                  </a:solidFill>
                </a:rPr>
                <a:t> </a:t>
              </a:r>
              <a:endParaRPr lang="de-DE" sz="1200" b="1" dirty="0">
                <a:solidFill>
                  <a:srgbClr val="3C3C3B"/>
                </a:solidFill>
              </a:endParaRPr>
            </a:p>
            <a:p>
              <a:endParaRPr lang="de-DE" sz="1050" dirty="0"/>
            </a:p>
          </p:txBody>
        </p:sp>
        <p:sp>
          <p:nvSpPr>
            <p:cNvPr id="149" name="Rectangle 148"/>
            <p:cNvSpPr/>
            <p:nvPr/>
          </p:nvSpPr>
          <p:spPr>
            <a:xfrm>
              <a:off x="-338910" y="802186"/>
              <a:ext cx="4754088" cy="2079926"/>
            </a:xfrm>
            <a:prstGeom prst="rect">
              <a:avLst/>
            </a:prstGeom>
          </p:spPr>
          <p:txBody>
            <a:bodyPr wrap="square">
              <a:spAutoFit/>
            </a:bodyPr>
            <a:lstStyle/>
            <a:p>
              <a:pPr>
                <a:spcBef>
                  <a:spcPts val="900"/>
                </a:spcBef>
              </a:pPr>
              <a:r>
                <a:rPr lang="de-DE" sz="1200" b="1" dirty="0"/>
                <a:t>Arbeitsorganisation</a:t>
              </a:r>
              <a:br>
                <a:rPr lang="de-DE" sz="1200" b="1" dirty="0"/>
              </a:br>
              <a:r>
                <a:rPr lang="de-DE" sz="1200" dirty="0">
                  <a:solidFill>
                    <a:srgbClr val="3C3C3B"/>
                  </a:solidFill>
                </a:rPr>
                <a:t>Art und Anzahl der Arbeitsplätze pro Abteilung konkret festschreiben.</a:t>
              </a:r>
              <a:br>
                <a:rPr lang="de-DE" sz="1200" dirty="0">
                  <a:solidFill>
                    <a:srgbClr val="3C3C3B"/>
                  </a:solidFill>
                </a:rPr>
              </a:br>
              <a:r>
                <a:rPr lang="de-DE" sz="1200" dirty="0">
                  <a:solidFill>
                    <a:srgbClr val="3C3C3B"/>
                  </a:solidFill>
                </a:rPr>
                <a:t>Großraumbüro, Büros zur Stillarbeit, Meetingräume … Unterbringung der persönlichen Arbeitsunterlagen</a:t>
              </a:r>
            </a:p>
          </p:txBody>
        </p:sp>
        <p:sp>
          <p:nvSpPr>
            <p:cNvPr id="152" name="Rectangle 151"/>
            <p:cNvSpPr/>
            <p:nvPr/>
          </p:nvSpPr>
          <p:spPr>
            <a:xfrm>
              <a:off x="-770794" y="4533586"/>
              <a:ext cx="4940332" cy="1119960"/>
            </a:xfrm>
            <a:prstGeom prst="rect">
              <a:avLst/>
            </a:prstGeom>
          </p:spPr>
          <p:txBody>
            <a:bodyPr wrap="square">
              <a:spAutoFit/>
            </a:bodyPr>
            <a:lstStyle/>
            <a:p>
              <a:r>
                <a:rPr lang="de-DE" sz="1200" b="1" dirty="0"/>
                <a:t>Regeln und Vorgehen</a:t>
              </a:r>
              <a:br>
                <a:rPr lang="de-DE" sz="1200" b="1" dirty="0"/>
              </a:br>
              <a:r>
                <a:rPr lang="de-DE" sz="1200" b="1" dirty="0"/>
                <a:t>bei Konflikten und Unstimmigkeiten </a:t>
              </a:r>
              <a:r>
                <a:rPr lang="de-DE" sz="1200" dirty="0" smtClean="0">
                  <a:solidFill>
                    <a:srgbClr val="3C3C3B"/>
                  </a:solidFill>
                </a:rPr>
                <a:t>vereinbaren</a:t>
              </a:r>
              <a:endParaRPr lang="de-DE" sz="1200" dirty="0"/>
            </a:p>
          </p:txBody>
        </p:sp>
        <p:sp>
          <p:nvSpPr>
            <p:cNvPr id="155" name="Rectangle 154"/>
            <p:cNvSpPr/>
            <p:nvPr/>
          </p:nvSpPr>
          <p:spPr>
            <a:xfrm>
              <a:off x="2288578" y="5777190"/>
              <a:ext cx="7199369" cy="2039926"/>
            </a:xfrm>
            <a:prstGeom prst="rect">
              <a:avLst/>
            </a:prstGeom>
          </p:spPr>
          <p:txBody>
            <a:bodyPr wrap="square">
              <a:spAutoFit/>
            </a:bodyPr>
            <a:lstStyle/>
            <a:p>
              <a:pPr algn="ctr"/>
              <a:r>
                <a:rPr lang="de-DE" sz="1200" b="1" dirty="0"/>
                <a:t>Sharing-Quoten</a:t>
              </a:r>
              <a:br>
                <a:rPr lang="de-DE" sz="1200" b="1" dirty="0"/>
              </a:br>
              <a:r>
                <a:rPr lang="de-DE" sz="1200" dirty="0">
                  <a:solidFill>
                    <a:srgbClr val="3C3C3B"/>
                  </a:solidFill>
                </a:rPr>
                <a:t>Darauf achten, dass die Quote zu den Tätigkeiten und der Arbeitsweise der Abteilung passt. Allgemein gilt: Je größer die Quote, desto größer die Gefahr von Platznot. Deshalb die Quote so gering wie möglich </a:t>
              </a:r>
              <a:r>
                <a:rPr lang="de-DE" sz="1200" dirty="0" smtClean="0">
                  <a:solidFill>
                    <a:srgbClr val="3C3C3B"/>
                  </a:solidFill>
                </a:rPr>
                <a:t>ansetzen</a:t>
              </a:r>
              <a:endParaRPr lang="de-DE" sz="1200" dirty="0">
                <a:solidFill>
                  <a:srgbClr val="3C3C3B"/>
                </a:solidFill>
              </a:endParaRPr>
            </a:p>
            <a:p>
              <a:endParaRPr lang="de-DE" sz="1050" dirty="0"/>
            </a:p>
          </p:txBody>
        </p:sp>
      </p:grpSp>
      <p:grpSp>
        <p:nvGrpSpPr>
          <p:cNvPr id="79" name="Group 8">
            <a:extLst>
              <a:ext uri="{FF2B5EF4-FFF2-40B4-BE49-F238E27FC236}">
                <a16:creationId xmlns:a16="http://schemas.microsoft.com/office/drawing/2014/main" id="{7E46EF55-79FD-4AF9-A866-C6DB680864CB}"/>
              </a:ext>
            </a:extLst>
          </p:cNvPr>
          <p:cNvGrpSpPr/>
          <p:nvPr/>
        </p:nvGrpSpPr>
        <p:grpSpPr>
          <a:xfrm>
            <a:off x="3329862" y="1185784"/>
            <a:ext cx="2475212" cy="2383439"/>
            <a:chOff x="3767222" y="1537343"/>
            <a:chExt cx="4657142" cy="4484474"/>
          </a:xfrm>
        </p:grpSpPr>
        <p:grpSp>
          <p:nvGrpSpPr>
            <p:cNvPr id="80" name="Group 27">
              <a:extLst>
                <a:ext uri="{FF2B5EF4-FFF2-40B4-BE49-F238E27FC236}">
                  <a16:creationId xmlns:a16="http://schemas.microsoft.com/office/drawing/2014/main" id="{E7693E78-A036-4639-9476-E4CF0D8818DE}"/>
                </a:ext>
              </a:extLst>
            </p:cNvPr>
            <p:cNvGrpSpPr/>
            <p:nvPr/>
          </p:nvGrpSpPr>
          <p:grpSpPr>
            <a:xfrm>
              <a:off x="7309034" y="1537343"/>
              <a:ext cx="590176" cy="879555"/>
              <a:chOff x="5963313" y="965623"/>
              <a:chExt cx="590176" cy="879555"/>
            </a:xfrm>
          </p:grpSpPr>
          <p:grpSp>
            <p:nvGrpSpPr>
              <p:cNvPr id="118" name="Group 44">
                <a:extLst>
                  <a:ext uri="{FF2B5EF4-FFF2-40B4-BE49-F238E27FC236}">
                    <a16:creationId xmlns:a16="http://schemas.microsoft.com/office/drawing/2014/main" id="{F53484F8-A93F-43AF-BB5A-B3A689EE8BC2}"/>
                  </a:ext>
                </a:extLst>
              </p:cNvPr>
              <p:cNvGrpSpPr/>
              <p:nvPr/>
            </p:nvGrpSpPr>
            <p:grpSpPr>
              <a:xfrm>
                <a:off x="5963313" y="1581174"/>
                <a:ext cx="266641" cy="264004"/>
                <a:chOff x="7469592" y="2341381"/>
                <a:chExt cx="266641" cy="264004"/>
              </a:xfrm>
            </p:grpSpPr>
            <p:sp>
              <p:nvSpPr>
                <p:cNvPr id="121" name="Oval 49">
                  <a:extLst>
                    <a:ext uri="{FF2B5EF4-FFF2-40B4-BE49-F238E27FC236}">
                      <a16:creationId xmlns:a16="http://schemas.microsoft.com/office/drawing/2014/main" id="{23DF9A1B-7CCA-4D11-AB44-DB443E6975E7}"/>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122" name="Oval 50">
                  <a:extLst>
                    <a:ext uri="{FF2B5EF4-FFF2-40B4-BE49-F238E27FC236}">
                      <a16:creationId xmlns:a16="http://schemas.microsoft.com/office/drawing/2014/main" id="{7386E96A-51E2-4556-A01E-1ECB02F83826}"/>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119" name="Straight Connector 48">
                <a:extLst>
                  <a:ext uri="{FF2B5EF4-FFF2-40B4-BE49-F238E27FC236}">
                    <a16:creationId xmlns:a16="http://schemas.microsoft.com/office/drawing/2014/main" id="{E482D554-D879-42D9-98F5-510C99CAC11D}"/>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120" name="Freeform 46">
                <a:extLst>
                  <a:ext uri="{FF2B5EF4-FFF2-40B4-BE49-F238E27FC236}">
                    <a16:creationId xmlns:a16="http://schemas.microsoft.com/office/drawing/2014/main" id="{F7929778-69D3-4630-BE09-65F3A9336130}"/>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1" name="Group 52">
              <a:extLst>
                <a:ext uri="{FF2B5EF4-FFF2-40B4-BE49-F238E27FC236}">
                  <a16:creationId xmlns:a16="http://schemas.microsoft.com/office/drawing/2014/main" id="{1985B957-3A7E-42FE-B342-6B6738B833A4}"/>
                </a:ext>
              </a:extLst>
            </p:cNvPr>
            <p:cNvGrpSpPr/>
            <p:nvPr/>
          </p:nvGrpSpPr>
          <p:grpSpPr>
            <a:xfrm flipH="1">
              <a:off x="4273326" y="1537343"/>
              <a:ext cx="590176" cy="879555"/>
              <a:chOff x="5963313" y="965623"/>
              <a:chExt cx="590176" cy="879555"/>
            </a:xfrm>
          </p:grpSpPr>
          <p:grpSp>
            <p:nvGrpSpPr>
              <p:cNvPr id="113" name="Group 69">
                <a:extLst>
                  <a:ext uri="{FF2B5EF4-FFF2-40B4-BE49-F238E27FC236}">
                    <a16:creationId xmlns:a16="http://schemas.microsoft.com/office/drawing/2014/main" id="{D01E3CF7-8453-49B8-A79B-4A922980B7DE}"/>
                  </a:ext>
                </a:extLst>
              </p:cNvPr>
              <p:cNvGrpSpPr/>
              <p:nvPr/>
            </p:nvGrpSpPr>
            <p:grpSpPr>
              <a:xfrm>
                <a:off x="5963313" y="1581174"/>
                <a:ext cx="266641" cy="264004"/>
                <a:chOff x="7469592" y="2341381"/>
                <a:chExt cx="266641" cy="264004"/>
              </a:xfrm>
            </p:grpSpPr>
            <p:sp>
              <p:nvSpPr>
                <p:cNvPr id="116" name="Oval 74">
                  <a:extLst>
                    <a:ext uri="{FF2B5EF4-FFF2-40B4-BE49-F238E27FC236}">
                      <a16:creationId xmlns:a16="http://schemas.microsoft.com/office/drawing/2014/main" id="{8355C891-6148-472C-96E2-ED7C2D97A64F}"/>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117" name="Oval 75">
                  <a:extLst>
                    <a:ext uri="{FF2B5EF4-FFF2-40B4-BE49-F238E27FC236}">
                      <a16:creationId xmlns:a16="http://schemas.microsoft.com/office/drawing/2014/main" id="{EA93C049-3BEE-4C70-8DBA-7C3B87AB4F42}"/>
                    </a:ext>
                  </a:extLst>
                </p:cNvPr>
                <p:cNvSpPr/>
                <p:nvPr/>
              </p:nvSpPr>
              <p:spPr>
                <a:xfrm flipH="1">
                  <a:off x="7520131" y="2391421"/>
                  <a:ext cx="165565"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114" name="Straight Connector 73">
                <a:extLst>
                  <a:ext uri="{FF2B5EF4-FFF2-40B4-BE49-F238E27FC236}">
                    <a16:creationId xmlns:a16="http://schemas.microsoft.com/office/drawing/2014/main" id="{B4D88BB5-E673-4203-86F4-1E58AB94DBEB}"/>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115" name="Freeform 71">
                <a:extLst>
                  <a:ext uri="{FF2B5EF4-FFF2-40B4-BE49-F238E27FC236}">
                    <a16:creationId xmlns:a16="http://schemas.microsoft.com/office/drawing/2014/main" id="{CF5ACD5C-B5C9-4DF5-897D-0C12523B30CA}"/>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2" name="Group 28">
              <a:extLst>
                <a:ext uri="{FF2B5EF4-FFF2-40B4-BE49-F238E27FC236}">
                  <a16:creationId xmlns:a16="http://schemas.microsoft.com/office/drawing/2014/main" id="{AD6B1A83-A132-43FE-AC1B-FA52EC0216AE}"/>
                </a:ext>
              </a:extLst>
            </p:cNvPr>
            <p:cNvGrpSpPr/>
            <p:nvPr/>
          </p:nvGrpSpPr>
          <p:grpSpPr>
            <a:xfrm flipV="1">
              <a:off x="7834188" y="4122790"/>
              <a:ext cx="590176" cy="879555"/>
              <a:chOff x="5963313" y="965623"/>
              <a:chExt cx="590176" cy="879555"/>
            </a:xfrm>
          </p:grpSpPr>
          <p:grpSp>
            <p:nvGrpSpPr>
              <p:cNvPr id="95" name="Group 37">
                <a:extLst>
                  <a:ext uri="{FF2B5EF4-FFF2-40B4-BE49-F238E27FC236}">
                    <a16:creationId xmlns:a16="http://schemas.microsoft.com/office/drawing/2014/main" id="{59C1B25B-620E-4FB7-BDA7-67E6DAAF6A70}"/>
                  </a:ext>
                </a:extLst>
              </p:cNvPr>
              <p:cNvGrpSpPr/>
              <p:nvPr/>
            </p:nvGrpSpPr>
            <p:grpSpPr>
              <a:xfrm>
                <a:off x="5963313" y="1581174"/>
                <a:ext cx="266641" cy="264004"/>
                <a:chOff x="7469592" y="2341381"/>
                <a:chExt cx="266641" cy="264004"/>
              </a:xfrm>
            </p:grpSpPr>
            <p:sp>
              <p:nvSpPr>
                <p:cNvPr id="111" name="Oval 42">
                  <a:extLst>
                    <a:ext uri="{FF2B5EF4-FFF2-40B4-BE49-F238E27FC236}">
                      <a16:creationId xmlns:a16="http://schemas.microsoft.com/office/drawing/2014/main" id="{94A62D32-3738-455B-8674-84D55433E08F}"/>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112" name="Oval 43">
                  <a:extLst>
                    <a:ext uri="{FF2B5EF4-FFF2-40B4-BE49-F238E27FC236}">
                      <a16:creationId xmlns:a16="http://schemas.microsoft.com/office/drawing/2014/main" id="{1B74707A-F53F-4DC0-9D7C-6B065011C212}"/>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109" name="Straight Connector 41">
                <a:extLst>
                  <a:ext uri="{FF2B5EF4-FFF2-40B4-BE49-F238E27FC236}">
                    <a16:creationId xmlns:a16="http://schemas.microsoft.com/office/drawing/2014/main" id="{DBD9FE54-62CA-48D9-910A-ED31363A1C75}"/>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110" name="Freeform 39">
                <a:extLst>
                  <a:ext uri="{FF2B5EF4-FFF2-40B4-BE49-F238E27FC236}">
                    <a16:creationId xmlns:a16="http://schemas.microsoft.com/office/drawing/2014/main" id="{4469ADE8-E66F-4863-83C9-A70A2610E61E}"/>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3" name="Group 53">
              <a:extLst>
                <a:ext uri="{FF2B5EF4-FFF2-40B4-BE49-F238E27FC236}">
                  <a16:creationId xmlns:a16="http://schemas.microsoft.com/office/drawing/2014/main" id="{3A6E84C4-7F4C-45A7-8D2C-F723B8838016}"/>
                </a:ext>
              </a:extLst>
            </p:cNvPr>
            <p:cNvGrpSpPr/>
            <p:nvPr/>
          </p:nvGrpSpPr>
          <p:grpSpPr>
            <a:xfrm flipH="1" flipV="1">
              <a:off x="3767222" y="4122790"/>
              <a:ext cx="590176" cy="879555"/>
              <a:chOff x="5963313" y="965623"/>
              <a:chExt cx="590176" cy="879555"/>
            </a:xfrm>
          </p:grpSpPr>
          <p:grpSp>
            <p:nvGrpSpPr>
              <p:cNvPr id="90" name="Group 62">
                <a:extLst>
                  <a:ext uri="{FF2B5EF4-FFF2-40B4-BE49-F238E27FC236}">
                    <a16:creationId xmlns:a16="http://schemas.microsoft.com/office/drawing/2014/main" id="{C0BB65E9-9081-4D56-89DA-7F7A64B43B29}"/>
                  </a:ext>
                </a:extLst>
              </p:cNvPr>
              <p:cNvGrpSpPr/>
              <p:nvPr/>
            </p:nvGrpSpPr>
            <p:grpSpPr>
              <a:xfrm>
                <a:off x="5963313" y="1581174"/>
                <a:ext cx="266641" cy="264004"/>
                <a:chOff x="7469592" y="2341381"/>
                <a:chExt cx="266641" cy="264004"/>
              </a:xfrm>
            </p:grpSpPr>
            <p:sp>
              <p:nvSpPr>
                <p:cNvPr id="93" name="Oval 67">
                  <a:extLst>
                    <a:ext uri="{FF2B5EF4-FFF2-40B4-BE49-F238E27FC236}">
                      <a16:creationId xmlns:a16="http://schemas.microsoft.com/office/drawing/2014/main" id="{355FDFB7-B599-4D85-99D1-A14B8D075BDC}"/>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94" name="Oval 68">
                  <a:extLst>
                    <a:ext uri="{FF2B5EF4-FFF2-40B4-BE49-F238E27FC236}">
                      <a16:creationId xmlns:a16="http://schemas.microsoft.com/office/drawing/2014/main" id="{64FDA475-9C75-4A85-B044-03F488355B4B}"/>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91" name="Straight Connector 66">
                <a:extLst>
                  <a:ext uri="{FF2B5EF4-FFF2-40B4-BE49-F238E27FC236}">
                    <a16:creationId xmlns:a16="http://schemas.microsoft.com/office/drawing/2014/main" id="{3605D3AD-852F-4C03-9A0E-0F03BA11CC54}"/>
                  </a:ext>
                </a:extLst>
              </p:cNvPr>
              <p:cNvCxnSpPr/>
              <p:nvPr/>
            </p:nvCxnSpPr>
            <p:spPr>
              <a:xfrm>
                <a:off x="6553489" y="965623"/>
                <a:ext cx="0" cy="357187"/>
              </a:xfrm>
              <a:prstGeom prst="line">
                <a:avLst/>
              </a:prstGeom>
              <a:noFill/>
              <a:ln w="19050" cap="flat" cmpd="sng" algn="ctr">
                <a:solidFill>
                  <a:schemeClr val="bg1">
                    <a:lumMod val="50000"/>
                  </a:schemeClr>
                </a:solidFill>
                <a:prstDash val="sysDash"/>
                <a:miter lim="800000"/>
              </a:ln>
              <a:effectLst/>
            </p:spPr>
          </p:cxnSp>
          <p:sp>
            <p:nvSpPr>
              <p:cNvPr id="92" name="Freeform 64">
                <a:extLst>
                  <a:ext uri="{FF2B5EF4-FFF2-40B4-BE49-F238E27FC236}">
                    <a16:creationId xmlns:a16="http://schemas.microsoft.com/office/drawing/2014/main" id="{E38EAE39-10FE-4661-8262-666F5D5F74D0}"/>
                  </a:ext>
                </a:extLst>
              </p:cNvPr>
              <p:cNvSpPr/>
              <p:nvPr/>
            </p:nvSpPr>
            <p:spPr>
              <a:xfrm>
                <a:off x="6096000" y="1147763"/>
                <a:ext cx="452438" cy="419100"/>
              </a:xfrm>
              <a:custGeom>
                <a:avLst/>
                <a:gdLst>
                  <a:gd name="connsiteX0" fmla="*/ 0 w 452438"/>
                  <a:gd name="connsiteY0" fmla="*/ 419100 h 419100"/>
                  <a:gd name="connsiteX1" fmla="*/ 0 w 452438"/>
                  <a:gd name="connsiteY1" fmla="*/ 0 h 419100"/>
                  <a:gd name="connsiteX2" fmla="*/ 452438 w 452438"/>
                  <a:gd name="connsiteY2" fmla="*/ 0 h 419100"/>
                </a:gdLst>
                <a:ahLst/>
                <a:cxnLst>
                  <a:cxn ang="0">
                    <a:pos x="connsiteX0" y="connsiteY0"/>
                  </a:cxn>
                  <a:cxn ang="0">
                    <a:pos x="connsiteX1" y="connsiteY1"/>
                  </a:cxn>
                  <a:cxn ang="0">
                    <a:pos x="connsiteX2" y="connsiteY2"/>
                  </a:cxn>
                </a:cxnLst>
                <a:rect l="l" t="t" r="r" b="b"/>
                <a:pathLst>
                  <a:path w="452438" h="419100">
                    <a:moveTo>
                      <a:pt x="0" y="419100"/>
                    </a:moveTo>
                    <a:lnTo>
                      <a:pt x="0" y="0"/>
                    </a:lnTo>
                    <a:lnTo>
                      <a:pt x="452438"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nvGrpSpPr>
            <p:cNvPr id="84" name="Group 51">
              <a:extLst>
                <a:ext uri="{FF2B5EF4-FFF2-40B4-BE49-F238E27FC236}">
                  <a16:creationId xmlns:a16="http://schemas.microsoft.com/office/drawing/2014/main" id="{538EAFF6-07A6-4849-92FF-4D327C15194C}"/>
                </a:ext>
              </a:extLst>
            </p:cNvPr>
            <p:cNvGrpSpPr/>
            <p:nvPr/>
          </p:nvGrpSpPr>
          <p:grpSpPr>
            <a:xfrm flipV="1">
              <a:off x="5917405" y="5499449"/>
              <a:ext cx="357187" cy="522368"/>
              <a:chOff x="5913534" y="1322810"/>
              <a:chExt cx="357187" cy="522368"/>
            </a:xfrm>
          </p:grpSpPr>
          <p:grpSp>
            <p:nvGrpSpPr>
              <p:cNvPr id="85" name="Group 54">
                <a:extLst>
                  <a:ext uri="{FF2B5EF4-FFF2-40B4-BE49-F238E27FC236}">
                    <a16:creationId xmlns:a16="http://schemas.microsoft.com/office/drawing/2014/main" id="{1DE2B982-9549-452F-BA10-FD4C0691AEA3}"/>
                  </a:ext>
                </a:extLst>
              </p:cNvPr>
              <p:cNvGrpSpPr/>
              <p:nvPr/>
            </p:nvGrpSpPr>
            <p:grpSpPr>
              <a:xfrm>
                <a:off x="5963313" y="1581174"/>
                <a:ext cx="266641" cy="264004"/>
                <a:chOff x="7469592" y="2341381"/>
                <a:chExt cx="266641" cy="264004"/>
              </a:xfrm>
            </p:grpSpPr>
            <p:sp>
              <p:nvSpPr>
                <p:cNvPr id="88" name="Oval 59">
                  <a:extLst>
                    <a:ext uri="{FF2B5EF4-FFF2-40B4-BE49-F238E27FC236}">
                      <a16:creationId xmlns:a16="http://schemas.microsoft.com/office/drawing/2014/main" id="{9C2CCA40-4707-48AB-A3AC-0BFD238A3C69}"/>
                    </a:ext>
                  </a:extLst>
                </p:cNvPr>
                <p:cNvSpPr/>
                <p:nvPr/>
              </p:nvSpPr>
              <p:spPr>
                <a:xfrm flipH="1">
                  <a:off x="7469592" y="2341381"/>
                  <a:ext cx="266641" cy="264004"/>
                </a:xfrm>
                <a:prstGeom prst="ellipse">
                  <a:avLst/>
                </a:prstGeom>
                <a:solidFill>
                  <a:schemeClr val="bg1"/>
                </a:solidFill>
                <a:ln w="28575" cap="flat" cmpd="sng" algn="ctr">
                  <a:solidFill>
                    <a:schemeClr val="tx1">
                      <a:lumMod val="65000"/>
                      <a:lumOff val="35000"/>
                    </a:schemeClr>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sp>
              <p:nvSpPr>
                <p:cNvPr id="89" name="Oval 60">
                  <a:extLst>
                    <a:ext uri="{FF2B5EF4-FFF2-40B4-BE49-F238E27FC236}">
                      <a16:creationId xmlns:a16="http://schemas.microsoft.com/office/drawing/2014/main" id="{43C7EBAF-8D95-488F-A218-0440008B8D63}"/>
                    </a:ext>
                  </a:extLst>
                </p:cNvPr>
                <p:cNvSpPr/>
                <p:nvPr/>
              </p:nvSpPr>
              <p:spPr>
                <a:xfrm flipH="1">
                  <a:off x="7520130" y="2391421"/>
                  <a:ext cx="165564" cy="163925"/>
                </a:xfrm>
                <a:prstGeom prst="ellipse">
                  <a:avLst/>
                </a:prstGeom>
                <a:solidFill>
                  <a:schemeClr val="tx1"/>
                </a:solidFill>
                <a:ln w="12700" cap="flat" cmpd="sng" algn="ctr">
                  <a:solidFill>
                    <a:schemeClr val="bg1"/>
                  </a:solidFill>
                  <a:prstDash val="solid"/>
                  <a:miter lim="800000"/>
                </a:ln>
                <a:effectLst/>
              </p:spPr>
              <p:txBody>
                <a:bodyPr rtlCol="0" anchor="ctr"/>
                <a:lstStyle/>
                <a:p>
                  <a:pPr algn="ctr">
                    <a:defRPr/>
                  </a:pPr>
                  <a:endParaRPr lang="en-US" sz="1013" kern="0">
                    <a:solidFill>
                      <a:prstClr val="white"/>
                    </a:solidFill>
                    <a:latin typeface="Calibri" panose="020F0502020204030204"/>
                  </a:endParaRPr>
                </a:p>
              </p:txBody>
            </p:sp>
          </p:grpSp>
          <p:cxnSp>
            <p:nvCxnSpPr>
              <p:cNvPr id="86" name="Straight Connector 58">
                <a:extLst>
                  <a:ext uri="{FF2B5EF4-FFF2-40B4-BE49-F238E27FC236}">
                    <a16:creationId xmlns:a16="http://schemas.microsoft.com/office/drawing/2014/main" id="{EE742CAB-50A4-44FE-94F6-797CB4AEF011}"/>
                  </a:ext>
                </a:extLst>
              </p:cNvPr>
              <p:cNvCxnSpPr/>
              <p:nvPr/>
            </p:nvCxnSpPr>
            <p:spPr>
              <a:xfrm rot="5400000">
                <a:off x="6092128" y="1144217"/>
                <a:ext cx="0" cy="357187"/>
              </a:xfrm>
              <a:prstGeom prst="line">
                <a:avLst/>
              </a:prstGeom>
              <a:noFill/>
              <a:ln w="19050" cap="flat" cmpd="sng" algn="ctr">
                <a:solidFill>
                  <a:schemeClr val="bg1">
                    <a:lumMod val="50000"/>
                  </a:schemeClr>
                </a:solidFill>
                <a:prstDash val="sysDash"/>
                <a:miter lim="800000"/>
              </a:ln>
              <a:effectLst/>
            </p:spPr>
          </p:cxnSp>
          <p:sp>
            <p:nvSpPr>
              <p:cNvPr id="87" name="Freeform 56">
                <a:extLst>
                  <a:ext uri="{FF2B5EF4-FFF2-40B4-BE49-F238E27FC236}">
                    <a16:creationId xmlns:a16="http://schemas.microsoft.com/office/drawing/2014/main" id="{F83E60C1-B9E1-4876-9D02-67007E7076F7}"/>
                  </a:ext>
                </a:extLst>
              </p:cNvPr>
              <p:cNvSpPr/>
              <p:nvPr/>
            </p:nvSpPr>
            <p:spPr>
              <a:xfrm>
                <a:off x="6096000" y="1322810"/>
                <a:ext cx="0" cy="244053"/>
              </a:xfrm>
              <a:custGeom>
                <a:avLst/>
                <a:gdLst>
                  <a:gd name="connsiteX0" fmla="*/ 0 w 452438"/>
                  <a:gd name="connsiteY0" fmla="*/ 419100 h 419100"/>
                  <a:gd name="connsiteX1" fmla="*/ 0 w 452438"/>
                  <a:gd name="connsiteY1" fmla="*/ 0 h 419100"/>
                  <a:gd name="connsiteX2" fmla="*/ 452438 w 452438"/>
                  <a:gd name="connsiteY2" fmla="*/ 0 h 419100"/>
                  <a:gd name="connsiteX0" fmla="*/ 0 w 0"/>
                  <a:gd name="connsiteY0" fmla="*/ 419100 h 419100"/>
                  <a:gd name="connsiteX1" fmla="*/ 0 w 0"/>
                  <a:gd name="connsiteY1" fmla="*/ 0 h 419100"/>
                </a:gdLst>
                <a:ahLst/>
                <a:cxnLst>
                  <a:cxn ang="0">
                    <a:pos x="connsiteX0" y="connsiteY0"/>
                  </a:cxn>
                  <a:cxn ang="0">
                    <a:pos x="connsiteX1" y="connsiteY1"/>
                  </a:cxn>
                </a:cxnLst>
                <a:rect l="l" t="t" r="r" b="b"/>
                <a:pathLst>
                  <a:path h="419100">
                    <a:moveTo>
                      <a:pt x="0" y="419100"/>
                    </a:moveTo>
                    <a:lnTo>
                      <a:pt x="0" y="0"/>
                    </a:lnTo>
                  </a:path>
                </a:pathLst>
              </a:cu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a:solidFill>
                    <a:prstClr val="white"/>
                  </a:solidFill>
                  <a:latin typeface="Calibri" panose="020F0502020204030204"/>
                </a:endParaRPr>
              </a:p>
            </p:txBody>
          </p:sp>
        </p:grpSp>
      </p:grpSp>
      <p:sp>
        <p:nvSpPr>
          <p:cNvPr id="2" name="Textfeld 1"/>
          <p:cNvSpPr txBox="1"/>
          <p:nvPr/>
        </p:nvSpPr>
        <p:spPr>
          <a:xfrm>
            <a:off x="7458784" y="4307504"/>
            <a:ext cx="1553630" cy="215444"/>
          </a:xfrm>
          <a:prstGeom prst="rect">
            <a:avLst/>
          </a:prstGeom>
          <a:noFill/>
        </p:spPr>
        <p:txBody>
          <a:bodyPr wrap="none" rtlCol="0">
            <a:spAutoFit/>
          </a:bodyPr>
          <a:lstStyle/>
          <a:p>
            <a:r>
              <a:rPr lang="de-DE" sz="800" dirty="0" err="1" smtClean="0"/>
              <a:t>iStock</a:t>
            </a:r>
            <a:r>
              <a:rPr lang="de-DE" sz="800" dirty="0" smtClean="0"/>
              <a:t>/Ekaterina </a:t>
            </a:r>
            <a:r>
              <a:rPr lang="de-DE" sz="800" dirty="0" err="1"/>
              <a:t>Vakhrameeva</a:t>
            </a:r>
            <a:endParaRPr lang="de-DE" sz="800" dirty="0"/>
          </a:p>
        </p:txBody>
      </p:sp>
      <p:sp>
        <p:nvSpPr>
          <p:cNvPr id="44" name="Freeform 10">
            <a:extLst>
              <a:ext uri="{FF2B5EF4-FFF2-40B4-BE49-F238E27FC236}">
                <a16:creationId xmlns:a16="http://schemas.microsoft.com/office/drawing/2014/main" id="{644019FB-EC26-4B37-B33D-8E31DC572442}"/>
              </a:ext>
            </a:extLst>
          </p:cNvPr>
          <p:cNvSpPr>
            <a:spLocks/>
          </p:cNvSpPr>
          <p:nvPr/>
        </p:nvSpPr>
        <p:spPr bwMode="auto">
          <a:xfrm>
            <a:off x="72481" y="2217206"/>
            <a:ext cx="1688175" cy="620341"/>
          </a:xfrm>
          <a:custGeom>
            <a:avLst/>
            <a:gdLst>
              <a:gd name="T0" fmla="*/ 606 w 642"/>
              <a:gd name="T1" fmla="*/ 162 h 403"/>
              <a:gd name="T2" fmla="*/ 467 w 642"/>
              <a:gd name="T3" fmla="*/ 162 h 403"/>
              <a:gd name="T4" fmla="*/ 467 w 642"/>
              <a:gd name="T5" fmla="*/ 195 h 403"/>
              <a:gd name="T6" fmla="*/ 574 w 642"/>
              <a:gd name="T7" fmla="*/ 195 h 403"/>
              <a:gd name="T8" fmla="*/ 366 w 642"/>
              <a:gd name="T9" fmla="*/ 403 h 403"/>
              <a:gd name="T10" fmla="*/ 321 w 642"/>
              <a:gd name="T11" fmla="*/ 389 h 403"/>
              <a:gd name="T12" fmla="*/ 276 w 642"/>
              <a:gd name="T13" fmla="*/ 403 h 403"/>
              <a:gd name="T14" fmla="*/ 191 w 642"/>
              <a:gd name="T15" fmla="*/ 318 h 403"/>
              <a:gd name="T16" fmla="*/ 191 w 642"/>
              <a:gd name="T17" fmla="*/ 179 h 403"/>
              <a:gd name="T18" fmla="*/ 159 w 642"/>
              <a:gd name="T19" fmla="*/ 179 h 403"/>
              <a:gd name="T20" fmla="*/ 159 w 642"/>
              <a:gd name="T21" fmla="*/ 285 h 403"/>
              <a:gd name="T22" fmla="*/ 0 w 642"/>
              <a:gd name="T23" fmla="*/ 127 h 403"/>
              <a:gd name="T24" fmla="*/ 59 w 642"/>
              <a:gd name="T25" fmla="*/ 67 h 403"/>
              <a:gd name="T26" fmla="*/ 126 w 642"/>
              <a:gd name="T27" fmla="*/ 115 h 403"/>
              <a:gd name="T28" fmla="*/ 135 w 642"/>
              <a:gd name="T29" fmla="*/ 111 h 403"/>
              <a:gd name="T30" fmla="*/ 198 w 642"/>
              <a:gd name="T31" fmla="*/ 84 h 403"/>
              <a:gd name="T32" fmla="*/ 208 w 642"/>
              <a:gd name="T33" fmla="*/ 81 h 403"/>
              <a:gd name="T34" fmla="*/ 221 w 642"/>
              <a:gd name="T35" fmla="*/ 0 h 403"/>
              <a:gd name="T36" fmla="*/ 421 w 642"/>
              <a:gd name="T37" fmla="*/ 0 h 403"/>
              <a:gd name="T38" fmla="*/ 434 w 642"/>
              <a:gd name="T39" fmla="*/ 81 h 403"/>
              <a:gd name="T40" fmla="*/ 444 w 642"/>
              <a:gd name="T41" fmla="*/ 84 h 403"/>
              <a:gd name="T42" fmla="*/ 507 w 642"/>
              <a:gd name="T43" fmla="*/ 111 h 403"/>
              <a:gd name="T44" fmla="*/ 516 w 642"/>
              <a:gd name="T45" fmla="*/ 115 h 403"/>
              <a:gd name="T46" fmla="*/ 583 w 642"/>
              <a:gd name="T47" fmla="*/ 67 h 403"/>
              <a:gd name="T48" fmla="*/ 642 w 642"/>
              <a:gd name="T49" fmla="*/ 127 h 403"/>
              <a:gd name="T50" fmla="*/ 606 w 642"/>
              <a:gd name="T51" fmla="*/ 162 h 403"/>
              <a:gd name="T52" fmla="*/ 606 w 642"/>
              <a:gd name="T53" fmla="*/ 16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2" h="403">
                <a:moveTo>
                  <a:pt x="606" y="162"/>
                </a:moveTo>
                <a:cubicBezTo>
                  <a:pt x="467" y="162"/>
                  <a:pt x="467" y="162"/>
                  <a:pt x="467" y="162"/>
                </a:cubicBezTo>
                <a:cubicBezTo>
                  <a:pt x="467" y="195"/>
                  <a:pt x="467" y="195"/>
                  <a:pt x="467" y="195"/>
                </a:cubicBezTo>
                <a:cubicBezTo>
                  <a:pt x="574" y="195"/>
                  <a:pt x="574" y="195"/>
                  <a:pt x="574" y="195"/>
                </a:cubicBezTo>
                <a:cubicBezTo>
                  <a:pt x="366" y="403"/>
                  <a:pt x="366" y="403"/>
                  <a:pt x="366" y="403"/>
                </a:cubicBezTo>
                <a:cubicBezTo>
                  <a:pt x="353" y="394"/>
                  <a:pt x="338" y="389"/>
                  <a:pt x="321" y="389"/>
                </a:cubicBezTo>
                <a:cubicBezTo>
                  <a:pt x="305" y="389"/>
                  <a:pt x="289" y="394"/>
                  <a:pt x="276" y="403"/>
                </a:cubicBezTo>
                <a:cubicBezTo>
                  <a:pt x="191" y="318"/>
                  <a:pt x="191" y="318"/>
                  <a:pt x="191" y="318"/>
                </a:cubicBezTo>
                <a:cubicBezTo>
                  <a:pt x="191" y="179"/>
                  <a:pt x="191" y="179"/>
                  <a:pt x="191" y="179"/>
                </a:cubicBezTo>
                <a:cubicBezTo>
                  <a:pt x="159" y="179"/>
                  <a:pt x="159" y="179"/>
                  <a:pt x="159" y="179"/>
                </a:cubicBezTo>
                <a:cubicBezTo>
                  <a:pt x="159" y="285"/>
                  <a:pt x="159" y="285"/>
                  <a:pt x="159" y="285"/>
                </a:cubicBezTo>
                <a:cubicBezTo>
                  <a:pt x="0" y="127"/>
                  <a:pt x="0" y="127"/>
                  <a:pt x="0" y="127"/>
                </a:cubicBezTo>
                <a:cubicBezTo>
                  <a:pt x="59" y="67"/>
                  <a:pt x="59" y="67"/>
                  <a:pt x="59" y="67"/>
                </a:cubicBezTo>
                <a:cubicBezTo>
                  <a:pt x="126" y="115"/>
                  <a:pt x="126" y="115"/>
                  <a:pt x="126" y="115"/>
                </a:cubicBezTo>
                <a:cubicBezTo>
                  <a:pt x="135" y="111"/>
                  <a:pt x="135" y="111"/>
                  <a:pt x="135" y="111"/>
                </a:cubicBezTo>
                <a:cubicBezTo>
                  <a:pt x="155" y="100"/>
                  <a:pt x="177" y="91"/>
                  <a:pt x="198" y="84"/>
                </a:cubicBezTo>
                <a:cubicBezTo>
                  <a:pt x="208" y="81"/>
                  <a:pt x="208" y="81"/>
                  <a:pt x="208" y="81"/>
                </a:cubicBezTo>
                <a:cubicBezTo>
                  <a:pt x="221" y="0"/>
                  <a:pt x="221" y="0"/>
                  <a:pt x="221" y="0"/>
                </a:cubicBezTo>
                <a:cubicBezTo>
                  <a:pt x="421" y="0"/>
                  <a:pt x="421" y="0"/>
                  <a:pt x="421" y="0"/>
                </a:cubicBezTo>
                <a:cubicBezTo>
                  <a:pt x="434" y="81"/>
                  <a:pt x="434" y="81"/>
                  <a:pt x="434" y="81"/>
                </a:cubicBezTo>
                <a:cubicBezTo>
                  <a:pt x="444" y="84"/>
                  <a:pt x="444" y="84"/>
                  <a:pt x="444" y="84"/>
                </a:cubicBezTo>
                <a:cubicBezTo>
                  <a:pt x="465" y="91"/>
                  <a:pt x="487" y="100"/>
                  <a:pt x="507" y="111"/>
                </a:cubicBezTo>
                <a:cubicBezTo>
                  <a:pt x="516" y="115"/>
                  <a:pt x="516" y="115"/>
                  <a:pt x="516" y="115"/>
                </a:cubicBezTo>
                <a:cubicBezTo>
                  <a:pt x="583" y="67"/>
                  <a:pt x="583" y="67"/>
                  <a:pt x="583" y="67"/>
                </a:cubicBezTo>
                <a:cubicBezTo>
                  <a:pt x="642" y="127"/>
                  <a:pt x="642" y="127"/>
                  <a:pt x="642" y="127"/>
                </a:cubicBezTo>
                <a:cubicBezTo>
                  <a:pt x="606" y="162"/>
                  <a:pt x="606" y="162"/>
                  <a:pt x="606" y="162"/>
                </a:cubicBezTo>
                <a:cubicBezTo>
                  <a:pt x="606" y="162"/>
                  <a:pt x="606" y="162"/>
                  <a:pt x="606"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defRPr/>
            </a:pPr>
            <a:r>
              <a:rPr lang="de-DE" sz="1500" b="1" dirty="0" smtClean="0">
                <a:solidFill>
                  <a:srgbClr val="FF0000"/>
                </a:solidFill>
                <a:latin typeface="+mj-lt"/>
                <a:ea typeface="+mj-ea"/>
                <a:cs typeface="+mj-cs"/>
              </a:rPr>
              <a:t>Regeln</a:t>
            </a:r>
            <a:endParaRPr lang="en-US" sz="1500" b="1" dirty="0">
              <a:solidFill>
                <a:srgbClr val="FF0000"/>
              </a:solidFill>
              <a:latin typeface="+mj-lt"/>
              <a:ea typeface="+mj-ea"/>
              <a:cs typeface="+mj-cs"/>
            </a:endParaRPr>
          </a:p>
        </p:txBody>
      </p:sp>
      <p:sp>
        <p:nvSpPr>
          <p:cNvPr id="43" name="Textfeld 42"/>
          <p:cNvSpPr txBox="1"/>
          <p:nvPr/>
        </p:nvSpPr>
        <p:spPr>
          <a:xfrm>
            <a:off x="250825" y="253270"/>
            <a:ext cx="4628190" cy="307777"/>
          </a:xfrm>
          <a:prstGeom prst="rect">
            <a:avLst/>
          </a:prstGeom>
          <a:noFill/>
        </p:spPr>
        <p:txBody>
          <a:bodyPr wrap="none" rtlCol="0">
            <a:spAutoFit/>
          </a:bodyPr>
          <a:lstStyle/>
          <a:p>
            <a:r>
              <a:rPr lang="de-DE" sz="1400" dirty="0" smtClean="0">
                <a:solidFill>
                  <a:srgbClr val="3C3C3B"/>
                </a:solidFill>
              </a:rPr>
              <a:t>Mögliche Regelungspunkte für eine Betriebsvereinbarung</a:t>
            </a:r>
          </a:p>
        </p:txBody>
      </p:sp>
    </p:spTree>
    <p:extLst>
      <p:ext uri="{BB962C8B-B14F-4D97-AF65-F5344CB8AC3E}">
        <p14:creationId xmlns:p14="http://schemas.microsoft.com/office/powerpoint/2010/main" val="24900139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062147" y="1081372"/>
            <a:ext cx="4814201" cy="340436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7930038" y="4073265"/>
            <a:ext cx="946668" cy="215444"/>
          </a:xfrm>
          <a:prstGeom prst="rect">
            <a:avLst/>
          </a:prstGeom>
          <a:noFill/>
        </p:spPr>
        <p:txBody>
          <a:bodyPr wrap="square" rtlCol="0">
            <a:spAutoFit/>
          </a:bodyPr>
          <a:lstStyle/>
          <a:p>
            <a:r>
              <a:rPr lang="de-DE" sz="800" dirty="0" err="1" smtClean="0"/>
              <a:t>iStock</a:t>
            </a:r>
            <a:r>
              <a:rPr lang="de-DE" sz="800" dirty="0" smtClean="0"/>
              <a:t>/</a:t>
            </a:r>
            <a:r>
              <a:rPr lang="de-DE" sz="800" dirty="0" err="1" smtClean="0"/>
              <a:t>sesame</a:t>
            </a:r>
            <a:endParaRPr lang="de-DE" sz="800" dirty="0"/>
          </a:p>
        </p:txBody>
      </p:sp>
      <p:sp>
        <p:nvSpPr>
          <p:cNvPr id="9" name="Textfeld 8"/>
          <p:cNvSpPr txBox="1"/>
          <p:nvPr/>
        </p:nvSpPr>
        <p:spPr>
          <a:xfrm>
            <a:off x="526870" y="1910030"/>
            <a:ext cx="3242873" cy="1323439"/>
          </a:xfrm>
          <a:prstGeom prst="rect">
            <a:avLst/>
          </a:prstGeom>
          <a:noFill/>
        </p:spPr>
        <p:txBody>
          <a:bodyPr wrap="square" rtlCol="0">
            <a:spAutoFit/>
          </a:bodyPr>
          <a:lstStyle/>
          <a:p>
            <a:r>
              <a:rPr lang="de-DE" sz="2000" dirty="0" smtClean="0">
                <a:solidFill>
                  <a:srgbClr val="3C3C3B"/>
                </a:solidFill>
              </a:rPr>
              <a:t>Es gibt viele Risiken und potenzielle Gefährdungen für Beschäftigte. Aber es gibt auch Lösungen dafür!</a:t>
            </a:r>
          </a:p>
        </p:txBody>
      </p:sp>
    </p:spTree>
    <p:extLst>
      <p:ext uri="{BB962C8B-B14F-4D97-AF65-F5344CB8AC3E}">
        <p14:creationId xmlns:p14="http://schemas.microsoft.com/office/powerpoint/2010/main" val="80048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470" y="231775"/>
            <a:ext cx="8642349" cy="454025"/>
          </a:xfrm>
        </p:spPr>
        <p:txBody>
          <a:bodyPr/>
          <a:lstStyle/>
          <a:p>
            <a:r>
              <a:rPr lang="de-DE" sz="2400" b="0" dirty="0" smtClean="0"/>
              <a:t>So funktioniert der Foliensatz</a:t>
            </a:r>
            <a:endParaRPr lang="de-DE" sz="2400" b="0" dirty="0"/>
          </a:p>
        </p:txBody>
      </p:sp>
      <p:sp>
        <p:nvSpPr>
          <p:cNvPr id="3" name="Inhaltsplatzhalter 2"/>
          <p:cNvSpPr>
            <a:spLocks noGrp="1"/>
          </p:cNvSpPr>
          <p:nvPr>
            <p:ph idx="1"/>
          </p:nvPr>
        </p:nvSpPr>
        <p:spPr>
          <a:xfrm>
            <a:off x="250825" y="960350"/>
            <a:ext cx="8642349" cy="3458227"/>
          </a:xfrm>
        </p:spPr>
        <p:txBody>
          <a:bodyPr>
            <a:normAutofit/>
          </a:bodyPr>
          <a:lstStyle/>
          <a:p>
            <a:r>
              <a:rPr lang="de-DE" sz="1200" dirty="0" smtClean="0"/>
              <a:t>Folie 3 zeigt alle angebotenen Inhalte. Diese sind jeweils mit dazugehörigen Folien verlinkt. Die Links sind nur im Präsentationsmodus aktiv.</a:t>
            </a:r>
          </a:p>
          <a:p>
            <a:r>
              <a:rPr lang="de-DE" sz="1200" b="1" dirty="0" smtClean="0"/>
              <a:t>Je nach Publikum kannst du Themen, Inhalte auswählen und anklicken und springst automatisch dort hin. Über das IG Metall Logo oben rechts, kommst du zur Übersicht zurück.</a:t>
            </a:r>
          </a:p>
          <a:p>
            <a:r>
              <a:rPr lang="de-DE" sz="1200" dirty="0" smtClean="0"/>
              <a:t>Je mehr Folien du zu einem Thema zeigst, desto tiefer wird die Wissensebene.</a:t>
            </a:r>
          </a:p>
          <a:p>
            <a:r>
              <a:rPr lang="de-DE" sz="1200" b="1" dirty="0" smtClean="0"/>
              <a:t>Der Sprechtext ist in den Notizfeldern</a:t>
            </a:r>
            <a:r>
              <a:rPr lang="de-DE" sz="1200" dirty="0" smtClean="0"/>
              <a:t>. So kannst du die Präsentation auch als Handout ausdrucken (Drucklayout Notizseiten) und die Folien bleiben übersichtlich.</a:t>
            </a:r>
          </a:p>
          <a:p>
            <a:r>
              <a:rPr lang="de-DE" sz="1200" dirty="0" smtClean="0"/>
              <a:t>Zentrale </a:t>
            </a:r>
            <a:r>
              <a:rPr lang="de-DE" sz="1200" dirty="0"/>
              <a:t>Frage 1: Wer sitzt vor mir?</a:t>
            </a:r>
          </a:p>
          <a:p>
            <a:pPr lvl="1"/>
            <a:r>
              <a:rPr lang="de-DE" sz="1200" dirty="0"/>
              <a:t>Nicht-Mitglieder und Mitglieder ohne Funktion und eventuell ohne </a:t>
            </a:r>
            <a:r>
              <a:rPr lang="de-DE" sz="1200" dirty="0" smtClean="0"/>
              <a:t>Sachkenntnis</a:t>
            </a:r>
            <a:endParaRPr lang="de-DE" sz="1200" dirty="0"/>
          </a:p>
          <a:p>
            <a:pPr lvl="1"/>
            <a:r>
              <a:rPr lang="de-DE" sz="1200" dirty="0"/>
              <a:t>Funktionsträger ohne Sachkenntnis</a:t>
            </a:r>
          </a:p>
          <a:p>
            <a:pPr lvl="1"/>
            <a:r>
              <a:rPr lang="de-DE" sz="1200" dirty="0"/>
              <a:t>Funktionsträger mit Sachkenntnis</a:t>
            </a:r>
          </a:p>
          <a:p>
            <a:r>
              <a:rPr lang="de-DE" sz="1200" dirty="0"/>
              <a:t>Zentrale Frage 2: Welches Ziel / welchen Hintergrund hat die Präsentation?</a:t>
            </a:r>
          </a:p>
          <a:p>
            <a:pPr lvl="1"/>
            <a:r>
              <a:rPr lang="de-DE" sz="1200" dirty="0"/>
              <a:t>Einführung ins Thema und grundsätzliche Information</a:t>
            </a:r>
          </a:p>
          <a:p>
            <a:pPr lvl="1"/>
            <a:r>
              <a:rPr lang="de-DE" sz="1200" dirty="0"/>
              <a:t>Betrachtung von mitbestimmungsrelevanten Aspekten und Sensibilisierung von Funktionsträgern</a:t>
            </a:r>
          </a:p>
          <a:p>
            <a:pPr lvl="1"/>
            <a:r>
              <a:rPr lang="de-DE" sz="1200" dirty="0"/>
              <a:t>Beteiligung von Beschäftigten (Beispielsweise vor Erarbeitung einer Betriebsvereinbarung)</a:t>
            </a:r>
          </a:p>
          <a:p>
            <a:endParaRPr lang="de-DE" sz="1200" dirty="0"/>
          </a:p>
        </p:txBody>
      </p:sp>
    </p:spTree>
    <p:extLst>
      <p:ext uri="{BB962C8B-B14F-4D97-AF65-F5344CB8AC3E}">
        <p14:creationId xmlns:p14="http://schemas.microsoft.com/office/powerpoint/2010/main" val="29442935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d yarn on brown wooden surface"/>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 y="0"/>
            <a:ext cx="4572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001182" y="523962"/>
            <a:ext cx="588623" cy="400110"/>
          </a:xfrm>
          <a:prstGeom prst="rect">
            <a:avLst/>
          </a:prstGeom>
          <a:noFill/>
        </p:spPr>
        <p:txBody>
          <a:bodyPr wrap="none" rtlCol="0">
            <a:spAutoFit/>
          </a:bodyPr>
          <a:lstStyle/>
          <a:p>
            <a:r>
              <a:rPr lang="de-DE" sz="2000" dirty="0" smtClean="0">
                <a:solidFill>
                  <a:srgbClr val="3C3C3B"/>
                </a:solidFill>
              </a:rPr>
              <a:t>Ziel</a:t>
            </a:r>
          </a:p>
        </p:txBody>
      </p:sp>
      <p:sp>
        <p:nvSpPr>
          <p:cNvPr id="3" name="Textfeld 2"/>
          <p:cNvSpPr txBox="1"/>
          <p:nvPr/>
        </p:nvSpPr>
        <p:spPr>
          <a:xfrm>
            <a:off x="5351655" y="1308966"/>
            <a:ext cx="2635658" cy="400110"/>
          </a:xfrm>
          <a:prstGeom prst="rect">
            <a:avLst/>
          </a:prstGeom>
          <a:noFill/>
        </p:spPr>
        <p:txBody>
          <a:bodyPr wrap="none" rtlCol="0">
            <a:spAutoFit/>
          </a:bodyPr>
          <a:lstStyle/>
          <a:p>
            <a:r>
              <a:rPr lang="de-DE" sz="2000" dirty="0" smtClean="0">
                <a:solidFill>
                  <a:srgbClr val="3C3C3B"/>
                </a:solidFill>
              </a:rPr>
              <a:t>Regelungsgegenstand</a:t>
            </a:r>
          </a:p>
        </p:txBody>
      </p:sp>
      <p:sp>
        <p:nvSpPr>
          <p:cNvPr id="4" name="Textfeld 3"/>
          <p:cNvSpPr txBox="1"/>
          <p:nvPr/>
        </p:nvSpPr>
        <p:spPr>
          <a:xfrm>
            <a:off x="6801892" y="2390235"/>
            <a:ext cx="1475084" cy="400110"/>
          </a:xfrm>
          <a:prstGeom prst="rect">
            <a:avLst/>
          </a:prstGeom>
          <a:noFill/>
        </p:spPr>
        <p:txBody>
          <a:bodyPr wrap="none" rtlCol="0">
            <a:spAutoFit/>
          </a:bodyPr>
          <a:lstStyle/>
          <a:p>
            <a:r>
              <a:rPr lang="de-DE" sz="2000" dirty="0" smtClean="0">
                <a:solidFill>
                  <a:srgbClr val="3C3C3B"/>
                </a:solidFill>
              </a:rPr>
              <a:t>Verbündete</a:t>
            </a:r>
          </a:p>
        </p:txBody>
      </p:sp>
      <p:sp>
        <p:nvSpPr>
          <p:cNvPr id="5" name="Textfeld 4"/>
          <p:cNvSpPr txBox="1"/>
          <p:nvPr/>
        </p:nvSpPr>
        <p:spPr>
          <a:xfrm>
            <a:off x="5351655" y="3191774"/>
            <a:ext cx="1443024" cy="400110"/>
          </a:xfrm>
          <a:prstGeom prst="rect">
            <a:avLst/>
          </a:prstGeom>
          <a:noFill/>
        </p:spPr>
        <p:txBody>
          <a:bodyPr wrap="none" rtlCol="0">
            <a:spAutoFit/>
          </a:bodyPr>
          <a:lstStyle/>
          <a:p>
            <a:r>
              <a:rPr lang="de-DE" sz="2000" dirty="0" smtClean="0">
                <a:solidFill>
                  <a:srgbClr val="3C3C3B"/>
                </a:solidFill>
              </a:rPr>
              <a:t>Beteiligung</a:t>
            </a:r>
          </a:p>
        </p:txBody>
      </p:sp>
      <p:sp>
        <p:nvSpPr>
          <p:cNvPr id="6" name="Textfeld 5"/>
          <p:cNvSpPr txBox="1"/>
          <p:nvPr/>
        </p:nvSpPr>
        <p:spPr>
          <a:xfrm>
            <a:off x="7290968" y="4002657"/>
            <a:ext cx="1592103" cy="400110"/>
          </a:xfrm>
          <a:prstGeom prst="rect">
            <a:avLst/>
          </a:prstGeom>
          <a:noFill/>
        </p:spPr>
        <p:txBody>
          <a:bodyPr wrap="none" rtlCol="0">
            <a:spAutoFit/>
          </a:bodyPr>
          <a:lstStyle/>
          <a:p>
            <a:r>
              <a:rPr lang="de-DE" sz="2000" dirty="0" smtClean="0">
                <a:solidFill>
                  <a:srgbClr val="3C3C3B"/>
                </a:solidFill>
              </a:rPr>
              <a:t>Nachsteuern</a:t>
            </a:r>
          </a:p>
        </p:txBody>
      </p:sp>
      <p:sp>
        <p:nvSpPr>
          <p:cNvPr id="9" name="Freihandform 8"/>
          <p:cNvSpPr/>
          <p:nvPr/>
        </p:nvSpPr>
        <p:spPr>
          <a:xfrm>
            <a:off x="4477109" y="258792"/>
            <a:ext cx="586597" cy="474453"/>
          </a:xfrm>
          <a:custGeom>
            <a:avLst/>
            <a:gdLst>
              <a:gd name="connsiteX0" fmla="*/ 0 w 586597"/>
              <a:gd name="connsiteY0" fmla="*/ 0 h 474453"/>
              <a:gd name="connsiteX1" fmla="*/ 94891 w 586597"/>
              <a:gd name="connsiteY1" fmla="*/ 8627 h 474453"/>
              <a:gd name="connsiteX2" fmla="*/ 120770 w 586597"/>
              <a:gd name="connsiteY2" fmla="*/ 17253 h 474453"/>
              <a:gd name="connsiteX3" fmla="*/ 163902 w 586597"/>
              <a:gd name="connsiteY3" fmla="*/ 25880 h 474453"/>
              <a:gd name="connsiteX4" fmla="*/ 215661 w 586597"/>
              <a:gd name="connsiteY4" fmla="*/ 43133 h 474453"/>
              <a:gd name="connsiteX5" fmla="*/ 301925 w 586597"/>
              <a:gd name="connsiteY5" fmla="*/ 69012 h 474453"/>
              <a:gd name="connsiteX6" fmla="*/ 353683 w 586597"/>
              <a:gd name="connsiteY6" fmla="*/ 103517 h 474453"/>
              <a:gd name="connsiteX7" fmla="*/ 379563 w 586597"/>
              <a:gd name="connsiteY7" fmla="*/ 120770 h 474453"/>
              <a:gd name="connsiteX8" fmla="*/ 405442 w 586597"/>
              <a:gd name="connsiteY8" fmla="*/ 146650 h 474453"/>
              <a:gd name="connsiteX9" fmla="*/ 422695 w 586597"/>
              <a:gd name="connsiteY9" fmla="*/ 172529 h 474453"/>
              <a:gd name="connsiteX10" fmla="*/ 448574 w 586597"/>
              <a:gd name="connsiteY10" fmla="*/ 189782 h 474453"/>
              <a:gd name="connsiteX11" fmla="*/ 465827 w 586597"/>
              <a:gd name="connsiteY11" fmla="*/ 215661 h 474453"/>
              <a:gd name="connsiteX12" fmla="*/ 500333 w 586597"/>
              <a:gd name="connsiteY12" fmla="*/ 293299 h 474453"/>
              <a:gd name="connsiteX13" fmla="*/ 508959 w 586597"/>
              <a:gd name="connsiteY13" fmla="*/ 319178 h 474453"/>
              <a:gd name="connsiteX14" fmla="*/ 526212 w 586597"/>
              <a:gd name="connsiteY14" fmla="*/ 388189 h 474453"/>
              <a:gd name="connsiteX15" fmla="*/ 560717 w 586597"/>
              <a:gd name="connsiteY15" fmla="*/ 439948 h 474453"/>
              <a:gd name="connsiteX16" fmla="*/ 586597 w 586597"/>
              <a:gd name="connsiteY16" fmla="*/ 474453 h 4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597" h="474453">
                <a:moveTo>
                  <a:pt x="0" y="0"/>
                </a:moveTo>
                <a:cubicBezTo>
                  <a:pt x="31630" y="2876"/>
                  <a:pt x="63449" y="4135"/>
                  <a:pt x="94891" y="8627"/>
                </a:cubicBezTo>
                <a:cubicBezTo>
                  <a:pt x="103893" y="9913"/>
                  <a:pt x="111949" y="15048"/>
                  <a:pt x="120770" y="17253"/>
                </a:cubicBezTo>
                <a:cubicBezTo>
                  <a:pt x="134994" y="20809"/>
                  <a:pt x="149757" y="22022"/>
                  <a:pt x="163902" y="25880"/>
                </a:cubicBezTo>
                <a:cubicBezTo>
                  <a:pt x="181447" y="30665"/>
                  <a:pt x="198018" y="38722"/>
                  <a:pt x="215661" y="43133"/>
                </a:cubicBezTo>
                <a:cubicBezTo>
                  <a:pt x="234951" y="47955"/>
                  <a:pt x="289323" y="60611"/>
                  <a:pt x="301925" y="69012"/>
                </a:cubicBezTo>
                <a:lnTo>
                  <a:pt x="353683" y="103517"/>
                </a:lnTo>
                <a:cubicBezTo>
                  <a:pt x="362310" y="109268"/>
                  <a:pt x="372232" y="113439"/>
                  <a:pt x="379563" y="120770"/>
                </a:cubicBezTo>
                <a:cubicBezTo>
                  <a:pt x="388189" y="129397"/>
                  <a:pt x="397632" y="137278"/>
                  <a:pt x="405442" y="146650"/>
                </a:cubicBezTo>
                <a:cubicBezTo>
                  <a:pt x="412079" y="154615"/>
                  <a:pt x="415364" y="165198"/>
                  <a:pt x="422695" y="172529"/>
                </a:cubicBezTo>
                <a:cubicBezTo>
                  <a:pt x="430026" y="179860"/>
                  <a:pt x="439948" y="184031"/>
                  <a:pt x="448574" y="189782"/>
                </a:cubicBezTo>
                <a:cubicBezTo>
                  <a:pt x="454325" y="198408"/>
                  <a:pt x="461616" y="206187"/>
                  <a:pt x="465827" y="215661"/>
                </a:cubicBezTo>
                <a:cubicBezTo>
                  <a:pt x="506892" y="308055"/>
                  <a:pt x="461286" y="234728"/>
                  <a:pt x="500333" y="293299"/>
                </a:cubicBezTo>
                <a:cubicBezTo>
                  <a:pt x="503208" y="301925"/>
                  <a:pt x="506754" y="310357"/>
                  <a:pt x="508959" y="319178"/>
                </a:cubicBezTo>
                <a:cubicBezTo>
                  <a:pt x="512437" y="333091"/>
                  <a:pt x="517247" y="372051"/>
                  <a:pt x="526212" y="388189"/>
                </a:cubicBezTo>
                <a:cubicBezTo>
                  <a:pt x="536282" y="406315"/>
                  <a:pt x="549215" y="422695"/>
                  <a:pt x="560717" y="439948"/>
                </a:cubicBezTo>
                <a:cubicBezTo>
                  <a:pt x="580224" y="469209"/>
                  <a:pt x="570639" y="458497"/>
                  <a:pt x="586597" y="474453"/>
                </a:cubicBezTo>
              </a:path>
            </a:pathLst>
          </a:custGeom>
          <a:noFill/>
          <a:ln w="28575">
            <a:solidFill>
              <a:srgbClr val="E30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ihandform 9"/>
          <p:cNvSpPr/>
          <p:nvPr/>
        </p:nvSpPr>
        <p:spPr>
          <a:xfrm>
            <a:off x="5443268" y="871268"/>
            <a:ext cx="1069675" cy="526211"/>
          </a:xfrm>
          <a:custGeom>
            <a:avLst/>
            <a:gdLst>
              <a:gd name="connsiteX0" fmla="*/ 0 w 1069675"/>
              <a:gd name="connsiteY0" fmla="*/ 0 h 526211"/>
              <a:gd name="connsiteX1" fmla="*/ 34506 w 1069675"/>
              <a:gd name="connsiteY1" fmla="*/ 60385 h 526211"/>
              <a:gd name="connsiteX2" fmla="*/ 60385 w 1069675"/>
              <a:gd name="connsiteY2" fmla="*/ 77638 h 526211"/>
              <a:gd name="connsiteX3" fmla="*/ 77638 w 1069675"/>
              <a:gd name="connsiteY3" fmla="*/ 103517 h 526211"/>
              <a:gd name="connsiteX4" fmla="*/ 129396 w 1069675"/>
              <a:gd name="connsiteY4" fmla="*/ 138023 h 526211"/>
              <a:gd name="connsiteX5" fmla="*/ 198407 w 1069675"/>
              <a:gd name="connsiteY5" fmla="*/ 198407 h 526211"/>
              <a:gd name="connsiteX6" fmla="*/ 224287 w 1069675"/>
              <a:gd name="connsiteY6" fmla="*/ 215660 h 526211"/>
              <a:gd name="connsiteX7" fmla="*/ 250166 w 1069675"/>
              <a:gd name="connsiteY7" fmla="*/ 224287 h 526211"/>
              <a:gd name="connsiteX8" fmla="*/ 276045 w 1069675"/>
              <a:gd name="connsiteY8" fmla="*/ 241540 h 526211"/>
              <a:gd name="connsiteX9" fmla="*/ 327804 w 1069675"/>
              <a:gd name="connsiteY9" fmla="*/ 258792 h 526211"/>
              <a:gd name="connsiteX10" fmla="*/ 353683 w 1069675"/>
              <a:gd name="connsiteY10" fmla="*/ 276045 h 526211"/>
              <a:gd name="connsiteX11" fmla="*/ 379562 w 1069675"/>
              <a:gd name="connsiteY11" fmla="*/ 284672 h 526211"/>
              <a:gd name="connsiteX12" fmla="*/ 448574 w 1069675"/>
              <a:gd name="connsiteY12" fmla="*/ 301924 h 526211"/>
              <a:gd name="connsiteX13" fmla="*/ 508958 w 1069675"/>
              <a:gd name="connsiteY13" fmla="*/ 319177 h 526211"/>
              <a:gd name="connsiteX14" fmla="*/ 767751 w 1069675"/>
              <a:gd name="connsiteY14" fmla="*/ 336430 h 526211"/>
              <a:gd name="connsiteX15" fmla="*/ 793630 w 1069675"/>
              <a:gd name="connsiteY15" fmla="*/ 345057 h 526211"/>
              <a:gd name="connsiteX16" fmla="*/ 862641 w 1069675"/>
              <a:gd name="connsiteY16" fmla="*/ 362309 h 526211"/>
              <a:gd name="connsiteX17" fmla="*/ 888521 w 1069675"/>
              <a:gd name="connsiteY17" fmla="*/ 379562 h 526211"/>
              <a:gd name="connsiteX18" fmla="*/ 948906 w 1069675"/>
              <a:gd name="connsiteY18" fmla="*/ 396815 h 526211"/>
              <a:gd name="connsiteX19" fmla="*/ 1000664 w 1069675"/>
              <a:gd name="connsiteY19" fmla="*/ 431321 h 526211"/>
              <a:gd name="connsiteX20" fmla="*/ 1026543 w 1069675"/>
              <a:gd name="connsiteY20" fmla="*/ 448574 h 526211"/>
              <a:gd name="connsiteX21" fmla="*/ 1052423 w 1069675"/>
              <a:gd name="connsiteY21" fmla="*/ 500332 h 526211"/>
              <a:gd name="connsiteX22" fmla="*/ 1069675 w 1069675"/>
              <a:gd name="connsiteY22" fmla="*/ 526211 h 52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9675" h="526211">
                <a:moveTo>
                  <a:pt x="0" y="0"/>
                </a:moveTo>
                <a:cubicBezTo>
                  <a:pt x="11502" y="20128"/>
                  <a:pt x="20273" y="42086"/>
                  <a:pt x="34506" y="60385"/>
                </a:cubicBezTo>
                <a:cubicBezTo>
                  <a:pt x="40871" y="68569"/>
                  <a:pt x="53054" y="70307"/>
                  <a:pt x="60385" y="77638"/>
                </a:cubicBezTo>
                <a:cubicBezTo>
                  <a:pt x="67716" y="84969"/>
                  <a:pt x="69836" y="96690"/>
                  <a:pt x="77638" y="103517"/>
                </a:cubicBezTo>
                <a:cubicBezTo>
                  <a:pt x="93243" y="117171"/>
                  <a:pt x="129396" y="138023"/>
                  <a:pt x="129396" y="138023"/>
                </a:cubicBezTo>
                <a:cubicBezTo>
                  <a:pt x="158151" y="181154"/>
                  <a:pt x="138023" y="158151"/>
                  <a:pt x="198407" y="198407"/>
                </a:cubicBezTo>
                <a:cubicBezTo>
                  <a:pt x="207034" y="204158"/>
                  <a:pt x="214451" y="212381"/>
                  <a:pt x="224287" y="215660"/>
                </a:cubicBezTo>
                <a:cubicBezTo>
                  <a:pt x="232913" y="218536"/>
                  <a:pt x="242033" y="220220"/>
                  <a:pt x="250166" y="224287"/>
                </a:cubicBezTo>
                <a:cubicBezTo>
                  <a:pt x="259439" y="228924"/>
                  <a:pt x="266571" y="237329"/>
                  <a:pt x="276045" y="241540"/>
                </a:cubicBezTo>
                <a:cubicBezTo>
                  <a:pt x="292664" y="248926"/>
                  <a:pt x="327804" y="258792"/>
                  <a:pt x="327804" y="258792"/>
                </a:cubicBezTo>
                <a:cubicBezTo>
                  <a:pt x="336430" y="264543"/>
                  <a:pt x="344410" y="271408"/>
                  <a:pt x="353683" y="276045"/>
                </a:cubicBezTo>
                <a:cubicBezTo>
                  <a:pt x="361816" y="280112"/>
                  <a:pt x="370789" y="282279"/>
                  <a:pt x="379562" y="284672"/>
                </a:cubicBezTo>
                <a:cubicBezTo>
                  <a:pt x="402438" y="290911"/>
                  <a:pt x="426079" y="294425"/>
                  <a:pt x="448574" y="301924"/>
                </a:cubicBezTo>
                <a:cubicBezTo>
                  <a:pt x="470751" y="309317"/>
                  <a:pt x="485123" y="314843"/>
                  <a:pt x="508958" y="319177"/>
                </a:cubicBezTo>
                <a:cubicBezTo>
                  <a:pt x="599421" y="335625"/>
                  <a:pt x="664464" y="331939"/>
                  <a:pt x="767751" y="336430"/>
                </a:cubicBezTo>
                <a:cubicBezTo>
                  <a:pt x="776377" y="339306"/>
                  <a:pt x="784808" y="342852"/>
                  <a:pt x="793630" y="345057"/>
                </a:cubicBezTo>
                <a:lnTo>
                  <a:pt x="862641" y="362309"/>
                </a:lnTo>
                <a:cubicBezTo>
                  <a:pt x="871268" y="368060"/>
                  <a:pt x="879248" y="374925"/>
                  <a:pt x="888521" y="379562"/>
                </a:cubicBezTo>
                <a:cubicBezTo>
                  <a:pt x="900901" y="385752"/>
                  <a:pt x="937844" y="394050"/>
                  <a:pt x="948906" y="396815"/>
                </a:cubicBezTo>
                <a:lnTo>
                  <a:pt x="1000664" y="431321"/>
                </a:lnTo>
                <a:lnTo>
                  <a:pt x="1026543" y="448574"/>
                </a:lnTo>
                <a:cubicBezTo>
                  <a:pt x="1075981" y="522730"/>
                  <a:pt x="1016713" y="428911"/>
                  <a:pt x="1052423" y="500332"/>
                </a:cubicBezTo>
                <a:cubicBezTo>
                  <a:pt x="1057059" y="509605"/>
                  <a:pt x="1069675" y="526211"/>
                  <a:pt x="1069675" y="526211"/>
                </a:cubicBezTo>
              </a:path>
            </a:pathLst>
          </a:custGeom>
          <a:noFill/>
          <a:ln w="28575">
            <a:solidFill>
              <a:srgbClr val="E30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10"/>
          <p:cNvSpPr/>
          <p:nvPr/>
        </p:nvSpPr>
        <p:spPr>
          <a:xfrm>
            <a:off x="6866626" y="1682151"/>
            <a:ext cx="448574" cy="750498"/>
          </a:xfrm>
          <a:custGeom>
            <a:avLst/>
            <a:gdLst>
              <a:gd name="connsiteX0" fmla="*/ 0 w 448574"/>
              <a:gd name="connsiteY0" fmla="*/ 0 h 750498"/>
              <a:gd name="connsiteX1" fmla="*/ 43132 w 448574"/>
              <a:gd name="connsiteY1" fmla="*/ 17253 h 750498"/>
              <a:gd name="connsiteX2" fmla="*/ 94891 w 448574"/>
              <a:gd name="connsiteY2" fmla="*/ 34506 h 750498"/>
              <a:gd name="connsiteX3" fmla="*/ 172529 w 448574"/>
              <a:gd name="connsiteY3" fmla="*/ 69011 h 750498"/>
              <a:gd name="connsiteX4" fmla="*/ 224287 w 448574"/>
              <a:gd name="connsiteY4" fmla="*/ 86264 h 750498"/>
              <a:gd name="connsiteX5" fmla="*/ 250166 w 448574"/>
              <a:gd name="connsiteY5" fmla="*/ 94891 h 750498"/>
              <a:gd name="connsiteX6" fmla="*/ 293299 w 448574"/>
              <a:gd name="connsiteY6" fmla="*/ 129396 h 750498"/>
              <a:gd name="connsiteX7" fmla="*/ 310551 w 448574"/>
              <a:gd name="connsiteY7" fmla="*/ 155275 h 750498"/>
              <a:gd name="connsiteX8" fmla="*/ 370936 w 448574"/>
              <a:gd name="connsiteY8" fmla="*/ 232913 h 750498"/>
              <a:gd name="connsiteX9" fmla="*/ 388189 w 448574"/>
              <a:gd name="connsiteY9" fmla="*/ 258792 h 750498"/>
              <a:gd name="connsiteX10" fmla="*/ 414068 w 448574"/>
              <a:gd name="connsiteY10" fmla="*/ 336430 h 750498"/>
              <a:gd name="connsiteX11" fmla="*/ 422695 w 448574"/>
              <a:gd name="connsiteY11" fmla="*/ 362309 h 750498"/>
              <a:gd name="connsiteX12" fmla="*/ 431321 w 448574"/>
              <a:gd name="connsiteY12" fmla="*/ 396815 h 750498"/>
              <a:gd name="connsiteX13" fmla="*/ 439948 w 448574"/>
              <a:gd name="connsiteY13" fmla="*/ 448574 h 750498"/>
              <a:gd name="connsiteX14" fmla="*/ 448574 w 448574"/>
              <a:gd name="connsiteY14" fmla="*/ 474453 h 750498"/>
              <a:gd name="connsiteX15" fmla="*/ 439948 w 448574"/>
              <a:gd name="connsiteY15" fmla="*/ 750498 h 75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574" h="750498">
                <a:moveTo>
                  <a:pt x="0" y="0"/>
                </a:moveTo>
                <a:cubicBezTo>
                  <a:pt x="14377" y="5751"/>
                  <a:pt x="28579" y="11961"/>
                  <a:pt x="43132" y="17253"/>
                </a:cubicBezTo>
                <a:cubicBezTo>
                  <a:pt x="60223" y="23468"/>
                  <a:pt x="79759" y="24418"/>
                  <a:pt x="94891" y="34506"/>
                </a:cubicBezTo>
                <a:cubicBezTo>
                  <a:pt x="135903" y="61846"/>
                  <a:pt x="110933" y="48478"/>
                  <a:pt x="172529" y="69011"/>
                </a:cubicBezTo>
                <a:lnTo>
                  <a:pt x="224287" y="86264"/>
                </a:lnTo>
                <a:lnTo>
                  <a:pt x="250166" y="94891"/>
                </a:lnTo>
                <a:cubicBezTo>
                  <a:pt x="299612" y="169058"/>
                  <a:pt x="233772" y="81775"/>
                  <a:pt x="293299" y="129396"/>
                </a:cubicBezTo>
                <a:cubicBezTo>
                  <a:pt x="301395" y="135872"/>
                  <a:pt x="303914" y="147310"/>
                  <a:pt x="310551" y="155275"/>
                </a:cubicBezTo>
                <a:cubicBezTo>
                  <a:pt x="378125" y="236365"/>
                  <a:pt x="283720" y="102088"/>
                  <a:pt x="370936" y="232913"/>
                </a:cubicBezTo>
                <a:cubicBezTo>
                  <a:pt x="376687" y="241539"/>
                  <a:pt x="384910" y="248956"/>
                  <a:pt x="388189" y="258792"/>
                </a:cubicBezTo>
                <a:lnTo>
                  <a:pt x="414068" y="336430"/>
                </a:lnTo>
                <a:cubicBezTo>
                  <a:pt x="416944" y="345056"/>
                  <a:pt x="420490" y="353487"/>
                  <a:pt x="422695" y="362309"/>
                </a:cubicBezTo>
                <a:cubicBezTo>
                  <a:pt x="425570" y="373811"/>
                  <a:pt x="428996" y="385189"/>
                  <a:pt x="431321" y="396815"/>
                </a:cubicBezTo>
                <a:cubicBezTo>
                  <a:pt x="434751" y="413966"/>
                  <a:pt x="436154" y="431500"/>
                  <a:pt x="439948" y="448574"/>
                </a:cubicBezTo>
                <a:cubicBezTo>
                  <a:pt x="441921" y="457450"/>
                  <a:pt x="445699" y="465827"/>
                  <a:pt x="448574" y="474453"/>
                </a:cubicBezTo>
                <a:cubicBezTo>
                  <a:pt x="439537" y="727487"/>
                  <a:pt x="439948" y="635428"/>
                  <a:pt x="439948" y="750498"/>
                </a:cubicBezTo>
              </a:path>
            </a:pathLst>
          </a:custGeom>
          <a:noFill/>
          <a:ln w="28575">
            <a:solidFill>
              <a:srgbClr val="E30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11"/>
          <p:cNvSpPr/>
          <p:nvPr/>
        </p:nvSpPr>
        <p:spPr>
          <a:xfrm>
            <a:off x="6027873" y="2794958"/>
            <a:ext cx="1140678" cy="448574"/>
          </a:xfrm>
          <a:custGeom>
            <a:avLst/>
            <a:gdLst>
              <a:gd name="connsiteX0" fmla="*/ 1140678 w 1140678"/>
              <a:gd name="connsiteY0" fmla="*/ 0 h 448574"/>
              <a:gd name="connsiteX1" fmla="*/ 1097546 w 1140678"/>
              <a:gd name="connsiteY1" fmla="*/ 17253 h 448574"/>
              <a:gd name="connsiteX2" fmla="*/ 1071667 w 1140678"/>
              <a:gd name="connsiteY2" fmla="*/ 34506 h 448574"/>
              <a:gd name="connsiteX3" fmla="*/ 1019908 w 1140678"/>
              <a:gd name="connsiteY3" fmla="*/ 51759 h 448574"/>
              <a:gd name="connsiteX4" fmla="*/ 994029 w 1140678"/>
              <a:gd name="connsiteY4" fmla="*/ 69012 h 448574"/>
              <a:gd name="connsiteX5" fmla="*/ 916391 w 1140678"/>
              <a:gd name="connsiteY5" fmla="*/ 86265 h 448574"/>
              <a:gd name="connsiteX6" fmla="*/ 856006 w 1140678"/>
              <a:gd name="connsiteY6" fmla="*/ 103517 h 448574"/>
              <a:gd name="connsiteX7" fmla="*/ 761116 w 1140678"/>
              <a:gd name="connsiteY7" fmla="*/ 112144 h 448574"/>
              <a:gd name="connsiteX8" fmla="*/ 700731 w 1140678"/>
              <a:gd name="connsiteY8" fmla="*/ 120770 h 448574"/>
              <a:gd name="connsiteX9" fmla="*/ 597214 w 1140678"/>
              <a:gd name="connsiteY9" fmla="*/ 129397 h 448574"/>
              <a:gd name="connsiteX10" fmla="*/ 519576 w 1140678"/>
              <a:gd name="connsiteY10" fmla="*/ 138023 h 448574"/>
              <a:gd name="connsiteX11" fmla="*/ 441938 w 1140678"/>
              <a:gd name="connsiteY11" fmla="*/ 155276 h 448574"/>
              <a:gd name="connsiteX12" fmla="*/ 398806 w 1140678"/>
              <a:gd name="connsiteY12" fmla="*/ 163902 h 448574"/>
              <a:gd name="connsiteX13" fmla="*/ 347048 w 1140678"/>
              <a:gd name="connsiteY13" fmla="*/ 172529 h 448574"/>
              <a:gd name="connsiteX14" fmla="*/ 278036 w 1140678"/>
              <a:gd name="connsiteY14" fmla="*/ 189782 h 448574"/>
              <a:gd name="connsiteX15" fmla="*/ 183146 w 1140678"/>
              <a:gd name="connsiteY15" fmla="*/ 215661 h 448574"/>
              <a:gd name="connsiteX16" fmla="*/ 131387 w 1140678"/>
              <a:gd name="connsiteY16" fmla="*/ 232914 h 448574"/>
              <a:gd name="connsiteX17" fmla="*/ 79629 w 1140678"/>
              <a:gd name="connsiteY17" fmla="*/ 267419 h 448574"/>
              <a:gd name="connsiteX18" fmla="*/ 36497 w 1140678"/>
              <a:gd name="connsiteY18" fmla="*/ 319178 h 448574"/>
              <a:gd name="connsiteX19" fmla="*/ 10618 w 1140678"/>
              <a:gd name="connsiteY19" fmla="*/ 345057 h 448574"/>
              <a:gd name="connsiteX20" fmla="*/ 1991 w 1140678"/>
              <a:gd name="connsiteY20" fmla="*/ 448574 h 44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0678" h="448574">
                <a:moveTo>
                  <a:pt x="1140678" y="0"/>
                </a:moveTo>
                <a:cubicBezTo>
                  <a:pt x="1126301" y="5751"/>
                  <a:pt x="1111396" y="10328"/>
                  <a:pt x="1097546" y="17253"/>
                </a:cubicBezTo>
                <a:cubicBezTo>
                  <a:pt x="1088273" y="21890"/>
                  <a:pt x="1081141" y="30295"/>
                  <a:pt x="1071667" y="34506"/>
                </a:cubicBezTo>
                <a:cubicBezTo>
                  <a:pt x="1055048" y="41892"/>
                  <a:pt x="1019908" y="51759"/>
                  <a:pt x="1019908" y="51759"/>
                </a:cubicBezTo>
                <a:cubicBezTo>
                  <a:pt x="1011282" y="57510"/>
                  <a:pt x="1003558" y="64928"/>
                  <a:pt x="994029" y="69012"/>
                </a:cubicBezTo>
                <a:cubicBezTo>
                  <a:pt x="981638" y="74322"/>
                  <a:pt x="926208" y="83811"/>
                  <a:pt x="916391" y="86265"/>
                </a:cubicBezTo>
                <a:cubicBezTo>
                  <a:pt x="885976" y="93869"/>
                  <a:pt x="890582" y="98907"/>
                  <a:pt x="856006" y="103517"/>
                </a:cubicBezTo>
                <a:cubicBezTo>
                  <a:pt x="824524" y="107715"/>
                  <a:pt x="792682" y="108637"/>
                  <a:pt x="761116" y="112144"/>
                </a:cubicBezTo>
                <a:cubicBezTo>
                  <a:pt x="740908" y="114389"/>
                  <a:pt x="720952" y="118641"/>
                  <a:pt x="700731" y="120770"/>
                </a:cubicBezTo>
                <a:cubicBezTo>
                  <a:pt x="666296" y="124395"/>
                  <a:pt x="631683" y="126114"/>
                  <a:pt x="597214" y="129397"/>
                </a:cubicBezTo>
                <a:cubicBezTo>
                  <a:pt x="571293" y="131866"/>
                  <a:pt x="545353" y="134341"/>
                  <a:pt x="519576" y="138023"/>
                </a:cubicBezTo>
                <a:cubicBezTo>
                  <a:pt x="483165" y="143225"/>
                  <a:pt x="475833" y="147744"/>
                  <a:pt x="441938" y="155276"/>
                </a:cubicBezTo>
                <a:cubicBezTo>
                  <a:pt x="427625" y="158456"/>
                  <a:pt x="413232" y="161279"/>
                  <a:pt x="398806" y="163902"/>
                </a:cubicBezTo>
                <a:cubicBezTo>
                  <a:pt x="381597" y="167031"/>
                  <a:pt x="364150" y="168864"/>
                  <a:pt x="347048" y="172529"/>
                </a:cubicBezTo>
                <a:cubicBezTo>
                  <a:pt x="323862" y="177497"/>
                  <a:pt x="301288" y="185132"/>
                  <a:pt x="278036" y="189782"/>
                </a:cubicBezTo>
                <a:cubicBezTo>
                  <a:pt x="217069" y="201975"/>
                  <a:pt x="248817" y="193771"/>
                  <a:pt x="183146" y="215661"/>
                </a:cubicBezTo>
                <a:cubicBezTo>
                  <a:pt x="183142" y="215662"/>
                  <a:pt x="131390" y="232912"/>
                  <a:pt x="131387" y="232914"/>
                </a:cubicBezTo>
                <a:cubicBezTo>
                  <a:pt x="114134" y="244416"/>
                  <a:pt x="94291" y="252757"/>
                  <a:pt x="79629" y="267419"/>
                </a:cubicBezTo>
                <a:cubicBezTo>
                  <a:pt x="4014" y="343037"/>
                  <a:pt x="96554" y="247110"/>
                  <a:pt x="36497" y="319178"/>
                </a:cubicBezTo>
                <a:cubicBezTo>
                  <a:pt x="28687" y="328550"/>
                  <a:pt x="19244" y="336431"/>
                  <a:pt x="10618" y="345057"/>
                </a:cubicBezTo>
                <a:cubicBezTo>
                  <a:pt x="-6193" y="395487"/>
                  <a:pt x="1991" y="361843"/>
                  <a:pt x="1991" y="448574"/>
                </a:cubicBezTo>
              </a:path>
            </a:pathLst>
          </a:custGeom>
          <a:noFill/>
          <a:ln w="28575">
            <a:solidFill>
              <a:srgbClr val="E30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p:nvSpPr>
        <p:spPr>
          <a:xfrm>
            <a:off x="6185140" y="3588589"/>
            <a:ext cx="2079253" cy="500332"/>
          </a:xfrm>
          <a:custGeom>
            <a:avLst/>
            <a:gdLst>
              <a:gd name="connsiteX0" fmla="*/ 0 w 2079253"/>
              <a:gd name="connsiteY0" fmla="*/ 0 h 500332"/>
              <a:gd name="connsiteX1" fmla="*/ 43132 w 2079253"/>
              <a:gd name="connsiteY1" fmla="*/ 25879 h 500332"/>
              <a:gd name="connsiteX2" fmla="*/ 69011 w 2079253"/>
              <a:gd name="connsiteY2" fmla="*/ 51758 h 500332"/>
              <a:gd name="connsiteX3" fmla="*/ 120769 w 2079253"/>
              <a:gd name="connsiteY3" fmla="*/ 86264 h 500332"/>
              <a:gd name="connsiteX4" fmla="*/ 146649 w 2079253"/>
              <a:gd name="connsiteY4" fmla="*/ 103517 h 500332"/>
              <a:gd name="connsiteX5" fmla="*/ 172528 w 2079253"/>
              <a:gd name="connsiteY5" fmla="*/ 112143 h 500332"/>
              <a:gd name="connsiteX6" fmla="*/ 250166 w 2079253"/>
              <a:gd name="connsiteY6" fmla="*/ 155275 h 500332"/>
              <a:gd name="connsiteX7" fmla="*/ 276045 w 2079253"/>
              <a:gd name="connsiteY7" fmla="*/ 172528 h 500332"/>
              <a:gd name="connsiteX8" fmla="*/ 327803 w 2079253"/>
              <a:gd name="connsiteY8" fmla="*/ 189781 h 500332"/>
              <a:gd name="connsiteX9" fmla="*/ 353683 w 2079253"/>
              <a:gd name="connsiteY9" fmla="*/ 207034 h 500332"/>
              <a:gd name="connsiteX10" fmla="*/ 457200 w 2079253"/>
              <a:gd name="connsiteY10" fmla="*/ 224286 h 500332"/>
              <a:gd name="connsiteX11" fmla="*/ 543464 w 2079253"/>
              <a:gd name="connsiteY11" fmla="*/ 241539 h 500332"/>
              <a:gd name="connsiteX12" fmla="*/ 1293962 w 2079253"/>
              <a:gd name="connsiteY12" fmla="*/ 250166 h 500332"/>
              <a:gd name="connsiteX13" fmla="*/ 1337094 w 2079253"/>
              <a:gd name="connsiteY13" fmla="*/ 258792 h 500332"/>
              <a:gd name="connsiteX14" fmla="*/ 1561381 w 2079253"/>
              <a:gd name="connsiteY14" fmla="*/ 276045 h 500332"/>
              <a:gd name="connsiteX15" fmla="*/ 1673524 w 2079253"/>
              <a:gd name="connsiteY15" fmla="*/ 293298 h 500332"/>
              <a:gd name="connsiteX16" fmla="*/ 1716656 w 2079253"/>
              <a:gd name="connsiteY16" fmla="*/ 301924 h 500332"/>
              <a:gd name="connsiteX17" fmla="*/ 1742535 w 2079253"/>
              <a:gd name="connsiteY17" fmla="*/ 310551 h 500332"/>
              <a:gd name="connsiteX18" fmla="*/ 1837426 w 2079253"/>
              <a:gd name="connsiteY18" fmla="*/ 336430 h 500332"/>
              <a:gd name="connsiteX19" fmla="*/ 1915064 w 2079253"/>
              <a:gd name="connsiteY19" fmla="*/ 362309 h 500332"/>
              <a:gd name="connsiteX20" fmla="*/ 1940943 w 2079253"/>
              <a:gd name="connsiteY20" fmla="*/ 370936 h 500332"/>
              <a:gd name="connsiteX21" fmla="*/ 1966822 w 2079253"/>
              <a:gd name="connsiteY21" fmla="*/ 379562 h 500332"/>
              <a:gd name="connsiteX22" fmla="*/ 2044460 w 2079253"/>
              <a:gd name="connsiteY22" fmla="*/ 431320 h 500332"/>
              <a:gd name="connsiteX23" fmla="*/ 2070339 w 2079253"/>
              <a:gd name="connsiteY23" fmla="*/ 448573 h 500332"/>
              <a:gd name="connsiteX24" fmla="*/ 2078966 w 2079253"/>
              <a:gd name="connsiteY24" fmla="*/ 500332 h 5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9253" h="500332">
                <a:moveTo>
                  <a:pt x="0" y="0"/>
                </a:moveTo>
                <a:cubicBezTo>
                  <a:pt x="14377" y="8626"/>
                  <a:pt x="29719" y="15819"/>
                  <a:pt x="43132" y="25879"/>
                </a:cubicBezTo>
                <a:cubicBezTo>
                  <a:pt x="52892" y="33199"/>
                  <a:pt x="59381" y="44268"/>
                  <a:pt x="69011" y="51758"/>
                </a:cubicBezTo>
                <a:cubicBezTo>
                  <a:pt x="85378" y="64488"/>
                  <a:pt x="103516" y="74762"/>
                  <a:pt x="120769" y="86264"/>
                </a:cubicBezTo>
                <a:cubicBezTo>
                  <a:pt x="129396" y="92015"/>
                  <a:pt x="136813" y="100238"/>
                  <a:pt x="146649" y="103517"/>
                </a:cubicBezTo>
                <a:lnTo>
                  <a:pt x="172528" y="112143"/>
                </a:lnTo>
                <a:cubicBezTo>
                  <a:pt x="231852" y="151693"/>
                  <a:pt x="204615" y="140092"/>
                  <a:pt x="250166" y="155275"/>
                </a:cubicBezTo>
                <a:cubicBezTo>
                  <a:pt x="258792" y="161026"/>
                  <a:pt x="266571" y="168317"/>
                  <a:pt x="276045" y="172528"/>
                </a:cubicBezTo>
                <a:cubicBezTo>
                  <a:pt x="292663" y="179914"/>
                  <a:pt x="312671" y="179693"/>
                  <a:pt x="327803" y="189781"/>
                </a:cubicBezTo>
                <a:cubicBezTo>
                  <a:pt x="336430" y="195532"/>
                  <a:pt x="343975" y="203394"/>
                  <a:pt x="353683" y="207034"/>
                </a:cubicBezTo>
                <a:cubicBezTo>
                  <a:pt x="369207" y="212856"/>
                  <a:pt x="448234" y="223005"/>
                  <a:pt x="457200" y="224286"/>
                </a:cubicBezTo>
                <a:cubicBezTo>
                  <a:pt x="490280" y="235314"/>
                  <a:pt x="501107" y="240638"/>
                  <a:pt x="543464" y="241539"/>
                </a:cubicBezTo>
                <a:lnTo>
                  <a:pt x="1293962" y="250166"/>
                </a:lnTo>
                <a:cubicBezTo>
                  <a:pt x="1308339" y="253041"/>
                  <a:pt x="1322545" y="256973"/>
                  <a:pt x="1337094" y="258792"/>
                </a:cubicBezTo>
                <a:cubicBezTo>
                  <a:pt x="1394437" y="265960"/>
                  <a:pt x="1509992" y="272619"/>
                  <a:pt x="1561381" y="276045"/>
                </a:cubicBezTo>
                <a:cubicBezTo>
                  <a:pt x="1606645" y="282511"/>
                  <a:pt x="1629612" y="285314"/>
                  <a:pt x="1673524" y="293298"/>
                </a:cubicBezTo>
                <a:cubicBezTo>
                  <a:pt x="1687950" y="295921"/>
                  <a:pt x="1702432" y="298368"/>
                  <a:pt x="1716656" y="301924"/>
                </a:cubicBezTo>
                <a:cubicBezTo>
                  <a:pt x="1725478" y="304129"/>
                  <a:pt x="1733713" y="308346"/>
                  <a:pt x="1742535" y="310551"/>
                </a:cubicBezTo>
                <a:cubicBezTo>
                  <a:pt x="1840095" y="334941"/>
                  <a:pt x="1726370" y="299411"/>
                  <a:pt x="1837426" y="336430"/>
                </a:cubicBezTo>
                <a:lnTo>
                  <a:pt x="1915064" y="362309"/>
                </a:lnTo>
                <a:lnTo>
                  <a:pt x="1940943" y="370936"/>
                </a:lnTo>
                <a:lnTo>
                  <a:pt x="1966822" y="379562"/>
                </a:lnTo>
                <a:lnTo>
                  <a:pt x="2044460" y="431320"/>
                </a:lnTo>
                <a:lnTo>
                  <a:pt x="2070339" y="448573"/>
                </a:lnTo>
                <a:cubicBezTo>
                  <a:pt x="2081694" y="482637"/>
                  <a:pt x="2078966" y="465360"/>
                  <a:pt x="2078966" y="500332"/>
                </a:cubicBezTo>
              </a:path>
            </a:pathLst>
          </a:custGeom>
          <a:noFill/>
          <a:ln w="28575">
            <a:solidFill>
              <a:srgbClr val="E30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64890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screen">
            <a:extLst>
              <a:ext uri="{28A0092B-C50C-407E-A947-70E740481C1C}">
                <a14:useLocalDpi xmlns:a14="http://schemas.microsoft.com/office/drawing/2010/main"/>
              </a:ext>
            </a:extLst>
          </a:blip>
          <a:srcRect l="4824" t="7211" r="3158" b="6632"/>
          <a:stretch/>
        </p:blipFill>
        <p:spPr>
          <a:xfrm>
            <a:off x="250825" y="833222"/>
            <a:ext cx="4951563" cy="3477055"/>
          </a:xfrm>
          <a:prstGeom prst="rect">
            <a:avLst/>
          </a:prstGeom>
        </p:spPr>
      </p:pic>
      <p:sp>
        <p:nvSpPr>
          <p:cNvPr id="2" name="Rechteck 1"/>
          <p:cNvSpPr/>
          <p:nvPr/>
        </p:nvSpPr>
        <p:spPr>
          <a:xfrm>
            <a:off x="3942272" y="4442605"/>
            <a:ext cx="966931" cy="215444"/>
          </a:xfrm>
          <a:prstGeom prst="rect">
            <a:avLst/>
          </a:prstGeom>
        </p:spPr>
        <p:txBody>
          <a:bodyPr wrap="none">
            <a:spAutoFit/>
          </a:bodyPr>
          <a:lstStyle/>
          <a:p>
            <a:r>
              <a:rPr lang="de-DE" sz="800" dirty="0" err="1" smtClean="0"/>
              <a:t>iStock</a:t>
            </a:r>
            <a:r>
              <a:rPr lang="de-DE" sz="800" dirty="0" smtClean="0"/>
              <a:t>/</a:t>
            </a:r>
            <a:r>
              <a:rPr lang="de-DE" sz="800" dirty="0" err="1" smtClean="0"/>
              <a:t>anttohoho</a:t>
            </a:r>
            <a:endParaRPr lang="de-DE" sz="800" dirty="0"/>
          </a:p>
        </p:txBody>
      </p:sp>
      <p:sp>
        <p:nvSpPr>
          <p:cNvPr id="4" name="Textfeld 3"/>
          <p:cNvSpPr txBox="1"/>
          <p:nvPr/>
        </p:nvSpPr>
        <p:spPr>
          <a:xfrm>
            <a:off x="5857337" y="1788172"/>
            <a:ext cx="2786332" cy="1631216"/>
          </a:xfrm>
          <a:prstGeom prst="rect">
            <a:avLst/>
          </a:prstGeom>
          <a:noFill/>
        </p:spPr>
        <p:txBody>
          <a:bodyPr wrap="square" rtlCol="0">
            <a:spAutoFit/>
          </a:bodyPr>
          <a:lstStyle/>
          <a:p>
            <a:pPr algn="r"/>
            <a:r>
              <a:rPr lang="de-DE" sz="1400" dirty="0" smtClean="0">
                <a:solidFill>
                  <a:srgbClr val="3C3C3B"/>
                </a:solidFill>
              </a:rPr>
              <a:t>Analysiert und betrachtet zunächst genau die </a:t>
            </a:r>
            <a:r>
              <a:rPr lang="de-DE" sz="3600" dirty="0" smtClean="0">
                <a:solidFill>
                  <a:srgbClr val="3C3C3B"/>
                </a:solidFill>
              </a:rPr>
              <a:t>Ausgangs-situation</a:t>
            </a:r>
            <a:endParaRPr lang="de-DE" sz="2400" dirty="0" smtClean="0">
              <a:solidFill>
                <a:srgbClr val="3C3C3B"/>
              </a:solidFill>
            </a:endParaRPr>
          </a:p>
        </p:txBody>
      </p:sp>
    </p:spTree>
    <p:extLst>
      <p:ext uri="{BB962C8B-B14F-4D97-AF65-F5344CB8AC3E}">
        <p14:creationId xmlns:p14="http://schemas.microsoft.com/office/powerpoint/2010/main" val="39869230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38307" y="1298843"/>
            <a:ext cx="3491346" cy="2754600"/>
          </a:xfrm>
          <a:prstGeom prst="rect">
            <a:avLst/>
          </a:prstGeom>
        </p:spPr>
        <p:txBody>
          <a:bodyPr wrap="square">
            <a:spAutoFit/>
          </a:bodyPr>
          <a:lstStyle/>
          <a:p>
            <a:pPr>
              <a:spcAft>
                <a:spcPts val="600"/>
              </a:spcAft>
            </a:pPr>
            <a:r>
              <a:rPr lang="de-DE" sz="2800" dirty="0">
                <a:solidFill>
                  <a:srgbClr val="3C3C3B"/>
                </a:solidFill>
              </a:rPr>
              <a:t>Durch Beteiligung Mitbestimmung </a:t>
            </a:r>
            <a:r>
              <a:rPr lang="de-DE" sz="2800" dirty="0" smtClean="0">
                <a:solidFill>
                  <a:srgbClr val="3C3C3B"/>
                </a:solidFill>
              </a:rPr>
              <a:t>stärken </a:t>
            </a:r>
          </a:p>
          <a:p>
            <a:pPr>
              <a:spcAft>
                <a:spcPts val="600"/>
              </a:spcAft>
            </a:pPr>
            <a:r>
              <a:rPr lang="de-DE" sz="1400" dirty="0" smtClean="0">
                <a:solidFill>
                  <a:srgbClr val="3C3C3B"/>
                </a:solidFill>
              </a:rPr>
              <a:t>Die </a:t>
            </a:r>
            <a:r>
              <a:rPr lang="de-DE" sz="1400" dirty="0">
                <a:solidFill>
                  <a:srgbClr val="3C3C3B"/>
                </a:solidFill>
              </a:rPr>
              <a:t>Beteiligung der betroffenen Beschäftigten erhöht die Genauigkeit der Analyse und dadurch die bessere Abstimmung von Bedarfen und Maßnahmen. Beteiligung erhöht die Legitimität von Betriebsratshandeln.</a:t>
            </a: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5559" y="1024873"/>
            <a:ext cx="5047616" cy="3028570"/>
          </a:xfrm>
          <a:prstGeom prst="rect">
            <a:avLst/>
          </a:prstGeom>
        </p:spPr>
      </p:pic>
      <p:sp>
        <p:nvSpPr>
          <p:cNvPr id="3" name="Rechteck 2"/>
          <p:cNvSpPr/>
          <p:nvPr/>
        </p:nvSpPr>
        <p:spPr>
          <a:xfrm>
            <a:off x="7695003" y="4081331"/>
            <a:ext cx="1010213" cy="215444"/>
          </a:xfrm>
          <a:prstGeom prst="rect">
            <a:avLst/>
          </a:prstGeom>
        </p:spPr>
        <p:txBody>
          <a:bodyPr wrap="none">
            <a:spAutoFit/>
          </a:bodyPr>
          <a:lstStyle/>
          <a:p>
            <a:r>
              <a:rPr lang="de-DE" sz="800" dirty="0" err="1" smtClean="0">
                <a:solidFill>
                  <a:srgbClr val="FF0000"/>
                </a:solidFill>
                <a:latin typeface="iStock Maquette"/>
              </a:rPr>
              <a:t>iStock</a:t>
            </a:r>
            <a:r>
              <a:rPr lang="de-DE" sz="800" dirty="0" smtClean="0">
                <a:solidFill>
                  <a:srgbClr val="FF0000"/>
                </a:solidFill>
                <a:latin typeface="iStock Maquette"/>
              </a:rPr>
              <a:t>/</a:t>
            </a:r>
            <a:r>
              <a:rPr lang="de-DE" sz="800" dirty="0" err="1" smtClean="0">
                <a:solidFill>
                  <a:srgbClr val="FF0000"/>
                </a:solidFill>
                <a:latin typeface="iStock Maquette"/>
              </a:rPr>
              <a:t>sabelskaya</a:t>
            </a:r>
            <a:endParaRPr lang="de-DE" sz="800" dirty="0">
              <a:solidFill>
                <a:srgbClr val="FF0000"/>
              </a:solidFill>
            </a:endParaRPr>
          </a:p>
        </p:txBody>
      </p:sp>
    </p:spTree>
    <p:extLst>
      <p:ext uri="{BB962C8B-B14F-4D97-AF65-F5344CB8AC3E}">
        <p14:creationId xmlns:p14="http://schemas.microsoft.com/office/powerpoint/2010/main" val="32556259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45865" y="1454950"/>
            <a:ext cx="4069988" cy="2123658"/>
          </a:xfrm>
          <a:prstGeom prst="rect">
            <a:avLst/>
          </a:prstGeom>
        </p:spPr>
        <p:txBody>
          <a:bodyPr wrap="square">
            <a:spAutoFit/>
          </a:bodyPr>
          <a:lstStyle/>
          <a:p>
            <a:pPr>
              <a:spcAft>
                <a:spcPts val="600"/>
              </a:spcAft>
            </a:pPr>
            <a:r>
              <a:rPr lang="de-DE" sz="1200" dirty="0">
                <a:solidFill>
                  <a:srgbClr val="3C3C3B"/>
                </a:solidFill>
              </a:rPr>
              <a:t>Eine strikte </a:t>
            </a:r>
            <a:r>
              <a:rPr lang="de-DE" sz="1600" dirty="0">
                <a:solidFill>
                  <a:srgbClr val="3C3C3B"/>
                </a:solidFill>
              </a:rPr>
              <a:t>„</a:t>
            </a:r>
            <a:r>
              <a:rPr lang="de-DE" sz="2400" dirty="0">
                <a:solidFill>
                  <a:srgbClr val="3C3C3B"/>
                </a:solidFill>
              </a:rPr>
              <a:t>Fundamentalopposition</a:t>
            </a:r>
            <a:r>
              <a:rPr lang="de-DE" sz="1600" dirty="0">
                <a:solidFill>
                  <a:srgbClr val="3C3C3B"/>
                </a:solidFill>
              </a:rPr>
              <a:t>“ </a:t>
            </a:r>
            <a:r>
              <a:rPr lang="de-DE" sz="1200" dirty="0">
                <a:solidFill>
                  <a:srgbClr val="3C3C3B"/>
                </a:solidFill>
              </a:rPr>
              <a:t>kann</a:t>
            </a:r>
            <a:r>
              <a:rPr lang="de-DE" sz="1600" dirty="0">
                <a:solidFill>
                  <a:srgbClr val="3C3C3B"/>
                </a:solidFill>
              </a:rPr>
              <a:t> </a:t>
            </a:r>
            <a:r>
              <a:rPr lang="de-DE" sz="2400" dirty="0">
                <a:solidFill>
                  <a:srgbClr val="3C3C3B"/>
                </a:solidFill>
              </a:rPr>
              <a:t>kontraproduktiv</a:t>
            </a:r>
            <a:r>
              <a:rPr lang="de-DE" sz="1600" dirty="0">
                <a:solidFill>
                  <a:srgbClr val="3C3C3B"/>
                </a:solidFill>
              </a:rPr>
              <a:t> </a:t>
            </a:r>
            <a:r>
              <a:rPr lang="de-DE" sz="1200" dirty="0">
                <a:solidFill>
                  <a:srgbClr val="3C3C3B"/>
                </a:solidFill>
              </a:rPr>
              <a:t>wirken: Es ist gut möglich, dass sich Beschäftigte </a:t>
            </a:r>
            <a:r>
              <a:rPr lang="de-DE" sz="1200" dirty="0" smtClean="0">
                <a:solidFill>
                  <a:srgbClr val="3C3C3B"/>
                </a:solidFill>
              </a:rPr>
              <a:t>Verbesserungen </a:t>
            </a:r>
            <a:r>
              <a:rPr lang="de-DE" sz="1200" dirty="0">
                <a:solidFill>
                  <a:srgbClr val="3C3C3B"/>
                </a:solidFill>
              </a:rPr>
              <a:t>erhoffen. Eine zu schnelle Ablehnung solcher Vorhaben durch den </a:t>
            </a:r>
            <a:r>
              <a:rPr lang="de-DE" sz="1200" dirty="0" smtClean="0">
                <a:solidFill>
                  <a:srgbClr val="3C3C3B"/>
                </a:solidFill>
              </a:rPr>
              <a:t>Betriebsrat </a:t>
            </a:r>
            <a:r>
              <a:rPr lang="de-DE" sz="1200" dirty="0">
                <a:solidFill>
                  <a:srgbClr val="3C3C3B"/>
                </a:solidFill>
              </a:rPr>
              <a:t>kann dessen Legitimität und damit seine Handlungsfähigkeit einschränken. Daher ist es nötig mit den Kolleginnen und Kollegen ein gemeinsames Verständnis und gemeinsame Ziele zu entwickeln.</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044788"/>
            <a:ext cx="4321117" cy="2808385"/>
          </a:xfrm>
          <a:prstGeom prst="rect">
            <a:avLst/>
          </a:prstGeom>
        </p:spPr>
      </p:pic>
      <p:sp>
        <p:nvSpPr>
          <p:cNvPr id="2" name="Textfeld 1"/>
          <p:cNvSpPr txBox="1"/>
          <p:nvPr/>
        </p:nvSpPr>
        <p:spPr>
          <a:xfrm>
            <a:off x="8078527" y="3877077"/>
            <a:ext cx="814647" cy="215444"/>
          </a:xfrm>
          <a:prstGeom prst="rect">
            <a:avLst/>
          </a:prstGeom>
          <a:noFill/>
        </p:spPr>
        <p:txBody>
          <a:bodyPr wrap="none" rtlCol="0">
            <a:spAutoFit/>
          </a:bodyPr>
          <a:lstStyle/>
          <a:p>
            <a:r>
              <a:rPr lang="de-DE" sz="800" dirty="0" err="1" smtClean="0"/>
              <a:t>iStock</a:t>
            </a:r>
            <a:r>
              <a:rPr lang="de-DE" sz="800" dirty="0" smtClean="0"/>
              <a:t>/</a:t>
            </a:r>
            <a:r>
              <a:rPr lang="de-DE" sz="800" dirty="0" err="1" smtClean="0"/>
              <a:t>akindo</a:t>
            </a:r>
            <a:endParaRPr lang="de-DE" sz="800" dirty="0"/>
          </a:p>
        </p:txBody>
      </p:sp>
    </p:spTree>
    <p:extLst>
      <p:ext uri="{BB962C8B-B14F-4D97-AF65-F5344CB8AC3E}">
        <p14:creationId xmlns:p14="http://schemas.microsoft.com/office/powerpoint/2010/main" val="2638824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69208"/>
            <a:ext cx="4572000" cy="2605083"/>
          </a:xfrm>
          <a:prstGeom prst="rect">
            <a:avLst/>
          </a:prstGeom>
        </p:spPr>
      </p:pic>
      <p:sp>
        <p:nvSpPr>
          <p:cNvPr id="2" name="Rechteck 1"/>
          <p:cNvSpPr/>
          <p:nvPr/>
        </p:nvSpPr>
        <p:spPr>
          <a:xfrm>
            <a:off x="250825" y="3879723"/>
            <a:ext cx="1295671" cy="215444"/>
          </a:xfrm>
          <a:prstGeom prst="rect">
            <a:avLst/>
          </a:prstGeom>
        </p:spPr>
        <p:txBody>
          <a:bodyPr wrap="square">
            <a:spAutoFit/>
          </a:bodyPr>
          <a:lstStyle/>
          <a:p>
            <a:r>
              <a:rPr lang="de-DE" sz="800" dirty="0" err="1" smtClean="0">
                <a:solidFill>
                  <a:srgbClr val="FF0000"/>
                </a:solidFill>
                <a:latin typeface="iStock Maquette"/>
              </a:rPr>
              <a:t>iStock</a:t>
            </a:r>
            <a:r>
              <a:rPr lang="de-DE" sz="800" dirty="0" smtClean="0">
                <a:solidFill>
                  <a:srgbClr val="FF0000"/>
                </a:solidFill>
                <a:latin typeface="iStock Maquette"/>
              </a:rPr>
              <a:t>/</a:t>
            </a:r>
            <a:r>
              <a:rPr lang="de-DE" sz="800" dirty="0" err="1" smtClean="0">
                <a:solidFill>
                  <a:srgbClr val="FF0000"/>
                </a:solidFill>
                <a:latin typeface="iStock Maquette"/>
              </a:rPr>
              <a:t>Jack_Aloya</a:t>
            </a:r>
            <a:endParaRPr lang="de-DE" sz="800" dirty="0">
              <a:solidFill>
                <a:srgbClr val="FF0000"/>
              </a:solidFill>
            </a:endParaRPr>
          </a:p>
        </p:txBody>
      </p:sp>
      <p:sp>
        <p:nvSpPr>
          <p:cNvPr id="8" name="Textfeld 7"/>
          <p:cNvSpPr txBox="1"/>
          <p:nvPr/>
        </p:nvSpPr>
        <p:spPr>
          <a:xfrm>
            <a:off x="4830792" y="1683403"/>
            <a:ext cx="4062383" cy="1569660"/>
          </a:xfrm>
          <a:prstGeom prst="rect">
            <a:avLst/>
          </a:prstGeom>
          <a:noFill/>
        </p:spPr>
        <p:txBody>
          <a:bodyPr wrap="square" rtlCol="0">
            <a:spAutoFit/>
          </a:bodyPr>
          <a:lstStyle/>
          <a:p>
            <a:pPr algn="r"/>
            <a:r>
              <a:rPr lang="de-DE" sz="2400" dirty="0" smtClean="0">
                <a:solidFill>
                  <a:srgbClr val="3C3C3B"/>
                </a:solidFill>
              </a:rPr>
              <a:t>Technische Regeln und Gesetze helfen </a:t>
            </a:r>
            <a:r>
              <a:rPr lang="de-DE" sz="1200" dirty="0" smtClean="0">
                <a:solidFill>
                  <a:srgbClr val="3C3C3B"/>
                </a:solidFill>
              </a:rPr>
              <a:t>euch bei der Durchsetzung eurer Ziele. Es ist wichtig sie zu kennen und an der richtigen Stelle anzuwenden. Sie schützen am Ende eure Kolleginnen und Kollegen vor den zuvor analysierten Gefährdungen.</a:t>
            </a:r>
          </a:p>
        </p:txBody>
      </p:sp>
    </p:spTree>
    <p:extLst>
      <p:ext uri="{BB962C8B-B14F-4D97-AF65-F5344CB8AC3E}">
        <p14:creationId xmlns:p14="http://schemas.microsoft.com/office/powerpoint/2010/main" val="29870737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822166" y="3422181"/>
            <a:ext cx="4071007" cy="400110"/>
          </a:xfrm>
          <a:prstGeom prst="rect">
            <a:avLst/>
          </a:prstGeom>
        </p:spPr>
        <p:txBody>
          <a:bodyPr wrap="square">
            <a:spAutoFit/>
          </a:bodyPr>
          <a:lstStyle/>
          <a:p>
            <a:pPr algn="r"/>
            <a:r>
              <a:rPr lang="de-DE" sz="1000" dirty="0">
                <a:solidFill>
                  <a:srgbClr val="3C3C3B"/>
                </a:solidFill>
              </a:rPr>
              <a:t>https://www.baua.de/DE/Angebote/Rechtstexte-und-Technische-Regeln/Regelwerk/ASR/pdf/ASR-V3.pdf?__blob=publicationFile&amp;v=3</a:t>
            </a:r>
          </a:p>
        </p:txBody>
      </p:sp>
      <p:grpSp>
        <p:nvGrpSpPr>
          <p:cNvPr id="2" name="Gruppieren 1"/>
          <p:cNvGrpSpPr/>
          <p:nvPr/>
        </p:nvGrpSpPr>
        <p:grpSpPr>
          <a:xfrm>
            <a:off x="3850105" y="1037473"/>
            <a:ext cx="5079127" cy="2372856"/>
            <a:chOff x="2307932" y="372638"/>
            <a:chExt cx="6540890" cy="2946205"/>
          </a:xfrm>
        </p:grpSpPr>
        <p:graphicFrame>
          <p:nvGraphicFramePr>
            <p:cNvPr id="18" name="Objekt 17"/>
            <p:cNvGraphicFramePr>
              <a:graphicFrameLocks noChangeAspect="1"/>
            </p:cNvGraphicFramePr>
            <p:nvPr>
              <p:extLst/>
            </p:nvPr>
          </p:nvGraphicFramePr>
          <p:xfrm>
            <a:off x="2307932" y="687907"/>
            <a:ext cx="6540890" cy="2630936"/>
          </p:xfrm>
          <a:graphic>
            <a:graphicData uri="http://schemas.openxmlformats.org/presentationml/2006/ole">
              <mc:AlternateContent xmlns:mc="http://schemas.openxmlformats.org/markup-compatibility/2006">
                <mc:Choice xmlns:v="urn:schemas-microsoft-com:vml" Requires="v">
                  <p:oleObj spid="_x0000_s1044" name="Folie" r:id="rId4" imgW="2354533" imgH="1764650" progId="PowerPoint.Slide.12">
                    <p:embed/>
                  </p:oleObj>
                </mc:Choice>
                <mc:Fallback>
                  <p:oleObj name="Folie" r:id="rId4" imgW="2354533" imgH="1764650" progId="PowerPoint.Slide.12">
                    <p:embed/>
                    <p:pic>
                      <p:nvPicPr>
                        <p:cNvPr id="18" name="Objekt 17"/>
                        <p:cNvPicPr>
                          <a:picLocks noChangeAspect="1" noChangeArrowheads="1"/>
                        </p:cNvPicPr>
                        <p:nvPr/>
                      </p:nvPicPr>
                      <p:blipFill>
                        <a:blip r:embed="rId5"/>
                        <a:srcRect t="20703" r="-1939" b="33272"/>
                        <a:stretch>
                          <a:fillRect/>
                        </a:stretch>
                      </p:blipFill>
                      <p:spPr bwMode="auto">
                        <a:xfrm>
                          <a:off x="2307932" y="687907"/>
                          <a:ext cx="6540890" cy="2630936"/>
                        </a:xfrm>
                        <a:prstGeom prst="rect">
                          <a:avLst/>
                        </a:prstGeom>
                        <a:noFill/>
                      </p:spPr>
                    </p:pic>
                  </p:oleObj>
                </mc:Fallback>
              </mc:AlternateContent>
            </a:graphicData>
          </a:graphic>
        </p:graphicFrame>
        <p:sp>
          <p:nvSpPr>
            <p:cNvPr id="25" name="Textfeld 24"/>
            <p:cNvSpPr txBox="1"/>
            <p:nvPr/>
          </p:nvSpPr>
          <p:spPr>
            <a:xfrm rot="1175124">
              <a:off x="4337547" y="372638"/>
              <a:ext cx="2960103" cy="630537"/>
            </a:xfrm>
            <a:prstGeom prst="rect">
              <a:avLst/>
            </a:prstGeom>
            <a:noFill/>
          </p:spPr>
          <p:txBody>
            <a:bodyPr wrap="square" rtlCol="0">
              <a:spAutoFit/>
            </a:bodyPr>
            <a:lstStyle/>
            <a:p>
              <a:r>
                <a:rPr lang="de-DE" dirty="0" smtClean="0">
                  <a:solidFill>
                    <a:srgbClr val="3C3C3B"/>
                  </a:solidFill>
                </a:rPr>
                <a:t>ASR V3 Gefährdungsbeurteilung </a:t>
              </a:r>
              <a:endParaRPr lang="de-DE" dirty="0">
                <a:solidFill>
                  <a:srgbClr val="3C3C3B"/>
                </a:solidFill>
              </a:endParaRPr>
            </a:p>
          </p:txBody>
        </p:sp>
      </p:grpSp>
      <p:pic>
        <p:nvPicPr>
          <p:cNvPr id="10" name="Grafik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874822">
            <a:off x="334196" y="1868024"/>
            <a:ext cx="3733379" cy="1866689"/>
          </a:xfrm>
          <a:prstGeom prst="rect">
            <a:avLst/>
          </a:prstGeom>
        </p:spPr>
      </p:pic>
      <p:sp>
        <p:nvSpPr>
          <p:cNvPr id="3" name="Rechteck 2"/>
          <p:cNvSpPr/>
          <p:nvPr/>
        </p:nvSpPr>
        <p:spPr>
          <a:xfrm rot="20909168">
            <a:off x="517129" y="4010369"/>
            <a:ext cx="878767" cy="215444"/>
          </a:xfrm>
          <a:prstGeom prst="rect">
            <a:avLst/>
          </a:prstGeom>
        </p:spPr>
        <p:txBody>
          <a:bodyPr wrap="none">
            <a:spAutoFit/>
          </a:bodyPr>
          <a:lstStyle/>
          <a:p>
            <a:r>
              <a:rPr lang="de-DE" sz="800" dirty="0" err="1" smtClean="0">
                <a:solidFill>
                  <a:srgbClr val="FF0000"/>
                </a:solidFill>
                <a:latin typeface="iStock Maquette"/>
              </a:rPr>
              <a:t>iStock</a:t>
            </a:r>
            <a:r>
              <a:rPr lang="de-DE" sz="800" dirty="0" smtClean="0">
                <a:solidFill>
                  <a:srgbClr val="FF0000"/>
                </a:solidFill>
                <a:latin typeface="iStock Maquette"/>
              </a:rPr>
              <a:t>/lankogal</a:t>
            </a:r>
            <a:endParaRPr lang="de-DE" sz="800" dirty="0">
              <a:solidFill>
                <a:srgbClr val="FF0000"/>
              </a:solidFill>
            </a:endParaRPr>
          </a:p>
        </p:txBody>
      </p:sp>
    </p:spTree>
    <p:extLst>
      <p:ext uri="{BB962C8B-B14F-4D97-AF65-F5344CB8AC3E}">
        <p14:creationId xmlns:p14="http://schemas.microsoft.com/office/powerpoint/2010/main" val="22644022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763792" y="1126803"/>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Gute Informations-politik von Beginn an</a:t>
            </a:r>
            <a:endParaRPr lang="de-DE" sz="1500" kern="1200" dirty="0"/>
          </a:p>
        </p:txBody>
      </p:sp>
      <p:sp>
        <p:nvSpPr>
          <p:cNvPr id="6" name="Freihandform 5"/>
          <p:cNvSpPr/>
          <p:nvPr/>
        </p:nvSpPr>
        <p:spPr>
          <a:xfrm>
            <a:off x="2705644" y="1126803"/>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Intensive Beteiligung der Beschäftigten zu jedem Zeitpunkt</a:t>
            </a:r>
            <a:endParaRPr lang="de-DE" sz="1500" kern="1200" dirty="0"/>
          </a:p>
        </p:txBody>
      </p:sp>
      <p:sp>
        <p:nvSpPr>
          <p:cNvPr id="7" name="Freihandform 6"/>
          <p:cNvSpPr/>
          <p:nvPr/>
        </p:nvSpPr>
        <p:spPr>
          <a:xfrm>
            <a:off x="6605917" y="1181444"/>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Freiwilligkeit</a:t>
            </a:r>
            <a:endParaRPr lang="de-DE" sz="1500" kern="1200" dirty="0"/>
          </a:p>
        </p:txBody>
      </p:sp>
      <p:sp>
        <p:nvSpPr>
          <p:cNvPr id="8" name="Freihandform 7"/>
          <p:cNvSpPr/>
          <p:nvPr/>
        </p:nvSpPr>
        <p:spPr>
          <a:xfrm>
            <a:off x="761568" y="2353390"/>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dirty="0"/>
              <a:t>G</a:t>
            </a:r>
            <a:r>
              <a:rPr lang="de-DE" sz="1500" kern="1200" dirty="0" smtClean="0"/>
              <a:t>leiche Spielregeln für alle </a:t>
            </a:r>
            <a:endParaRPr lang="de-DE" sz="1500" kern="1200" dirty="0"/>
          </a:p>
        </p:txBody>
      </p:sp>
      <p:sp>
        <p:nvSpPr>
          <p:cNvPr id="9" name="Freihandform 8"/>
          <p:cNvSpPr/>
          <p:nvPr/>
        </p:nvSpPr>
        <p:spPr>
          <a:xfrm>
            <a:off x="2696871" y="2362930"/>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Rückzugsorte schaffen</a:t>
            </a:r>
            <a:endParaRPr lang="de-DE" sz="1500" kern="1200" dirty="0"/>
          </a:p>
        </p:txBody>
      </p:sp>
      <p:sp>
        <p:nvSpPr>
          <p:cNvPr id="10" name="Freihandform 9"/>
          <p:cNvSpPr/>
          <p:nvPr/>
        </p:nvSpPr>
        <p:spPr>
          <a:xfrm>
            <a:off x="4681126" y="1181444"/>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Klare Zielsetzung</a:t>
            </a:r>
            <a:endParaRPr lang="de-DE" sz="1500" kern="1200" dirty="0"/>
          </a:p>
        </p:txBody>
      </p:sp>
      <p:sp>
        <p:nvSpPr>
          <p:cNvPr id="11" name="Freihandform 10"/>
          <p:cNvSpPr/>
          <p:nvPr/>
        </p:nvSpPr>
        <p:spPr>
          <a:xfrm>
            <a:off x="4681126" y="2379538"/>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Akustik, Licht, Temperatur beachten</a:t>
            </a:r>
            <a:endParaRPr lang="de-DE" sz="1500" kern="1200" dirty="0"/>
          </a:p>
        </p:txBody>
      </p:sp>
      <p:sp>
        <p:nvSpPr>
          <p:cNvPr id="12" name="Freihandform 11"/>
          <p:cNvSpPr/>
          <p:nvPr/>
        </p:nvSpPr>
        <p:spPr>
          <a:xfrm>
            <a:off x="2499058" y="3782816"/>
            <a:ext cx="4188275" cy="448822"/>
          </a:xfrm>
          <a:custGeom>
            <a:avLst/>
            <a:gdLst>
              <a:gd name="connsiteX0" fmla="*/ 0 w 4188275"/>
              <a:gd name="connsiteY0" fmla="*/ 0 h 448822"/>
              <a:gd name="connsiteX1" fmla="*/ 4188275 w 4188275"/>
              <a:gd name="connsiteY1" fmla="*/ 0 h 448822"/>
              <a:gd name="connsiteX2" fmla="*/ 4188275 w 4188275"/>
              <a:gd name="connsiteY2" fmla="*/ 448822 h 448822"/>
              <a:gd name="connsiteX3" fmla="*/ 0 w 4188275"/>
              <a:gd name="connsiteY3" fmla="*/ 448822 h 448822"/>
              <a:gd name="connsiteX4" fmla="*/ 0 w 4188275"/>
              <a:gd name="connsiteY4" fmla="*/ 0 h 44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8275" h="448822">
                <a:moveTo>
                  <a:pt x="0" y="0"/>
                </a:moveTo>
                <a:lnTo>
                  <a:pt x="4188275" y="0"/>
                </a:lnTo>
                <a:lnTo>
                  <a:pt x="4188275" y="448822"/>
                </a:lnTo>
                <a:lnTo>
                  <a:pt x="0" y="448822"/>
                </a:lnTo>
                <a:lnTo>
                  <a:pt x="0" y="0"/>
                </a:lnTo>
                <a:close/>
              </a:path>
            </a:pathLst>
          </a:custGeom>
          <a:noFill/>
          <a:ln>
            <a:solidFill>
              <a:schemeClr val="accent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solidFill>
                  <a:srgbClr val="3C3C3B"/>
                </a:solidFill>
              </a:rPr>
              <a:t>Flexible Office lernen</a:t>
            </a:r>
            <a:endParaRPr lang="de-DE" sz="1500" kern="1200" dirty="0">
              <a:solidFill>
                <a:srgbClr val="3C3C3B"/>
              </a:solidFill>
            </a:endParaRPr>
          </a:p>
        </p:txBody>
      </p:sp>
      <p:sp>
        <p:nvSpPr>
          <p:cNvPr id="13" name="Freihandform 12"/>
          <p:cNvSpPr/>
          <p:nvPr/>
        </p:nvSpPr>
        <p:spPr>
          <a:xfrm>
            <a:off x="6605917" y="2379365"/>
            <a:ext cx="1765320" cy="1059192"/>
          </a:xfrm>
          <a:custGeom>
            <a:avLst/>
            <a:gdLst>
              <a:gd name="connsiteX0" fmla="*/ 0 w 1765320"/>
              <a:gd name="connsiteY0" fmla="*/ 0 h 1059192"/>
              <a:gd name="connsiteX1" fmla="*/ 1765320 w 1765320"/>
              <a:gd name="connsiteY1" fmla="*/ 0 h 1059192"/>
              <a:gd name="connsiteX2" fmla="*/ 1765320 w 1765320"/>
              <a:gd name="connsiteY2" fmla="*/ 1059192 h 1059192"/>
              <a:gd name="connsiteX3" fmla="*/ 0 w 1765320"/>
              <a:gd name="connsiteY3" fmla="*/ 1059192 h 1059192"/>
              <a:gd name="connsiteX4" fmla="*/ 0 w 1765320"/>
              <a:gd name="connsiteY4" fmla="*/ 0 h 105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20" h="1059192">
                <a:moveTo>
                  <a:pt x="0" y="0"/>
                </a:moveTo>
                <a:lnTo>
                  <a:pt x="1765320" y="0"/>
                </a:lnTo>
                <a:lnTo>
                  <a:pt x="1765320" y="1059192"/>
                </a:lnTo>
                <a:lnTo>
                  <a:pt x="0" y="105919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Gute und flexible Ausstattung</a:t>
            </a:r>
            <a:endParaRPr lang="de-DE" sz="1500" kern="1200" dirty="0"/>
          </a:p>
        </p:txBody>
      </p:sp>
      <p:sp>
        <p:nvSpPr>
          <p:cNvPr id="3" name="Textfeld 2"/>
          <p:cNvSpPr txBox="1"/>
          <p:nvPr/>
        </p:nvSpPr>
        <p:spPr>
          <a:xfrm>
            <a:off x="250825" y="267419"/>
            <a:ext cx="1989647" cy="300082"/>
          </a:xfrm>
          <a:prstGeom prst="rect">
            <a:avLst/>
          </a:prstGeom>
          <a:noFill/>
        </p:spPr>
        <p:txBody>
          <a:bodyPr wrap="none" rtlCol="0">
            <a:spAutoFit/>
          </a:bodyPr>
          <a:lstStyle/>
          <a:p>
            <a:r>
              <a:rPr lang="de-DE" dirty="0" smtClean="0">
                <a:solidFill>
                  <a:srgbClr val="3C3C3B"/>
                </a:solidFill>
              </a:rPr>
              <a:t>So könnte es gelingen…</a:t>
            </a:r>
          </a:p>
        </p:txBody>
      </p:sp>
    </p:spTree>
    <p:extLst>
      <p:ext uri="{BB962C8B-B14F-4D97-AF65-F5344CB8AC3E}">
        <p14:creationId xmlns:p14="http://schemas.microsoft.com/office/powerpoint/2010/main" val="35376232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00324" y="1289170"/>
            <a:ext cx="4660250" cy="2146742"/>
          </a:xfrm>
          <a:prstGeom prst="rect">
            <a:avLst/>
          </a:prstGeom>
          <a:noFill/>
        </p:spPr>
        <p:txBody>
          <a:bodyPr wrap="none" rtlCol="0">
            <a:spAutoFit/>
          </a:bodyPr>
          <a:lstStyle/>
          <a:p>
            <a:endParaRPr lang="de-DE" dirty="0">
              <a:solidFill>
                <a:srgbClr val="3C3C3B"/>
              </a:solidFill>
            </a:endParaRPr>
          </a:p>
          <a:p>
            <a:r>
              <a:rPr lang="de-DE" sz="2400" dirty="0" smtClean="0">
                <a:solidFill>
                  <a:srgbClr val="3C3C3B"/>
                </a:solidFill>
              </a:rPr>
              <a:t>Co-Working dezentral</a:t>
            </a:r>
          </a:p>
          <a:p>
            <a:r>
              <a:rPr lang="de-DE" sz="2400" dirty="0" smtClean="0">
                <a:solidFill>
                  <a:srgbClr val="3C3C3B"/>
                </a:solidFill>
              </a:rPr>
              <a:t>Flexible Office</a:t>
            </a:r>
          </a:p>
          <a:p>
            <a:r>
              <a:rPr lang="de-DE" sz="2400" dirty="0" smtClean="0">
                <a:solidFill>
                  <a:srgbClr val="3C3C3B"/>
                </a:solidFill>
              </a:rPr>
              <a:t>Homeoffice / mobile Arbeit</a:t>
            </a:r>
          </a:p>
          <a:p>
            <a:r>
              <a:rPr lang="de-DE" sz="2400" dirty="0" smtClean="0">
                <a:solidFill>
                  <a:srgbClr val="3C3C3B"/>
                </a:solidFill>
              </a:rPr>
              <a:t>Agile Arbeitsmethoden</a:t>
            </a:r>
          </a:p>
          <a:p>
            <a:r>
              <a:rPr lang="de-DE" sz="2400" dirty="0" smtClean="0">
                <a:solidFill>
                  <a:srgbClr val="3C3C3B"/>
                </a:solidFill>
              </a:rPr>
              <a:t>Digitalisierung und Qualifizierung</a:t>
            </a:r>
            <a:endParaRPr lang="de-DE" sz="2400" dirty="0">
              <a:solidFill>
                <a:srgbClr val="3C3C3B"/>
              </a:solidFill>
            </a:endParaRPr>
          </a:p>
        </p:txBody>
      </p:sp>
      <p:sp>
        <p:nvSpPr>
          <p:cNvPr id="3" name="Textfeld 2"/>
          <p:cNvSpPr txBox="1"/>
          <p:nvPr/>
        </p:nvSpPr>
        <p:spPr>
          <a:xfrm>
            <a:off x="250825" y="231775"/>
            <a:ext cx="3445174" cy="515526"/>
          </a:xfrm>
          <a:prstGeom prst="rect">
            <a:avLst/>
          </a:prstGeom>
          <a:noFill/>
        </p:spPr>
        <p:txBody>
          <a:bodyPr wrap="none" rtlCol="0">
            <a:spAutoFit/>
          </a:bodyPr>
          <a:lstStyle/>
          <a:p>
            <a:r>
              <a:rPr lang="de-DE" sz="1400" dirty="0">
                <a:solidFill>
                  <a:srgbClr val="3C3C3B"/>
                </a:solidFill>
              </a:rPr>
              <a:t>Büro- und Arbeitsorganisation der Zukunft</a:t>
            </a:r>
          </a:p>
          <a:p>
            <a:endParaRPr lang="de-DE" dirty="0" smtClean="0">
              <a:solidFill>
                <a:srgbClr val="3C3C3B"/>
              </a:solidFill>
            </a:endParaRPr>
          </a:p>
        </p:txBody>
      </p:sp>
    </p:spTree>
    <p:extLst>
      <p:ext uri="{BB962C8B-B14F-4D97-AF65-F5344CB8AC3E}">
        <p14:creationId xmlns:p14="http://schemas.microsoft.com/office/powerpoint/2010/main" val="35869789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487722" y="2190079"/>
            <a:ext cx="2303331" cy="954107"/>
          </a:xfrm>
          <a:prstGeom prst="rect">
            <a:avLst/>
          </a:prstGeom>
          <a:noFill/>
        </p:spPr>
        <p:txBody>
          <a:bodyPr wrap="square" rtlCol="0">
            <a:spAutoFit/>
          </a:bodyPr>
          <a:lstStyle/>
          <a:p>
            <a:r>
              <a:rPr lang="de-DE" sz="1400" dirty="0" smtClean="0">
                <a:solidFill>
                  <a:srgbClr val="3C3C3B"/>
                </a:solidFill>
              </a:rPr>
              <a:t>Gute Arbeit ist unser Ziel und unser Weg. Wir machen sie und wir wollen sie gestalten. </a:t>
            </a:r>
          </a:p>
        </p:txBody>
      </p:sp>
      <p:pic>
        <p:nvPicPr>
          <p:cNvPr id="1026" name="Picture 2" descr="green red and yellow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4" y="693440"/>
            <a:ext cx="5918121" cy="394738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275063" y="1147846"/>
            <a:ext cx="1381852" cy="461665"/>
          </a:xfrm>
          <a:prstGeom prst="rect">
            <a:avLst/>
          </a:prstGeom>
          <a:noFill/>
        </p:spPr>
        <p:txBody>
          <a:bodyPr wrap="square" rtlCol="0">
            <a:spAutoFit/>
          </a:bodyPr>
          <a:lstStyle/>
          <a:p>
            <a:pPr algn="ctr"/>
            <a:r>
              <a:rPr lang="de-DE" sz="1200" b="1" dirty="0" smtClean="0">
                <a:solidFill>
                  <a:schemeClr val="bg1"/>
                </a:solidFill>
              </a:rPr>
              <a:t>Mitbestimmen und gestalten</a:t>
            </a:r>
          </a:p>
        </p:txBody>
      </p:sp>
      <p:sp>
        <p:nvSpPr>
          <p:cNvPr id="5" name="Textfeld 4"/>
          <p:cNvSpPr txBox="1"/>
          <p:nvPr/>
        </p:nvSpPr>
        <p:spPr>
          <a:xfrm>
            <a:off x="3075711" y="2359898"/>
            <a:ext cx="1381852" cy="276999"/>
          </a:xfrm>
          <a:prstGeom prst="rect">
            <a:avLst/>
          </a:prstGeom>
          <a:noFill/>
        </p:spPr>
        <p:txBody>
          <a:bodyPr wrap="square" rtlCol="0">
            <a:spAutoFit/>
          </a:bodyPr>
          <a:lstStyle/>
          <a:p>
            <a:pPr algn="ctr"/>
            <a:r>
              <a:rPr lang="de-DE" sz="1200" b="1" dirty="0" smtClean="0">
                <a:solidFill>
                  <a:schemeClr val="bg1"/>
                </a:solidFill>
              </a:rPr>
              <a:t>Gesund bleiben</a:t>
            </a:r>
          </a:p>
        </p:txBody>
      </p:sp>
      <p:sp>
        <p:nvSpPr>
          <p:cNvPr id="6" name="Textfeld 5"/>
          <p:cNvSpPr txBox="1"/>
          <p:nvPr/>
        </p:nvSpPr>
        <p:spPr>
          <a:xfrm>
            <a:off x="4787093" y="3651767"/>
            <a:ext cx="1381852" cy="461665"/>
          </a:xfrm>
          <a:prstGeom prst="rect">
            <a:avLst/>
          </a:prstGeom>
          <a:noFill/>
        </p:spPr>
        <p:txBody>
          <a:bodyPr wrap="square" rtlCol="0">
            <a:spAutoFit/>
          </a:bodyPr>
          <a:lstStyle/>
          <a:p>
            <a:pPr algn="ctr"/>
            <a:r>
              <a:rPr lang="de-DE" sz="1200" b="1" dirty="0" smtClean="0">
                <a:solidFill>
                  <a:schemeClr val="bg1"/>
                </a:solidFill>
              </a:rPr>
              <a:t>Leben &amp; Arbeiten gut vereinbaren</a:t>
            </a:r>
          </a:p>
        </p:txBody>
      </p:sp>
      <p:sp>
        <p:nvSpPr>
          <p:cNvPr id="7" name="Textfeld 6"/>
          <p:cNvSpPr txBox="1"/>
          <p:nvPr/>
        </p:nvSpPr>
        <p:spPr>
          <a:xfrm>
            <a:off x="1275063" y="3651766"/>
            <a:ext cx="1381852" cy="461665"/>
          </a:xfrm>
          <a:prstGeom prst="rect">
            <a:avLst/>
          </a:prstGeom>
          <a:noFill/>
        </p:spPr>
        <p:txBody>
          <a:bodyPr wrap="square" rtlCol="0">
            <a:spAutoFit/>
          </a:bodyPr>
          <a:lstStyle/>
          <a:p>
            <a:pPr algn="ctr"/>
            <a:r>
              <a:rPr lang="de-DE" sz="1200" b="1" dirty="0" smtClean="0">
                <a:solidFill>
                  <a:schemeClr val="bg1"/>
                </a:solidFill>
              </a:rPr>
              <a:t>Gleiches Geld verdienen</a:t>
            </a:r>
          </a:p>
        </p:txBody>
      </p:sp>
      <p:sp>
        <p:nvSpPr>
          <p:cNvPr id="8" name="Textfeld 7"/>
          <p:cNvSpPr txBox="1"/>
          <p:nvPr/>
        </p:nvSpPr>
        <p:spPr>
          <a:xfrm>
            <a:off x="4718267" y="1155998"/>
            <a:ext cx="1450678" cy="646331"/>
          </a:xfrm>
          <a:prstGeom prst="rect">
            <a:avLst/>
          </a:prstGeom>
          <a:noFill/>
        </p:spPr>
        <p:txBody>
          <a:bodyPr wrap="square" rtlCol="0">
            <a:spAutoFit/>
          </a:bodyPr>
          <a:lstStyle/>
          <a:p>
            <a:pPr algn="ctr"/>
            <a:r>
              <a:rPr lang="de-DE" sz="1200" b="1" dirty="0" smtClean="0">
                <a:solidFill>
                  <a:schemeClr val="bg1"/>
                </a:solidFill>
              </a:rPr>
              <a:t>Qualifizierung und Entwicklung</a:t>
            </a:r>
          </a:p>
          <a:p>
            <a:pPr algn="ctr"/>
            <a:r>
              <a:rPr lang="de-DE" sz="1200" b="1" dirty="0" smtClean="0">
                <a:solidFill>
                  <a:schemeClr val="bg1"/>
                </a:solidFill>
              </a:rPr>
              <a:t>für alle</a:t>
            </a:r>
          </a:p>
        </p:txBody>
      </p:sp>
    </p:spTree>
    <p:extLst>
      <p:ext uri="{BB962C8B-B14F-4D97-AF65-F5344CB8AC3E}">
        <p14:creationId xmlns:p14="http://schemas.microsoft.com/office/powerpoint/2010/main" val="4080331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srcRect r="34120"/>
          <a:stretch/>
        </p:blipFill>
        <p:spPr>
          <a:xfrm>
            <a:off x="250825" y="707365"/>
            <a:ext cx="3809736" cy="3053751"/>
          </a:xfrm>
          <a:prstGeom prst="rect">
            <a:avLst/>
          </a:prstGeom>
        </p:spPr>
      </p:pic>
      <p:sp>
        <p:nvSpPr>
          <p:cNvPr id="3" name="Textfeld 2"/>
          <p:cNvSpPr txBox="1"/>
          <p:nvPr/>
        </p:nvSpPr>
        <p:spPr>
          <a:xfrm>
            <a:off x="5228997" y="1264744"/>
            <a:ext cx="3664178" cy="2554545"/>
          </a:xfrm>
          <a:prstGeom prst="rect">
            <a:avLst/>
          </a:prstGeom>
          <a:noFill/>
        </p:spPr>
        <p:txBody>
          <a:bodyPr wrap="square" rtlCol="0">
            <a:spAutoFit/>
          </a:bodyPr>
          <a:lstStyle/>
          <a:p>
            <a:pPr marL="342900" indent="-342900">
              <a:buFont typeface="Arial" panose="020B0604020202020204" pitchFamily="34" charset="0"/>
              <a:buChar char="•"/>
            </a:pPr>
            <a:r>
              <a:rPr lang="de-DE" sz="2000" dirty="0">
                <a:solidFill>
                  <a:srgbClr val="3C3C3B"/>
                </a:solidFill>
              </a:rPr>
              <a:t>Handout Flexible Office</a:t>
            </a:r>
          </a:p>
          <a:p>
            <a:pPr marL="342900" indent="-342900">
              <a:buFont typeface="Arial" panose="020B0604020202020204" pitchFamily="34" charset="0"/>
              <a:buChar char="•"/>
            </a:pPr>
            <a:r>
              <a:rPr lang="de-DE" sz="2000" dirty="0" smtClean="0">
                <a:solidFill>
                  <a:srgbClr val="3C3C3B"/>
                </a:solidFill>
              </a:rPr>
              <a:t>Werkzeugkoffer </a:t>
            </a:r>
            <a:r>
              <a:rPr lang="de-DE" sz="2000" dirty="0">
                <a:solidFill>
                  <a:srgbClr val="3C3C3B"/>
                </a:solidFill>
              </a:rPr>
              <a:t>Desk Sharing</a:t>
            </a:r>
          </a:p>
          <a:p>
            <a:pPr marL="342900" indent="-342900">
              <a:buFont typeface="Arial" panose="020B0604020202020204" pitchFamily="34" charset="0"/>
              <a:buChar char="•"/>
            </a:pPr>
            <a:r>
              <a:rPr lang="de-DE" sz="2000" dirty="0">
                <a:solidFill>
                  <a:srgbClr val="3C3C3B"/>
                </a:solidFill>
              </a:rPr>
              <a:t>Digitale Umfrage und Werkzeugkoffer zu Mobiler Arbeit</a:t>
            </a:r>
          </a:p>
          <a:p>
            <a:pPr marL="342900" indent="-342900">
              <a:buFont typeface="Arial" panose="020B0604020202020204" pitchFamily="34" charset="0"/>
              <a:buChar char="•"/>
            </a:pPr>
            <a:r>
              <a:rPr lang="de-DE" sz="2000" dirty="0">
                <a:solidFill>
                  <a:srgbClr val="3C3C3B"/>
                </a:solidFill>
              </a:rPr>
              <a:t>Werkzeugkoffer Agile Arbeit</a:t>
            </a:r>
          </a:p>
          <a:p>
            <a:pPr marL="342900" indent="-342900">
              <a:buFont typeface="Arial" panose="020B0604020202020204" pitchFamily="34" charset="0"/>
              <a:buChar char="•"/>
            </a:pPr>
            <a:r>
              <a:rPr lang="de-DE" sz="2000" dirty="0">
                <a:solidFill>
                  <a:srgbClr val="3C3C3B"/>
                </a:solidFill>
              </a:rPr>
              <a:t>Faktenblatt </a:t>
            </a:r>
            <a:r>
              <a:rPr lang="de-DE" sz="2000" dirty="0" err="1">
                <a:solidFill>
                  <a:srgbClr val="3C3C3B"/>
                </a:solidFill>
              </a:rPr>
              <a:t>Scrum</a:t>
            </a:r>
            <a:endParaRPr lang="de-DE" sz="2000" dirty="0">
              <a:solidFill>
                <a:srgbClr val="3C3C3B"/>
              </a:solidFill>
            </a:endParaRPr>
          </a:p>
        </p:txBody>
      </p:sp>
      <p:sp>
        <p:nvSpPr>
          <p:cNvPr id="4" name="Textfeld 3"/>
          <p:cNvSpPr txBox="1"/>
          <p:nvPr/>
        </p:nvSpPr>
        <p:spPr>
          <a:xfrm>
            <a:off x="552091" y="4054415"/>
            <a:ext cx="5745191" cy="461665"/>
          </a:xfrm>
          <a:prstGeom prst="rect">
            <a:avLst/>
          </a:prstGeom>
          <a:noFill/>
        </p:spPr>
        <p:txBody>
          <a:bodyPr wrap="square" rtlCol="0">
            <a:spAutoFit/>
          </a:bodyPr>
          <a:lstStyle/>
          <a:p>
            <a:r>
              <a:rPr lang="de-DE" sz="2400" dirty="0" smtClean="0">
                <a:solidFill>
                  <a:srgbClr val="3C3C3B"/>
                </a:solidFill>
              </a:rPr>
              <a:t>https://werkzeugkoffer.igmetall.de</a:t>
            </a:r>
          </a:p>
        </p:txBody>
      </p:sp>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6730" y="328922"/>
            <a:ext cx="1947662" cy="1340114"/>
          </a:xfrm>
          <a:prstGeom prst="rect">
            <a:avLst/>
          </a:prstGeom>
        </p:spPr>
      </p:pic>
    </p:spTree>
    <p:extLst>
      <p:ext uri="{BB962C8B-B14F-4D97-AF65-F5344CB8AC3E}">
        <p14:creationId xmlns:p14="http://schemas.microsoft.com/office/powerpoint/2010/main" val="21646057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hlinkClick r:id="rId3" action="ppaction://hlinksldjump"/>
          </p:cNvPr>
          <p:cNvSpPr/>
          <p:nvPr/>
        </p:nvSpPr>
        <p:spPr>
          <a:xfrm>
            <a:off x="250825" y="637575"/>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3C3C3B"/>
                </a:solidFill>
              </a:rPr>
              <a:t>Büros gestern und heute</a:t>
            </a:r>
            <a:endParaRPr lang="de-DE" dirty="0">
              <a:solidFill>
                <a:srgbClr val="3C3C3B"/>
              </a:solidFill>
            </a:endParaRPr>
          </a:p>
        </p:txBody>
      </p:sp>
      <p:sp>
        <p:nvSpPr>
          <p:cNvPr id="4" name="Rechteck 3">
            <a:hlinkClick r:id="rId4" action="ppaction://hlinksldjump"/>
          </p:cNvPr>
          <p:cNvSpPr/>
          <p:nvPr/>
        </p:nvSpPr>
        <p:spPr>
          <a:xfrm>
            <a:off x="1455474" y="637575"/>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E3051B"/>
                </a:solidFill>
              </a:rPr>
              <a:t>„Zahlen bitte!“</a:t>
            </a:r>
            <a:endParaRPr lang="de-DE" dirty="0">
              <a:solidFill>
                <a:srgbClr val="E3051B"/>
              </a:solidFill>
            </a:endParaRPr>
          </a:p>
        </p:txBody>
      </p:sp>
      <p:sp>
        <p:nvSpPr>
          <p:cNvPr id="5" name="Rechteck 4">
            <a:hlinkClick r:id="rId5" action="ppaction://hlinksldjump"/>
          </p:cNvPr>
          <p:cNvSpPr/>
          <p:nvPr/>
        </p:nvSpPr>
        <p:spPr>
          <a:xfrm>
            <a:off x="2660123" y="637575"/>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3C3C3B"/>
                </a:solidFill>
              </a:rPr>
              <a:t>Desk Sharing</a:t>
            </a:r>
            <a:endParaRPr lang="de-DE" dirty="0">
              <a:solidFill>
                <a:srgbClr val="3C3C3B"/>
              </a:solidFill>
            </a:endParaRPr>
          </a:p>
        </p:txBody>
      </p:sp>
      <p:sp>
        <p:nvSpPr>
          <p:cNvPr id="6" name="Rechteck 5">
            <a:hlinkClick r:id="rId6" action="ppaction://hlinksldjump"/>
          </p:cNvPr>
          <p:cNvSpPr/>
          <p:nvPr/>
        </p:nvSpPr>
        <p:spPr>
          <a:xfrm>
            <a:off x="3864772" y="637575"/>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accent3"/>
                </a:solidFill>
              </a:rPr>
              <a:t>Flexible Büroflächen</a:t>
            </a:r>
            <a:endParaRPr lang="de-DE" dirty="0">
              <a:solidFill>
                <a:schemeClr val="accent3"/>
              </a:solidFill>
            </a:endParaRPr>
          </a:p>
        </p:txBody>
      </p:sp>
      <p:sp>
        <p:nvSpPr>
          <p:cNvPr id="7" name="Rechteck 6">
            <a:hlinkClick r:id="rId7" action="ppaction://hlinksldjump"/>
          </p:cNvPr>
          <p:cNvSpPr/>
          <p:nvPr/>
        </p:nvSpPr>
        <p:spPr>
          <a:xfrm>
            <a:off x="2624496" y="1987239"/>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3C3C3B"/>
                </a:solidFill>
              </a:rPr>
              <a:t>Mit-bestimmung</a:t>
            </a:r>
            <a:endParaRPr lang="de-DE" dirty="0">
              <a:solidFill>
                <a:srgbClr val="3C3C3B"/>
              </a:solidFill>
            </a:endParaRPr>
          </a:p>
        </p:txBody>
      </p:sp>
      <p:sp>
        <p:nvSpPr>
          <p:cNvPr id="8" name="Rechteck 7">
            <a:hlinkClick r:id="rId8" action="ppaction://hlinksldjump"/>
          </p:cNvPr>
          <p:cNvSpPr/>
          <p:nvPr/>
        </p:nvSpPr>
        <p:spPr>
          <a:xfrm>
            <a:off x="3829145" y="1987239"/>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Risiken und Neben-wirkungen</a:t>
            </a:r>
            <a:endParaRPr lang="de-DE" dirty="0">
              <a:solidFill>
                <a:schemeClr val="tx1"/>
              </a:solidFill>
            </a:endParaRPr>
          </a:p>
        </p:txBody>
      </p:sp>
      <p:sp>
        <p:nvSpPr>
          <p:cNvPr id="9" name="Rechteck 8">
            <a:hlinkClick r:id="rId9" action="ppaction://hlinksldjump"/>
          </p:cNvPr>
          <p:cNvSpPr/>
          <p:nvPr/>
        </p:nvSpPr>
        <p:spPr>
          <a:xfrm>
            <a:off x="5033794" y="1987239"/>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accent3"/>
                </a:solidFill>
              </a:rPr>
              <a:t>Handlungs-</a:t>
            </a:r>
            <a:r>
              <a:rPr lang="de-DE" dirty="0" err="1" smtClean="0">
                <a:solidFill>
                  <a:schemeClr val="accent3"/>
                </a:solidFill>
              </a:rPr>
              <a:t>empfehl</a:t>
            </a:r>
            <a:r>
              <a:rPr lang="de-DE" dirty="0" smtClean="0">
                <a:solidFill>
                  <a:schemeClr val="accent3"/>
                </a:solidFill>
              </a:rPr>
              <a:t>-</a:t>
            </a:r>
            <a:r>
              <a:rPr lang="de-DE" dirty="0" err="1" smtClean="0">
                <a:solidFill>
                  <a:schemeClr val="accent3"/>
                </a:solidFill>
              </a:rPr>
              <a:t>ungen</a:t>
            </a:r>
            <a:endParaRPr lang="de-DE" dirty="0">
              <a:solidFill>
                <a:schemeClr val="accent3"/>
              </a:solidFill>
            </a:endParaRPr>
          </a:p>
        </p:txBody>
      </p:sp>
      <p:sp>
        <p:nvSpPr>
          <p:cNvPr id="15" name="Rechteck 14">
            <a:hlinkClick r:id="rId10" action="ppaction://hlinksldjump"/>
          </p:cNvPr>
          <p:cNvSpPr/>
          <p:nvPr/>
        </p:nvSpPr>
        <p:spPr>
          <a:xfrm>
            <a:off x="3864772" y="3338423"/>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3C3C3B"/>
                </a:solidFill>
              </a:rPr>
              <a:t>Blick in die Zukunft</a:t>
            </a:r>
            <a:endParaRPr lang="de-DE" dirty="0">
              <a:solidFill>
                <a:srgbClr val="3C3C3B"/>
              </a:solidFill>
            </a:endParaRPr>
          </a:p>
        </p:txBody>
      </p:sp>
      <p:sp>
        <p:nvSpPr>
          <p:cNvPr id="16" name="Rechteck 15">
            <a:hlinkClick r:id="rId11" action="ppaction://hlinksldjump"/>
          </p:cNvPr>
          <p:cNvSpPr/>
          <p:nvPr/>
        </p:nvSpPr>
        <p:spPr>
          <a:xfrm>
            <a:off x="5069421" y="3338423"/>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E3051B"/>
                </a:solidFill>
              </a:rPr>
              <a:t>Ziel: gute Arbeit</a:t>
            </a:r>
            <a:endParaRPr lang="de-DE" dirty="0">
              <a:solidFill>
                <a:srgbClr val="E3051B"/>
              </a:solidFill>
            </a:endParaRPr>
          </a:p>
        </p:txBody>
      </p:sp>
      <p:sp>
        <p:nvSpPr>
          <p:cNvPr id="18" name="Rechteck 17">
            <a:hlinkClick r:id="rId12" action="ppaction://hlinksldjump"/>
          </p:cNvPr>
          <p:cNvSpPr/>
          <p:nvPr/>
        </p:nvSpPr>
        <p:spPr>
          <a:xfrm>
            <a:off x="6274070" y="3338423"/>
            <a:ext cx="1169022" cy="11690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accent3"/>
                </a:solidFill>
              </a:rPr>
              <a:t>Material</a:t>
            </a:r>
            <a:endParaRPr lang="de-DE" dirty="0">
              <a:solidFill>
                <a:schemeClr val="accent3"/>
              </a:solidFill>
            </a:endParaRPr>
          </a:p>
        </p:txBody>
      </p:sp>
      <p:pic>
        <p:nvPicPr>
          <p:cNvPr id="19" name="Grafik 18"/>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50825" y="1987239"/>
            <a:ext cx="2336808" cy="2315046"/>
          </a:xfrm>
          <a:prstGeom prst="rect">
            <a:avLst/>
          </a:prstGeom>
        </p:spPr>
      </p:pic>
      <p:pic>
        <p:nvPicPr>
          <p:cNvPr id="13" name="Picture 2" descr="rectangular brown wooden table">
            <a:hlinkClick r:id="rId5" action="ppaction://hlinksldjump"/>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238442" y="970596"/>
            <a:ext cx="2188511" cy="218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286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5" y="231775"/>
            <a:ext cx="4321176" cy="738664"/>
          </a:xfrm>
          <a:prstGeom prst="rect">
            <a:avLst/>
          </a:prstGeom>
          <a:noFill/>
        </p:spPr>
        <p:txBody>
          <a:bodyPr wrap="square" rtlCol="0">
            <a:spAutoFit/>
          </a:bodyPr>
          <a:lstStyle/>
          <a:p>
            <a:r>
              <a:rPr lang="de-DE" sz="1400" dirty="0" smtClean="0">
                <a:solidFill>
                  <a:srgbClr val="3C3C3B"/>
                </a:solidFill>
              </a:rPr>
              <a:t>Vom Zellenbüro zum „flexible </a:t>
            </a:r>
            <a:r>
              <a:rPr lang="de-DE" sz="1400" dirty="0" err="1" smtClean="0">
                <a:solidFill>
                  <a:srgbClr val="3C3C3B"/>
                </a:solidFill>
              </a:rPr>
              <a:t>office</a:t>
            </a:r>
            <a:r>
              <a:rPr lang="de-DE" sz="1400" dirty="0" smtClean="0">
                <a:solidFill>
                  <a:srgbClr val="3C3C3B"/>
                </a:solidFill>
              </a:rPr>
              <a:t>“ – die Bürowelt ändert sich massiv. Um gute und gesunde Arbeit zu sichern, müssen wir mitmischen.</a:t>
            </a:r>
            <a:endParaRPr lang="de-DE" sz="1400" dirty="0">
              <a:solidFill>
                <a:srgbClr val="3C3C3B"/>
              </a:solidFill>
            </a:endParaRPr>
          </a:p>
        </p:txBody>
      </p:sp>
      <p:sp>
        <p:nvSpPr>
          <p:cNvPr id="7" name="Textfeld 6"/>
          <p:cNvSpPr txBox="1"/>
          <p:nvPr/>
        </p:nvSpPr>
        <p:spPr>
          <a:xfrm>
            <a:off x="7845905" y="4327946"/>
            <a:ext cx="984196" cy="184666"/>
          </a:xfrm>
          <a:prstGeom prst="rect">
            <a:avLst/>
          </a:prstGeom>
          <a:noFill/>
        </p:spPr>
        <p:txBody>
          <a:bodyPr wrap="square" rtlCol="0">
            <a:spAutoFit/>
          </a:bodyPr>
          <a:lstStyle/>
          <a:p>
            <a:r>
              <a:rPr lang="de-DE" sz="600" dirty="0">
                <a:solidFill>
                  <a:schemeClr val="bg1"/>
                </a:solidFill>
              </a:rPr>
              <a:t>iStock.com/</a:t>
            </a:r>
            <a:r>
              <a:rPr lang="de-DE" sz="600" dirty="0" err="1">
                <a:solidFill>
                  <a:schemeClr val="bg1"/>
                </a:solidFill>
              </a:rPr>
              <a:t>jacoblund</a:t>
            </a:r>
            <a:endParaRPr lang="de-DE" sz="600" dirty="0">
              <a:solidFill>
                <a:schemeClr val="bg1"/>
              </a:solidFill>
            </a:endParaRPr>
          </a:p>
        </p:txBody>
      </p:sp>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6824"/>
            <a:ext cx="4572000" cy="5150324"/>
          </a:xfrm>
          <a:prstGeom prst="rect">
            <a:avLst/>
          </a:prstGeom>
        </p:spPr>
      </p:pic>
    </p:spTree>
    <p:extLst>
      <p:ext uri="{BB962C8B-B14F-4D97-AF65-F5344CB8AC3E}">
        <p14:creationId xmlns:p14="http://schemas.microsoft.com/office/powerpoint/2010/main" val="9989242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428922" y="1190863"/>
            <a:ext cx="2547130" cy="3330296"/>
            <a:chOff x="794301" y="897436"/>
            <a:chExt cx="2648144" cy="3462369"/>
          </a:xfrm>
        </p:grpSpPr>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0501" y="897436"/>
              <a:ext cx="2571944" cy="3429258"/>
            </a:xfrm>
            <a:prstGeom prst="rect">
              <a:avLst/>
            </a:prstGeom>
            <a:ln>
              <a:noFill/>
            </a:ln>
            <a:effectLst>
              <a:outerShdw blurRad="292100" dist="139700" dir="2700000" algn="tl" rotWithShape="0">
                <a:srgbClr val="333333">
                  <a:alpha val="65000"/>
                </a:srgbClr>
              </a:outerShdw>
            </a:effectLst>
          </p:spPr>
        </p:pic>
        <p:sp>
          <p:nvSpPr>
            <p:cNvPr id="4" name="Textfeld 3"/>
            <p:cNvSpPr txBox="1"/>
            <p:nvPr/>
          </p:nvSpPr>
          <p:spPr>
            <a:xfrm>
              <a:off x="794301" y="4167815"/>
              <a:ext cx="2648144" cy="191990"/>
            </a:xfrm>
            <a:prstGeom prst="rect">
              <a:avLst/>
            </a:prstGeom>
            <a:noFill/>
          </p:spPr>
          <p:txBody>
            <a:bodyPr wrap="square" rtlCol="0">
              <a:spAutoFit/>
            </a:bodyPr>
            <a:lstStyle/>
            <a:p>
              <a:r>
                <a:rPr lang="en-US" sz="600" dirty="0" smtClean="0">
                  <a:solidFill>
                    <a:schemeClr val="bg1"/>
                  </a:solidFill>
                </a:rPr>
                <a:t>© Michailowa17</a:t>
              </a:r>
              <a:r>
                <a:rPr lang="en-US" sz="600" dirty="0">
                  <a:solidFill>
                    <a:schemeClr val="bg1"/>
                  </a:solidFill>
                </a:rPr>
                <a:t>, Copyrighted free use, via Wikimedia Commons</a:t>
              </a:r>
              <a:endParaRPr lang="de-DE" sz="600" dirty="0">
                <a:solidFill>
                  <a:schemeClr val="bg1"/>
                </a:solidFill>
              </a:endParaRPr>
            </a:p>
          </p:txBody>
        </p:sp>
      </p:grpSp>
      <p:grpSp>
        <p:nvGrpSpPr>
          <p:cNvPr id="5" name="Gruppieren 4"/>
          <p:cNvGrpSpPr/>
          <p:nvPr/>
        </p:nvGrpSpPr>
        <p:grpSpPr>
          <a:xfrm>
            <a:off x="4693754" y="1349741"/>
            <a:ext cx="3579158" cy="3140373"/>
            <a:chOff x="4059133" y="1056315"/>
            <a:chExt cx="3721100" cy="3264914"/>
          </a:xfrm>
        </p:grpSpPr>
        <p:pic>
          <p:nvPicPr>
            <p:cNvPr id="6" name="Grafik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5333" y="1056315"/>
              <a:ext cx="3644900" cy="3111500"/>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4059133" y="4121174"/>
              <a:ext cx="2852207" cy="200055"/>
            </a:xfrm>
            <a:prstGeom prst="rect">
              <a:avLst/>
            </a:prstGeom>
            <a:noFill/>
          </p:spPr>
          <p:txBody>
            <a:bodyPr wrap="square" rtlCol="0">
              <a:spAutoFit/>
            </a:bodyPr>
            <a:lstStyle/>
            <a:p>
              <a:r>
                <a:rPr lang="de-DE" sz="700" dirty="0" smtClean="0">
                  <a:solidFill>
                    <a:srgbClr val="1A1A1A"/>
                  </a:solidFill>
                </a:rPr>
                <a:t>© Wolfram </a:t>
              </a:r>
              <a:r>
                <a:rPr lang="de-DE" sz="700" dirty="0">
                  <a:solidFill>
                    <a:srgbClr val="1A1A1A"/>
                  </a:solidFill>
                </a:rPr>
                <a:t>Fuchs, Public </a:t>
              </a:r>
              <a:r>
                <a:rPr lang="de-DE" sz="700" dirty="0" err="1">
                  <a:solidFill>
                    <a:srgbClr val="1A1A1A"/>
                  </a:solidFill>
                </a:rPr>
                <a:t>domain</a:t>
              </a:r>
              <a:r>
                <a:rPr lang="de-DE" sz="700" dirty="0">
                  <a:solidFill>
                    <a:srgbClr val="1A1A1A"/>
                  </a:solidFill>
                </a:rPr>
                <a:t>, via Wikimedia </a:t>
              </a:r>
              <a:r>
                <a:rPr lang="de-DE" sz="700" dirty="0" err="1">
                  <a:solidFill>
                    <a:srgbClr val="1A1A1A"/>
                  </a:solidFill>
                </a:rPr>
                <a:t>Commons</a:t>
              </a:r>
              <a:endParaRPr lang="de-DE" sz="700" dirty="0">
                <a:solidFill>
                  <a:srgbClr val="1A1A1A"/>
                </a:solidFill>
              </a:endParaRPr>
            </a:p>
          </p:txBody>
        </p:sp>
      </p:grpSp>
      <p:sp>
        <p:nvSpPr>
          <p:cNvPr id="8" name="Textfeld 7"/>
          <p:cNvSpPr txBox="1"/>
          <p:nvPr/>
        </p:nvSpPr>
        <p:spPr>
          <a:xfrm>
            <a:off x="250825" y="231775"/>
            <a:ext cx="3904918" cy="523220"/>
          </a:xfrm>
          <a:prstGeom prst="rect">
            <a:avLst/>
          </a:prstGeom>
          <a:noFill/>
        </p:spPr>
        <p:txBody>
          <a:bodyPr wrap="square" rtlCol="0">
            <a:spAutoFit/>
          </a:bodyPr>
          <a:lstStyle/>
          <a:p>
            <a:r>
              <a:rPr lang="de-DE" sz="1400" dirty="0" smtClean="0">
                <a:solidFill>
                  <a:srgbClr val="3C3C3B"/>
                </a:solidFill>
              </a:rPr>
              <a:t>Ein altes Konzept ist auch heute noch weit verbreitet: das Zellenbüro.</a:t>
            </a:r>
          </a:p>
        </p:txBody>
      </p:sp>
    </p:spTree>
    <p:extLst>
      <p:ext uri="{BB962C8B-B14F-4D97-AF65-F5344CB8AC3E}">
        <p14:creationId xmlns:p14="http://schemas.microsoft.com/office/powerpoint/2010/main" val="31362795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5" y="231775"/>
            <a:ext cx="3904918" cy="523220"/>
          </a:xfrm>
          <a:prstGeom prst="rect">
            <a:avLst/>
          </a:prstGeom>
          <a:noFill/>
        </p:spPr>
        <p:txBody>
          <a:bodyPr wrap="square" rtlCol="0">
            <a:spAutoFit/>
          </a:bodyPr>
          <a:lstStyle/>
          <a:p>
            <a:r>
              <a:rPr lang="de-DE" sz="1400" dirty="0" smtClean="0">
                <a:solidFill>
                  <a:srgbClr val="3C3C3B"/>
                </a:solidFill>
              </a:rPr>
              <a:t>Aber auch Großraumbüros haben Tradition und sind in unseren Betrieben üblich. </a:t>
            </a:r>
          </a:p>
        </p:txBody>
      </p:sp>
      <p:grpSp>
        <p:nvGrpSpPr>
          <p:cNvPr id="3" name="Gruppieren 2"/>
          <p:cNvGrpSpPr/>
          <p:nvPr/>
        </p:nvGrpSpPr>
        <p:grpSpPr>
          <a:xfrm>
            <a:off x="454585" y="1521027"/>
            <a:ext cx="3916680" cy="2060448"/>
            <a:chOff x="236220" y="524510"/>
            <a:chExt cx="3916680" cy="2060448"/>
          </a:xfrm>
        </p:grpSpPr>
        <p:pic>
          <p:nvPicPr>
            <p:cNvPr id="4" name="Grafik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 y="524510"/>
              <a:ext cx="3863340" cy="2060448"/>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236220" y="2370714"/>
              <a:ext cx="3850640" cy="184666"/>
            </a:xfrm>
            <a:prstGeom prst="rect">
              <a:avLst/>
            </a:prstGeom>
            <a:noFill/>
          </p:spPr>
          <p:txBody>
            <a:bodyPr wrap="square" rtlCol="0">
              <a:spAutoFit/>
            </a:bodyPr>
            <a:lstStyle/>
            <a:p>
              <a:r>
                <a:rPr lang="de-DE" sz="600" dirty="0" smtClean="0">
                  <a:solidFill>
                    <a:schemeClr val="bg1"/>
                  </a:solidFill>
                </a:rPr>
                <a:t>hnf.de/</a:t>
              </a:r>
              <a:r>
                <a:rPr lang="de-DE" sz="600" dirty="0" err="1" smtClean="0">
                  <a:solidFill>
                    <a:schemeClr val="bg1"/>
                  </a:solidFill>
                </a:rPr>
                <a:t>dauerausstellung</a:t>
              </a:r>
              <a:r>
                <a:rPr lang="de-DE" sz="600" dirty="0" smtClean="0">
                  <a:solidFill>
                    <a:schemeClr val="bg1"/>
                  </a:solidFill>
                </a:rPr>
                <a:t>/</a:t>
              </a:r>
              <a:r>
                <a:rPr lang="de-DE" sz="600" dirty="0" err="1" smtClean="0">
                  <a:solidFill>
                    <a:schemeClr val="bg1"/>
                  </a:solidFill>
                </a:rPr>
                <a:t>ausstellungsbereiche</a:t>
              </a:r>
              <a:r>
                <a:rPr lang="de-DE" sz="600" dirty="0" smtClean="0">
                  <a:solidFill>
                    <a:schemeClr val="bg1"/>
                  </a:solidFill>
                </a:rPr>
                <a:t>/kulturgeschichte-des-</a:t>
              </a:r>
              <a:r>
                <a:rPr lang="de-DE" sz="600" dirty="0" err="1" smtClean="0">
                  <a:solidFill>
                    <a:schemeClr val="bg1"/>
                  </a:solidFill>
                </a:rPr>
                <a:t>bueros</a:t>
              </a:r>
              <a:r>
                <a:rPr lang="de-DE" sz="600" dirty="0" smtClean="0">
                  <a:solidFill>
                    <a:schemeClr val="bg1"/>
                  </a:solidFill>
                </a:rPr>
                <a:t>/american-office-1900.html</a:t>
              </a:r>
              <a:endParaRPr lang="de-DE" sz="600" dirty="0">
                <a:solidFill>
                  <a:schemeClr val="bg1"/>
                </a:solidFill>
              </a:endParaRPr>
            </a:p>
          </p:txBody>
        </p:sp>
      </p:grpSp>
      <p:grpSp>
        <p:nvGrpSpPr>
          <p:cNvPr id="6" name="Gruppieren 5"/>
          <p:cNvGrpSpPr>
            <a:grpSpLocks noChangeAspect="1"/>
          </p:cNvGrpSpPr>
          <p:nvPr/>
        </p:nvGrpSpPr>
        <p:grpSpPr>
          <a:xfrm>
            <a:off x="4699290" y="1235969"/>
            <a:ext cx="4356000" cy="2671561"/>
            <a:chOff x="4261734" y="1548577"/>
            <a:chExt cx="4606724" cy="2825331"/>
          </a:xfrm>
        </p:grpSpPr>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02" y="1548577"/>
              <a:ext cx="4215114" cy="2781975"/>
            </a:xfrm>
            <a:prstGeom prst="rect">
              <a:avLst/>
            </a:prstGeom>
            <a:ln>
              <a:noFill/>
            </a:ln>
            <a:effectLst>
              <a:outerShdw blurRad="292100" dist="139700" dir="2700000" algn="tl" rotWithShape="0">
                <a:srgbClr val="333333">
                  <a:alpha val="65000"/>
                </a:srgbClr>
              </a:outerShdw>
            </a:effectLst>
          </p:spPr>
        </p:pic>
        <p:sp>
          <p:nvSpPr>
            <p:cNvPr id="8" name="Textfeld 7"/>
            <p:cNvSpPr txBox="1"/>
            <p:nvPr/>
          </p:nvSpPr>
          <p:spPr>
            <a:xfrm>
              <a:off x="4261734" y="4189242"/>
              <a:ext cx="4606724" cy="184666"/>
            </a:xfrm>
            <a:prstGeom prst="rect">
              <a:avLst/>
            </a:prstGeom>
            <a:noFill/>
          </p:spPr>
          <p:txBody>
            <a:bodyPr wrap="square" rtlCol="0">
              <a:spAutoFit/>
            </a:bodyPr>
            <a:lstStyle/>
            <a:p>
              <a:r>
                <a:rPr lang="de-DE" sz="600" dirty="0">
                  <a:solidFill>
                    <a:schemeClr val="bg1"/>
                  </a:solidFill>
                </a:rPr>
                <a:t>Stadtarchiv Kiel, CC BY-SA 3.0 </a:t>
              </a:r>
              <a:r>
                <a:rPr lang="de-DE" sz="600" dirty="0" smtClean="0">
                  <a:solidFill>
                    <a:schemeClr val="bg1"/>
                  </a:solidFill>
                </a:rPr>
                <a:t>creativecommons.org/</a:t>
              </a:r>
              <a:r>
                <a:rPr lang="de-DE" sz="600" dirty="0" err="1" smtClean="0">
                  <a:solidFill>
                    <a:schemeClr val="bg1"/>
                  </a:solidFill>
                </a:rPr>
                <a:t>licenses</a:t>
              </a:r>
              <a:r>
                <a:rPr lang="de-DE" sz="600" dirty="0" smtClean="0">
                  <a:solidFill>
                    <a:schemeClr val="bg1"/>
                  </a:solidFill>
                </a:rPr>
                <a:t>/</a:t>
              </a:r>
              <a:r>
                <a:rPr lang="de-DE" sz="600" dirty="0" err="1" smtClean="0">
                  <a:solidFill>
                    <a:schemeClr val="bg1"/>
                  </a:solidFill>
                </a:rPr>
                <a:t>by-sa</a:t>
              </a:r>
              <a:r>
                <a:rPr lang="de-DE" sz="600" dirty="0" smtClean="0">
                  <a:solidFill>
                    <a:schemeClr val="bg1"/>
                  </a:solidFill>
                </a:rPr>
                <a:t>/3.0/de/</a:t>
              </a:r>
              <a:r>
                <a:rPr lang="de-DE" sz="600" dirty="0" err="1" smtClean="0">
                  <a:solidFill>
                    <a:schemeClr val="bg1"/>
                  </a:solidFill>
                </a:rPr>
                <a:t>deed.en</a:t>
              </a:r>
              <a:r>
                <a:rPr lang="de-DE" sz="600" dirty="0" smtClean="0">
                  <a:solidFill>
                    <a:schemeClr val="bg1"/>
                  </a:solidFill>
                </a:rPr>
                <a:t>, </a:t>
              </a:r>
              <a:r>
                <a:rPr lang="de-DE" sz="600" dirty="0">
                  <a:solidFill>
                    <a:schemeClr val="bg1"/>
                  </a:solidFill>
                </a:rPr>
                <a:t>via Wikimedia </a:t>
              </a:r>
              <a:r>
                <a:rPr lang="de-DE" sz="600" dirty="0" err="1">
                  <a:solidFill>
                    <a:schemeClr val="bg1"/>
                  </a:solidFill>
                </a:rPr>
                <a:t>Commons</a:t>
              </a:r>
              <a:endParaRPr lang="de-DE" sz="600" dirty="0">
                <a:solidFill>
                  <a:schemeClr val="bg1"/>
                </a:solidFill>
              </a:endParaRPr>
            </a:p>
          </p:txBody>
        </p:sp>
      </p:grpSp>
    </p:spTree>
    <p:extLst>
      <p:ext uri="{BB962C8B-B14F-4D97-AF65-F5344CB8AC3E}">
        <p14:creationId xmlns:p14="http://schemas.microsoft.com/office/powerpoint/2010/main" val="4726650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n, Mitarbeiter, Rechner, Monitor, Arbeitsplatz"/>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6186" y="1111307"/>
            <a:ext cx="5296990" cy="327751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02609" y="1231428"/>
            <a:ext cx="3193577" cy="2900794"/>
          </a:xfrm>
          <a:prstGeom prst="rect">
            <a:avLst/>
          </a:prstGeom>
        </p:spPr>
        <p:txBody>
          <a:bodyPr wrap="square">
            <a:spAutoFit/>
          </a:bodyPr>
          <a:lstStyle/>
          <a:p>
            <a:r>
              <a:rPr lang="de-DE" sz="3200" b="1" dirty="0">
                <a:solidFill>
                  <a:srgbClr val="3C3C3B"/>
                </a:solidFill>
              </a:rPr>
              <a:t>26 </a:t>
            </a:r>
            <a:r>
              <a:rPr lang="de-DE" sz="3200" b="1" dirty="0" err="1" smtClean="0">
                <a:solidFill>
                  <a:srgbClr val="3C3C3B"/>
                </a:solidFill>
              </a:rPr>
              <a:t>Mio</a:t>
            </a:r>
            <a:r>
              <a:rPr lang="de-DE" sz="3200" b="1" dirty="0" smtClean="0">
                <a:solidFill>
                  <a:srgbClr val="3C3C3B"/>
                </a:solidFill>
              </a:rPr>
              <a:t> </a:t>
            </a:r>
            <a:r>
              <a:rPr lang="de-DE" dirty="0">
                <a:solidFill>
                  <a:srgbClr val="3C3C3B"/>
                </a:solidFill>
              </a:rPr>
              <a:t>Bildschirm-und Büroarbeitsplätze existieren zurzeit in </a:t>
            </a:r>
            <a:r>
              <a:rPr lang="de-DE" dirty="0" smtClean="0">
                <a:solidFill>
                  <a:srgbClr val="3C3C3B"/>
                </a:solidFill>
              </a:rPr>
              <a:t>Deutschland</a:t>
            </a:r>
          </a:p>
          <a:p>
            <a:endParaRPr lang="de-DE" dirty="0">
              <a:solidFill>
                <a:srgbClr val="3C3C3B"/>
              </a:solidFill>
            </a:endParaRPr>
          </a:p>
          <a:p>
            <a:r>
              <a:rPr lang="de-DE" sz="2800" b="1" dirty="0">
                <a:solidFill>
                  <a:srgbClr val="3C3C3B"/>
                </a:solidFill>
              </a:rPr>
              <a:t>32 </a:t>
            </a:r>
            <a:r>
              <a:rPr lang="de-DE" sz="2800" b="1" dirty="0" err="1" smtClean="0">
                <a:solidFill>
                  <a:srgbClr val="3C3C3B"/>
                </a:solidFill>
              </a:rPr>
              <a:t>Mio</a:t>
            </a:r>
            <a:r>
              <a:rPr lang="de-DE" sz="2800" b="1" dirty="0" smtClean="0">
                <a:solidFill>
                  <a:srgbClr val="3C3C3B"/>
                </a:solidFill>
              </a:rPr>
              <a:t> </a:t>
            </a:r>
            <a:r>
              <a:rPr lang="de-DE" dirty="0">
                <a:solidFill>
                  <a:srgbClr val="3C3C3B"/>
                </a:solidFill>
              </a:rPr>
              <a:t>Menschen arbeiten im Büro</a:t>
            </a:r>
          </a:p>
          <a:p>
            <a:endParaRPr lang="de-DE" dirty="0" smtClean="0">
              <a:solidFill>
                <a:srgbClr val="3C3C3B"/>
              </a:solidFill>
            </a:endParaRPr>
          </a:p>
          <a:p>
            <a:r>
              <a:rPr lang="de-DE" sz="2800" b="1" dirty="0" smtClean="0">
                <a:solidFill>
                  <a:srgbClr val="3C3C3B"/>
                </a:solidFill>
              </a:rPr>
              <a:t>71 </a:t>
            </a:r>
            <a:r>
              <a:rPr lang="de-DE" sz="2800" b="1" dirty="0">
                <a:solidFill>
                  <a:srgbClr val="3C3C3B"/>
                </a:solidFill>
              </a:rPr>
              <a:t>%</a:t>
            </a:r>
            <a:r>
              <a:rPr lang="de-DE" dirty="0">
                <a:solidFill>
                  <a:srgbClr val="3C3C3B"/>
                </a:solidFill>
              </a:rPr>
              <a:t> aller Beschäftigten arbeiten zumindest zeitweise an einem Büroarbeitsplatz </a:t>
            </a:r>
          </a:p>
        </p:txBody>
      </p:sp>
    </p:spTree>
    <p:extLst>
      <p:ext uri="{BB962C8B-B14F-4D97-AF65-F5344CB8AC3E}">
        <p14:creationId xmlns:p14="http://schemas.microsoft.com/office/powerpoint/2010/main" val="5569806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5" y="231775"/>
            <a:ext cx="5373598" cy="738664"/>
          </a:xfrm>
          <a:prstGeom prst="rect">
            <a:avLst/>
          </a:prstGeom>
          <a:noFill/>
        </p:spPr>
        <p:txBody>
          <a:bodyPr wrap="square" rtlCol="0">
            <a:spAutoFit/>
          </a:bodyPr>
          <a:lstStyle/>
          <a:p>
            <a:r>
              <a:rPr lang="de-DE" sz="1400" dirty="0" smtClean="0">
                <a:solidFill>
                  <a:srgbClr val="3C3C3B"/>
                </a:solidFill>
              </a:rPr>
              <a:t>Noch immer wird die Arbeit vorwiegend in Zellenbüros geleistet. Aber wir sehen Veränderung in Richtung flexible Büros mit Desk Sharing.</a:t>
            </a:r>
          </a:p>
        </p:txBody>
      </p:sp>
      <p:cxnSp>
        <p:nvCxnSpPr>
          <p:cNvPr id="5" name="Gerader Verbinder 4"/>
          <p:cNvCxnSpPr/>
          <p:nvPr/>
        </p:nvCxnSpPr>
        <p:spPr>
          <a:xfrm>
            <a:off x="1228299" y="1630907"/>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1228299" y="1912960"/>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1228299" y="2195013"/>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1228299" y="2477066"/>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1228299" y="2759119"/>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1228299" y="3041172"/>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1228299" y="3323225"/>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1228299" y="3605278"/>
            <a:ext cx="3343701" cy="0"/>
          </a:xfrm>
          <a:prstGeom prst="line">
            <a:avLst/>
          </a:prstGeom>
          <a:ln w="28575">
            <a:solidFill>
              <a:srgbClr val="3C3C3B"/>
            </a:solidFill>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4329482" y="1447421"/>
            <a:ext cx="3373039" cy="369332"/>
          </a:xfrm>
          <a:prstGeom prst="rect">
            <a:avLst/>
          </a:prstGeom>
        </p:spPr>
        <p:txBody>
          <a:bodyPr wrap="none">
            <a:spAutoFit/>
          </a:bodyPr>
          <a:lstStyle/>
          <a:p>
            <a:pPr lvl="1"/>
            <a:r>
              <a:rPr lang="de-DE" sz="1800" b="1" dirty="0">
                <a:solidFill>
                  <a:srgbClr val="E3051B"/>
                </a:solidFill>
              </a:rPr>
              <a:t>56%</a:t>
            </a:r>
            <a:r>
              <a:rPr lang="de-DE" dirty="0">
                <a:solidFill>
                  <a:srgbClr val="E3051B"/>
                </a:solidFill>
              </a:rPr>
              <a:t> </a:t>
            </a:r>
            <a:r>
              <a:rPr lang="de-DE" sz="1200" dirty="0">
                <a:solidFill>
                  <a:srgbClr val="E3051B"/>
                </a:solidFill>
              </a:rPr>
              <a:t>arbeiten in Einzel-oder Zweierbüros</a:t>
            </a:r>
            <a:endParaRPr lang="de-DE" dirty="0">
              <a:solidFill>
                <a:srgbClr val="E3051B"/>
              </a:solidFill>
            </a:endParaRPr>
          </a:p>
        </p:txBody>
      </p:sp>
      <p:sp>
        <p:nvSpPr>
          <p:cNvPr id="14" name="Rechteck 13"/>
          <p:cNvSpPr/>
          <p:nvPr/>
        </p:nvSpPr>
        <p:spPr>
          <a:xfrm>
            <a:off x="4329482" y="1725010"/>
            <a:ext cx="3159839" cy="369332"/>
          </a:xfrm>
          <a:prstGeom prst="rect">
            <a:avLst/>
          </a:prstGeom>
        </p:spPr>
        <p:txBody>
          <a:bodyPr wrap="none">
            <a:spAutoFit/>
          </a:bodyPr>
          <a:lstStyle/>
          <a:p>
            <a:pPr lvl="1"/>
            <a:r>
              <a:rPr lang="de-DE" sz="1800" b="1" dirty="0">
                <a:solidFill>
                  <a:srgbClr val="E3051B"/>
                </a:solidFill>
              </a:rPr>
              <a:t>24%</a:t>
            </a:r>
            <a:r>
              <a:rPr lang="de-DE" dirty="0">
                <a:solidFill>
                  <a:srgbClr val="E3051B"/>
                </a:solidFill>
              </a:rPr>
              <a:t> </a:t>
            </a:r>
            <a:r>
              <a:rPr lang="de-DE" sz="1200" dirty="0">
                <a:solidFill>
                  <a:srgbClr val="E3051B"/>
                </a:solidFill>
              </a:rPr>
              <a:t>in Gruppenbüros bis 8 Personen</a:t>
            </a:r>
            <a:endParaRPr lang="de-DE" dirty="0">
              <a:solidFill>
                <a:srgbClr val="E3051B"/>
              </a:solidFill>
            </a:endParaRPr>
          </a:p>
        </p:txBody>
      </p:sp>
      <p:sp>
        <p:nvSpPr>
          <p:cNvPr id="15" name="Rechteck 14"/>
          <p:cNvSpPr/>
          <p:nvPr/>
        </p:nvSpPr>
        <p:spPr>
          <a:xfrm>
            <a:off x="4329482" y="2004703"/>
            <a:ext cx="3515706" cy="369332"/>
          </a:xfrm>
          <a:prstGeom prst="rect">
            <a:avLst/>
          </a:prstGeom>
        </p:spPr>
        <p:txBody>
          <a:bodyPr wrap="none">
            <a:spAutoFit/>
          </a:bodyPr>
          <a:lstStyle/>
          <a:p>
            <a:pPr lvl="1"/>
            <a:r>
              <a:rPr lang="de-DE" sz="1800" b="1" dirty="0">
                <a:solidFill>
                  <a:srgbClr val="E3051B"/>
                </a:solidFill>
              </a:rPr>
              <a:t>8%</a:t>
            </a:r>
            <a:r>
              <a:rPr lang="de-DE" dirty="0">
                <a:solidFill>
                  <a:srgbClr val="E3051B"/>
                </a:solidFill>
              </a:rPr>
              <a:t> </a:t>
            </a:r>
            <a:r>
              <a:rPr lang="de-DE" sz="1200" dirty="0">
                <a:solidFill>
                  <a:srgbClr val="E3051B"/>
                </a:solidFill>
              </a:rPr>
              <a:t>in größeren Büroformen 9 -24 Personen</a:t>
            </a:r>
            <a:endParaRPr lang="de-DE" dirty="0">
              <a:solidFill>
                <a:srgbClr val="E3051B"/>
              </a:solidFill>
            </a:endParaRPr>
          </a:p>
        </p:txBody>
      </p:sp>
      <p:sp>
        <p:nvSpPr>
          <p:cNvPr id="16" name="Rechteck 15"/>
          <p:cNvSpPr/>
          <p:nvPr/>
        </p:nvSpPr>
        <p:spPr>
          <a:xfrm>
            <a:off x="4329482" y="2286755"/>
            <a:ext cx="2108269" cy="369332"/>
          </a:xfrm>
          <a:prstGeom prst="rect">
            <a:avLst/>
          </a:prstGeom>
        </p:spPr>
        <p:txBody>
          <a:bodyPr wrap="none">
            <a:spAutoFit/>
          </a:bodyPr>
          <a:lstStyle/>
          <a:p>
            <a:pPr lvl="1"/>
            <a:r>
              <a:rPr lang="de-DE" sz="1800" b="1" dirty="0">
                <a:solidFill>
                  <a:srgbClr val="E3051B"/>
                </a:solidFill>
              </a:rPr>
              <a:t>5%</a:t>
            </a:r>
            <a:r>
              <a:rPr lang="de-DE" dirty="0">
                <a:solidFill>
                  <a:srgbClr val="E3051B"/>
                </a:solidFill>
              </a:rPr>
              <a:t> </a:t>
            </a:r>
            <a:r>
              <a:rPr lang="de-DE" sz="1200" dirty="0">
                <a:solidFill>
                  <a:srgbClr val="E3051B"/>
                </a:solidFill>
              </a:rPr>
              <a:t>Open Space Büros</a:t>
            </a:r>
            <a:endParaRPr lang="de-DE" dirty="0">
              <a:solidFill>
                <a:srgbClr val="E3051B"/>
              </a:solidFill>
            </a:endParaRPr>
          </a:p>
        </p:txBody>
      </p:sp>
      <p:sp>
        <p:nvSpPr>
          <p:cNvPr id="17" name="Rechteck 16"/>
          <p:cNvSpPr/>
          <p:nvPr/>
        </p:nvSpPr>
        <p:spPr>
          <a:xfrm>
            <a:off x="4329482" y="2571750"/>
            <a:ext cx="3462807" cy="369332"/>
          </a:xfrm>
          <a:prstGeom prst="rect">
            <a:avLst/>
          </a:prstGeom>
        </p:spPr>
        <p:txBody>
          <a:bodyPr wrap="none">
            <a:spAutoFit/>
          </a:bodyPr>
          <a:lstStyle/>
          <a:p>
            <a:pPr lvl="1"/>
            <a:r>
              <a:rPr lang="de-DE" sz="1800" b="1" dirty="0">
                <a:solidFill>
                  <a:srgbClr val="E3051B"/>
                </a:solidFill>
              </a:rPr>
              <a:t>4% </a:t>
            </a:r>
            <a:r>
              <a:rPr lang="de-DE" sz="1200" dirty="0">
                <a:solidFill>
                  <a:srgbClr val="E3051B"/>
                </a:solidFill>
              </a:rPr>
              <a:t>überwiegend im Homeoffice (2015 2%)</a:t>
            </a:r>
          </a:p>
        </p:txBody>
      </p:sp>
      <p:sp>
        <p:nvSpPr>
          <p:cNvPr id="18" name="Rechteck 17"/>
          <p:cNvSpPr/>
          <p:nvPr/>
        </p:nvSpPr>
        <p:spPr>
          <a:xfrm>
            <a:off x="4647130" y="2851099"/>
            <a:ext cx="3676006" cy="369332"/>
          </a:xfrm>
          <a:prstGeom prst="rect">
            <a:avLst/>
          </a:prstGeom>
        </p:spPr>
        <p:txBody>
          <a:bodyPr wrap="none">
            <a:spAutoFit/>
          </a:bodyPr>
          <a:lstStyle/>
          <a:p>
            <a:r>
              <a:rPr lang="de-DE" sz="1800" b="1" dirty="0">
                <a:solidFill>
                  <a:srgbClr val="E3051B"/>
                </a:solidFill>
              </a:rPr>
              <a:t>16% </a:t>
            </a:r>
            <a:r>
              <a:rPr lang="de-DE" sz="1200" dirty="0">
                <a:solidFill>
                  <a:srgbClr val="E3051B"/>
                </a:solidFill>
              </a:rPr>
              <a:t>haben keinen fest zugewiesenen Arbeitsplatz</a:t>
            </a:r>
            <a:endParaRPr lang="de-DE" dirty="0">
              <a:solidFill>
                <a:srgbClr val="E3051B"/>
              </a:solidFill>
            </a:endParaRPr>
          </a:p>
        </p:txBody>
      </p:sp>
      <p:sp>
        <p:nvSpPr>
          <p:cNvPr id="20" name="Rechteck 19"/>
          <p:cNvSpPr/>
          <p:nvPr/>
        </p:nvSpPr>
        <p:spPr>
          <a:xfrm>
            <a:off x="4678134" y="3133151"/>
            <a:ext cx="1426994" cy="369332"/>
          </a:xfrm>
          <a:prstGeom prst="rect">
            <a:avLst/>
          </a:prstGeom>
        </p:spPr>
        <p:txBody>
          <a:bodyPr wrap="none">
            <a:spAutoFit/>
          </a:bodyPr>
          <a:lstStyle/>
          <a:p>
            <a:r>
              <a:rPr lang="de-DE" sz="1800" b="1" dirty="0">
                <a:solidFill>
                  <a:srgbClr val="E3051B"/>
                </a:solidFill>
              </a:rPr>
              <a:t>7% </a:t>
            </a:r>
            <a:r>
              <a:rPr lang="de-DE" sz="1200" dirty="0">
                <a:solidFill>
                  <a:srgbClr val="E3051B"/>
                </a:solidFill>
              </a:rPr>
              <a:t>Desk </a:t>
            </a:r>
            <a:r>
              <a:rPr lang="de-DE" sz="1200" dirty="0" smtClean="0">
                <a:solidFill>
                  <a:srgbClr val="E3051B"/>
                </a:solidFill>
              </a:rPr>
              <a:t>Sharing</a:t>
            </a:r>
            <a:endParaRPr lang="de-DE" dirty="0">
              <a:solidFill>
                <a:srgbClr val="E3051B"/>
              </a:solidFill>
            </a:endParaRPr>
          </a:p>
        </p:txBody>
      </p:sp>
      <p:sp>
        <p:nvSpPr>
          <p:cNvPr id="21" name="Rechteck 20"/>
          <p:cNvSpPr/>
          <p:nvPr/>
        </p:nvSpPr>
        <p:spPr>
          <a:xfrm>
            <a:off x="4321175" y="3414427"/>
            <a:ext cx="4572000" cy="553998"/>
          </a:xfrm>
          <a:prstGeom prst="rect">
            <a:avLst/>
          </a:prstGeom>
        </p:spPr>
        <p:txBody>
          <a:bodyPr>
            <a:spAutoFit/>
          </a:bodyPr>
          <a:lstStyle/>
          <a:p>
            <a:pPr lvl="1"/>
            <a:r>
              <a:rPr lang="de-DE" sz="1800" b="1" dirty="0"/>
              <a:t>9%</a:t>
            </a:r>
            <a:r>
              <a:rPr lang="de-DE" sz="1800" dirty="0"/>
              <a:t> </a:t>
            </a:r>
            <a:r>
              <a:rPr lang="de-DE" sz="1200" dirty="0"/>
              <a:t>Non-territorial, </a:t>
            </a:r>
            <a:r>
              <a:rPr lang="de-DE" sz="1200" dirty="0" smtClean="0"/>
              <a:t/>
            </a:r>
            <a:br>
              <a:rPr lang="de-DE" sz="1200" dirty="0" smtClean="0"/>
            </a:br>
            <a:r>
              <a:rPr lang="de-DE" sz="1200" dirty="0" smtClean="0"/>
              <a:t>vor allem </a:t>
            </a:r>
            <a:r>
              <a:rPr lang="de-DE" sz="1200" dirty="0"/>
              <a:t>bei </a:t>
            </a:r>
            <a:r>
              <a:rPr lang="de-DE" sz="1200" dirty="0" smtClean="0"/>
              <a:t>18-bis </a:t>
            </a:r>
            <a:r>
              <a:rPr lang="de-DE" sz="1200" dirty="0"/>
              <a:t>34jährigen (ein Fünftel)</a:t>
            </a:r>
          </a:p>
        </p:txBody>
      </p:sp>
    </p:spTree>
    <p:extLst>
      <p:ext uri="{BB962C8B-B14F-4D97-AF65-F5344CB8AC3E}">
        <p14:creationId xmlns:p14="http://schemas.microsoft.com/office/powerpoint/2010/main" val="28599846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6" y="231775"/>
            <a:ext cx="6218214" cy="523220"/>
          </a:xfrm>
          <a:prstGeom prst="rect">
            <a:avLst/>
          </a:prstGeom>
          <a:noFill/>
        </p:spPr>
        <p:txBody>
          <a:bodyPr wrap="square" rtlCol="0">
            <a:spAutoFit/>
          </a:bodyPr>
          <a:lstStyle/>
          <a:p>
            <a:r>
              <a:rPr lang="de-DE" sz="1400" dirty="0" smtClean="0">
                <a:solidFill>
                  <a:srgbClr val="3C3C3B"/>
                </a:solidFill>
              </a:rPr>
              <a:t>Desk Sharing bedeutet, dass ich keinen fest zugewiesenen Arbeitsplatz mehr habe oder meinen Platz mit anderen teile.</a:t>
            </a:r>
          </a:p>
        </p:txBody>
      </p:sp>
      <p:pic>
        <p:nvPicPr>
          <p:cNvPr id="2050" name="Picture 2" descr="rectangular brown wooden ta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826" y="849609"/>
            <a:ext cx="5458026" cy="364050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957248" y="2217807"/>
            <a:ext cx="2777319" cy="707886"/>
          </a:xfrm>
          <a:prstGeom prst="rect">
            <a:avLst/>
          </a:prstGeom>
          <a:noFill/>
        </p:spPr>
        <p:txBody>
          <a:bodyPr wrap="square" rtlCol="0">
            <a:spAutoFit/>
          </a:bodyPr>
          <a:lstStyle/>
          <a:p>
            <a:pPr algn="ctr"/>
            <a:r>
              <a:rPr lang="de-DE" sz="2000" dirty="0" smtClean="0">
                <a:solidFill>
                  <a:srgbClr val="3C3C3B"/>
                </a:solidFill>
              </a:rPr>
              <a:t>„Wer bekommt den schönsten Platz?“</a:t>
            </a:r>
          </a:p>
        </p:txBody>
      </p:sp>
    </p:spTree>
    <p:extLst>
      <p:ext uri="{BB962C8B-B14F-4D97-AF65-F5344CB8AC3E}">
        <p14:creationId xmlns:p14="http://schemas.microsoft.com/office/powerpoint/2010/main" val="15810632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rgbClr val="3C3C3B"/>
            </a:solidFill>
          </a:defRPr>
        </a:defPPr>
      </a:lstStyle>
    </a:txDef>
  </a:objectDefaults>
  <a:extraClrSchemeLst/>
  <a:extLst>
    <a:ext uri="{05A4C25C-085E-4340-85A3-A5531E510DB2}">
      <thm15:themeFamily xmlns:thm15="http://schemas.microsoft.com/office/thememl/2012/main" name="IGM-Powerpoint-Vorlage-16zu9_NEU.pptx" id="{99AC4CB3-0A83-4ADF-974A-EBEDE6992F8B}" vid="{9595B962-D4D0-40ED-835C-34C41D16DF7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4525</Words>
  <Application>Microsoft Office PowerPoint</Application>
  <PresentationFormat>Bildschirmpräsentation (16:9)</PresentationFormat>
  <Paragraphs>456</Paragraphs>
  <Slides>29</Slides>
  <Notes>29</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7" baseType="lpstr">
      <vt:lpstr>Meta Head IGM Cond Light</vt:lpstr>
      <vt:lpstr>iStock Maquette</vt:lpstr>
      <vt:lpstr>Meta Head IGM Cond Black</vt:lpstr>
      <vt:lpstr>Arial</vt:lpstr>
      <vt:lpstr>Meta IGM</vt:lpstr>
      <vt:lpstr>Calibri</vt:lpstr>
      <vt:lpstr>Office</vt:lpstr>
      <vt:lpstr>Folie</vt:lpstr>
      <vt:lpstr>Flexible Büroraumgestaltung</vt:lpstr>
      <vt:lpstr>So funktioniert der Foliensatz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Plater, Jenifer</dc:creator>
  <cp:lastModifiedBy>Plater, Jenifer</cp:lastModifiedBy>
  <cp:revision>49</cp:revision>
  <cp:lastPrinted>2022-02-07T15:48:33Z</cp:lastPrinted>
  <dcterms:created xsi:type="dcterms:W3CDTF">2021-12-15T07:36:24Z</dcterms:created>
  <dcterms:modified xsi:type="dcterms:W3CDTF">2022-03-04T07:05:23Z</dcterms:modified>
</cp:coreProperties>
</file>