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60" r:id="rId1"/>
  </p:sldMasterIdLst>
  <p:notesMasterIdLst>
    <p:notesMasterId r:id="rId13"/>
  </p:notesMasterIdLst>
  <p:handoutMasterIdLst>
    <p:handoutMasterId r:id="rId14"/>
  </p:handoutMasterIdLst>
  <p:sldIdLst>
    <p:sldId id="385" r:id="rId2"/>
    <p:sldId id="300" r:id="rId3"/>
    <p:sldId id="387" r:id="rId4"/>
    <p:sldId id="388" r:id="rId5"/>
    <p:sldId id="389" r:id="rId6"/>
    <p:sldId id="381" r:id="rId7"/>
    <p:sldId id="390" r:id="rId8"/>
    <p:sldId id="334" r:id="rId9"/>
    <p:sldId id="328" r:id="rId10"/>
    <p:sldId id="391" r:id="rId11"/>
    <p:sldId id="392" r:id="rId12"/>
  </p:sldIdLst>
  <p:sldSz cx="9144000" cy="5143500" type="screen16x9"/>
  <p:notesSz cx="6889750" cy="10018713"/>
  <p:embeddedFontLst>
    <p:embeddedFont>
      <p:font typeface="Meta Head IGM Cond Black" panose="02000A06040000020004" pitchFamily="2" charset="0"/>
      <p:bold r:id="rId15"/>
    </p:embeddedFont>
    <p:embeddedFont>
      <p:font typeface="Meta Head IGM Cond Light" panose="02000506030000020004" pitchFamily="2" charset="0"/>
      <p:regular r:id="rId16"/>
    </p:embeddedFont>
    <p:embeddedFont>
      <p:font typeface="Meta IGM" panose="02000503040000020004" pitchFamily="2"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e und CD-Farben" id="{4662ED2F-9BC4-4014-85D7-AB3AD22AD7DA}">
          <p14:sldIdLst>
            <p14:sldId id="385"/>
            <p14:sldId id="300"/>
            <p14:sldId id="387"/>
            <p14:sldId id="388"/>
            <p14:sldId id="389"/>
            <p14:sldId id="381"/>
            <p14:sldId id="390"/>
            <p14:sldId id="334"/>
            <p14:sldId id="328"/>
            <p14:sldId id="391"/>
            <p14:sldId id="39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30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7496" autoAdjust="0"/>
  </p:normalViewPr>
  <p:slideViewPr>
    <p:cSldViewPr snapToGrid="0" snapToObjects="1" showGuides="1">
      <p:cViewPr varScale="1">
        <p:scale>
          <a:sx n="91" d="100"/>
          <a:sy n="91" d="100"/>
        </p:scale>
        <p:origin x="412"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85558" cy="502676"/>
          </a:xfrm>
          <a:prstGeom prst="rect">
            <a:avLst/>
          </a:prstGeom>
        </p:spPr>
        <p:txBody>
          <a:bodyPr vert="horz" lIns="190188" tIns="190188" rIns="190188" bIns="190188" rtlCol="0"/>
          <a:lstStyle>
            <a:lvl1pPr algn="l">
              <a:defRPr sz="1300"/>
            </a:lvl1pPr>
          </a:lstStyle>
          <a:p>
            <a:endParaRPr lang="de-DE" sz="11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902597" y="0"/>
            <a:ext cx="2985558" cy="502676"/>
          </a:xfrm>
          <a:prstGeom prst="rect">
            <a:avLst/>
          </a:prstGeom>
        </p:spPr>
        <p:txBody>
          <a:bodyPr vert="horz" lIns="190188" tIns="190188" rIns="190188" bIns="190188" rtlCol="0"/>
          <a:lstStyle>
            <a:lvl1pPr algn="r">
              <a:defRPr sz="1300"/>
            </a:lvl1pPr>
          </a:lstStyle>
          <a:p>
            <a:fld id="{D893A924-A15F-FB45-9450-A978DD7F2A70}" type="datetimeFigureOut">
              <a:rPr lang="de-DE" sz="1100">
                <a:latin typeface="Meta IGM" panose="02000503040000020004" pitchFamily="2" charset="0"/>
              </a:rPr>
              <a:t>28.05.2020</a:t>
            </a:fld>
            <a:endParaRPr lang="de-DE" sz="11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9516039"/>
            <a:ext cx="2985558" cy="502674"/>
          </a:xfrm>
          <a:prstGeom prst="rect">
            <a:avLst/>
          </a:prstGeom>
        </p:spPr>
        <p:txBody>
          <a:bodyPr vert="horz" lIns="190188" tIns="190188" rIns="190188" bIns="190188" rtlCol="0" anchor="b"/>
          <a:lstStyle>
            <a:lvl1pPr algn="l">
              <a:defRPr sz="1300"/>
            </a:lvl1pPr>
          </a:lstStyle>
          <a:p>
            <a:endParaRPr lang="de-DE" sz="11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902597" y="9516039"/>
            <a:ext cx="2985558" cy="502674"/>
          </a:xfrm>
          <a:prstGeom prst="rect">
            <a:avLst/>
          </a:prstGeom>
        </p:spPr>
        <p:txBody>
          <a:bodyPr vert="horz" lIns="190188" tIns="190188" rIns="190188" bIns="190188" rtlCol="0" anchor="b"/>
          <a:lstStyle>
            <a:lvl1pPr algn="r">
              <a:defRPr sz="1300"/>
            </a:lvl1pPr>
          </a:lstStyle>
          <a:p>
            <a:fld id="{53B84A8F-D800-3D49-A16E-28CD7380C913}" type="slidenum">
              <a:rPr lang="de-DE" sz="1100">
                <a:latin typeface="Meta IGM" panose="02000503040000020004" pitchFamily="2" charset="0"/>
              </a:rPr>
              <a:t>‹Nr.›</a:t>
            </a:fld>
            <a:endParaRPr lang="de-DE" sz="11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676"/>
          </a:xfrm>
          <a:prstGeom prst="rect">
            <a:avLst/>
          </a:prstGeom>
        </p:spPr>
        <p:txBody>
          <a:bodyPr vert="horz" lIns="190188" tIns="190188" rIns="190188" bIns="190188" rtlCol="0"/>
          <a:lstStyle>
            <a:lvl1pPr algn="l">
              <a:defRPr sz="11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902597" y="0"/>
            <a:ext cx="2985558" cy="502676"/>
          </a:xfrm>
          <a:prstGeom prst="rect">
            <a:avLst/>
          </a:prstGeom>
        </p:spPr>
        <p:txBody>
          <a:bodyPr vert="horz" lIns="190188" tIns="190188" rIns="190188" bIns="190188" rtlCol="0"/>
          <a:lstStyle>
            <a:lvl1pPr algn="r">
              <a:defRPr sz="1100" b="0" i="0">
                <a:latin typeface="Meta IGM" panose="02000503040000020004" pitchFamily="2" charset="0"/>
              </a:defRPr>
            </a:lvl1pPr>
          </a:lstStyle>
          <a:p>
            <a:fld id="{16B77BA6-83BE-5742-8C0B-6F675812BA19}" type="datetimeFigureOut">
              <a:rPr lang="de-DE" smtClean="0"/>
              <a:pPr/>
              <a:t>28.05.2020</a:t>
            </a:fld>
            <a:endParaRPr lang="de-DE" dirty="0"/>
          </a:p>
        </p:txBody>
      </p:sp>
      <p:sp>
        <p:nvSpPr>
          <p:cNvPr id="4" name="Folienbildplatzhalt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de-DE" dirty="0"/>
          </a:p>
        </p:txBody>
      </p:sp>
      <p:sp>
        <p:nvSpPr>
          <p:cNvPr id="5" name="Notizenplatzhalt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516039"/>
            <a:ext cx="2985558" cy="502674"/>
          </a:xfrm>
          <a:prstGeom prst="rect">
            <a:avLst/>
          </a:prstGeom>
        </p:spPr>
        <p:txBody>
          <a:bodyPr vert="horz" lIns="190188" tIns="190188" rIns="190188" bIns="190188" rtlCol="0" anchor="b"/>
          <a:lstStyle>
            <a:lvl1pPr algn="l">
              <a:defRPr sz="11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902597" y="9516039"/>
            <a:ext cx="2985558" cy="502674"/>
          </a:xfrm>
          <a:prstGeom prst="rect">
            <a:avLst/>
          </a:prstGeom>
        </p:spPr>
        <p:txBody>
          <a:bodyPr vert="horz" lIns="190188" tIns="190188" rIns="190188" bIns="190188" rtlCol="0" anchor="b"/>
          <a:lstStyle>
            <a:lvl1pPr algn="r">
              <a:defRPr sz="11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Notizen</a:t>
            </a:r>
          </a:p>
        </p:txBody>
      </p:sp>
      <p:sp>
        <p:nvSpPr>
          <p:cNvPr id="5" name="Foliennummernplatzhalter 4"/>
          <p:cNvSpPr>
            <a:spLocks noGrp="1"/>
          </p:cNvSpPr>
          <p:nvPr>
            <p:ph type="sldNum" sz="quarter" idx="11"/>
          </p:nvPr>
        </p:nvSpPr>
        <p:spPr/>
        <p:txBody>
          <a:bodyPr/>
          <a:lstStyle/>
          <a:p>
            <a:pPr>
              <a:defRPr/>
            </a:pPr>
            <a:fld id="{67919A21-9599-4740-9677-A21E541A9ED6}" type="slidenum">
              <a:rPr lang="de-DE" smtClean="0"/>
              <a:pPr>
                <a:defRPr/>
              </a:pPr>
              <a:t>6</a:t>
            </a:fld>
            <a:endParaRPr lang="de-DE"/>
          </a:p>
        </p:txBody>
      </p:sp>
    </p:spTree>
    <p:extLst>
      <p:ext uri="{BB962C8B-B14F-4D97-AF65-F5344CB8AC3E}">
        <p14:creationId xmlns:p14="http://schemas.microsoft.com/office/powerpoint/2010/main" val="34664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a:t>Notizen</a:t>
            </a:r>
          </a:p>
        </p:txBody>
      </p:sp>
      <p:sp>
        <p:nvSpPr>
          <p:cNvPr id="5" name="Foliennummernplatzhalter 4"/>
          <p:cNvSpPr>
            <a:spLocks noGrp="1"/>
          </p:cNvSpPr>
          <p:nvPr>
            <p:ph type="sldNum" sz="quarter" idx="11"/>
          </p:nvPr>
        </p:nvSpPr>
        <p:spPr/>
        <p:txBody>
          <a:bodyPr/>
          <a:lstStyle/>
          <a:p>
            <a:pPr>
              <a:defRPr/>
            </a:pPr>
            <a:fld id="{67919A21-9599-4740-9677-A21E541A9ED6}" type="slidenum">
              <a:rPr lang="de-DE" smtClean="0"/>
              <a:pPr>
                <a:defRPr/>
              </a:pPr>
              <a:t>7</a:t>
            </a:fld>
            <a:endParaRPr lang="de-DE"/>
          </a:p>
        </p:txBody>
      </p:sp>
    </p:spTree>
    <p:extLst>
      <p:ext uri="{BB962C8B-B14F-4D97-AF65-F5344CB8AC3E}">
        <p14:creationId xmlns:p14="http://schemas.microsoft.com/office/powerpoint/2010/main" val="2038741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3451382"/>
            <a:ext cx="4374788" cy="1133589"/>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650626"/>
            <a:ext cx="2514146" cy="379256"/>
          </a:xfrm>
        </p:spPr>
        <p:txBody>
          <a:bodyPr wrap="none" lIns="0" tIns="0" rIns="0" bIns="0" anchor="ctr" anchorCtr="0">
            <a:normAutofit/>
          </a:bodyPr>
          <a:lstStyle>
            <a:lvl1pPr marL="0" indent="0">
              <a:buNone/>
              <a:defRPr sz="18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z="3600"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mit Kontakt &quot;Vielen Dank&quo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4" y="3722384"/>
            <a:ext cx="3187699" cy="446276"/>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Calibri" panose="020F0502020204030204" pitchFamily="34" charset="0"/>
                <a:ea typeface="+mn-ea"/>
                <a:cs typeface="Calibri" panose="020F0502020204030204" pitchFamily="34" charset="0"/>
              </a:rPr>
              <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900" b="1" i="0" kern="1200" dirty="0">
                <a:solidFill>
                  <a:srgbClr val="3C3C3B"/>
                </a:solidFill>
                <a:effectLst/>
                <a:latin typeface="Calibri" panose="020F0502020204030204" pitchFamily="34" charset="0"/>
                <a:ea typeface="+mn-ea"/>
                <a:cs typeface="Calibri" panose="020F0502020204030204" pitchFamily="34" charset="0"/>
              </a:rPr>
              <a:t>Vorstand </a:t>
            </a:r>
          </a:p>
          <a:p>
            <a:pPr algn="r"/>
            <a:r>
              <a:rPr lang="de-DE" sz="900" b="1" i="0" kern="1200" dirty="0">
                <a:solidFill>
                  <a:srgbClr val="3C3C3B"/>
                </a:solidFill>
                <a:effectLst/>
                <a:latin typeface="Calibri" panose="020F0502020204030204" pitchFamily="34" charset="0"/>
                <a:ea typeface="+mn-ea"/>
                <a:cs typeface="Calibri" panose="020F0502020204030204" pitchFamily="34" charset="0"/>
              </a:rPr>
              <a:t>FB Zielgruppenarbeit und Gleichstellung</a:t>
            </a:r>
          </a:p>
        </p:txBody>
      </p:sp>
      <p:sp>
        <p:nvSpPr>
          <p:cNvPr id="3" name="Textplatzhalter 2">
            <a:extLst>
              <a:ext uri="{FF2B5EF4-FFF2-40B4-BE49-F238E27FC236}">
                <a16:creationId xmlns:a16="http://schemas.microsoft.com/office/drawing/2014/main" id="{6E81F62D-BEEE-43E3-A447-3177B908C758}"/>
              </a:ext>
            </a:extLst>
          </p:cNvPr>
          <p:cNvSpPr>
            <a:spLocks noGrp="1"/>
          </p:cNvSpPr>
          <p:nvPr>
            <p:ph type="body" sz="quarter" idx="10" hasCustomPrompt="1"/>
          </p:nvPr>
        </p:nvSpPr>
        <p:spPr>
          <a:xfrm>
            <a:off x="5705474" y="4219082"/>
            <a:ext cx="3187700" cy="685800"/>
          </a:xfrm>
        </p:spPr>
        <p:txBody>
          <a:bodyPr rIns="0">
            <a:normAutofit/>
          </a:bodyPr>
          <a:lstStyle>
            <a:lvl1pPr marL="0" indent="0" algn="r">
              <a:buNone/>
              <a:defRPr sz="1100"/>
            </a:lvl1pPr>
          </a:lstStyle>
          <a:p>
            <a:pPr lvl="0"/>
            <a:r>
              <a:rPr lang="de-DE" dirty="0"/>
              <a:t>Kontaktdaten einfügen </a:t>
            </a: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598176" cy="2524062"/>
          </a:xfrm>
        </p:spPr>
        <p:txBody>
          <a:bodyPr anchor="ctr" anchorCtr="0"/>
          <a:lstStyle>
            <a:lvl1pPr algn="l">
              <a:defRPr lang="en-US" sz="3500" b="1" i="0" kern="1200" cap="all" spc="200" baseline="0" dirty="0">
                <a:solidFill>
                  <a:schemeClr val="bg1"/>
                </a:solidFill>
                <a:latin typeface="Meta Head IGM Cond Black" panose="02000506030000020004" pitchFamily="2" charset="77"/>
                <a:ea typeface="+mj-ea"/>
                <a:cs typeface="+mj-cs"/>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210736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3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4221672"/>
            <a:ext cx="3187699" cy="677108"/>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err="1" smtClean="0">
                <a:solidFill>
                  <a:srgbClr val="3C3C3B"/>
                </a:solidFill>
                <a:effectLst/>
                <a:latin typeface="Meta IGM" panose="02000503040000020004" pitchFamily="2" charset="0"/>
                <a:ea typeface="+mn-ea"/>
                <a:cs typeface="+mn-cs"/>
              </a:rPr>
              <a:t>FB</a:t>
            </a:r>
            <a:r>
              <a:rPr lang="de-DE" sz="1100" b="1" i="0" kern="1200" dirty="0" smtClean="0">
                <a:solidFill>
                  <a:srgbClr val="3C3C3B"/>
                </a:solidFill>
                <a:effectLst/>
                <a:latin typeface="Meta IGM" panose="02000503040000020004" pitchFamily="2" charset="0"/>
                <a:ea typeface="+mn-ea"/>
                <a:cs typeface="+mn-cs"/>
              </a:rPr>
              <a:t> Zielgruppenarbeit und Gleichstellung</a:t>
            </a:r>
          </a:p>
          <a:p>
            <a:pPr algn="r"/>
            <a:r>
              <a:rPr lang="de-DE" sz="1100" b="0" i="0" kern="1200" dirty="0">
                <a:solidFill>
                  <a:srgbClr val="3C3C3B"/>
                </a:solidFill>
                <a:effectLst/>
                <a:latin typeface="Meta IGM" panose="02000503040000020004" pitchFamily="2" charset="0"/>
                <a:ea typeface="+mn-ea"/>
                <a:cs typeface="+mn-cs"/>
              </a:rPr>
              <a:t/>
            </a:r>
            <a:br>
              <a:rPr lang="de-DE" sz="1100" b="0" i="0" kern="1200" dirty="0">
                <a:solidFill>
                  <a:srgbClr val="3C3C3B"/>
                </a:solidFill>
                <a:effectLst/>
                <a:latin typeface="Meta IGM" panose="02000503040000020004" pitchFamily="2" charset="0"/>
                <a:ea typeface="+mn-ea"/>
                <a:cs typeface="+mn-cs"/>
              </a:rPr>
            </a:b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25689553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050982" cy="5143500"/>
          </a:xfrm>
          <a:prstGeom prst="rect">
            <a:avLst/>
          </a:prstGeom>
        </p:spPr>
      </p:pic>
      <p:sp>
        <p:nvSpPr>
          <p:cNvPr id="2" name="Title 1"/>
          <p:cNvSpPr>
            <a:spLocks noGrp="1"/>
          </p:cNvSpPr>
          <p:nvPr>
            <p:ph type="ctrTitle" hasCustomPrompt="1"/>
          </p:nvPr>
        </p:nvSpPr>
        <p:spPr>
          <a:xfrm>
            <a:off x="250826" y="2374211"/>
            <a:ext cx="5539382" cy="961628"/>
          </a:xfrm>
        </p:spPr>
        <p:txBody>
          <a:bodyPr anchor="ctr" anchorCtr="0"/>
          <a:lstStyle>
            <a:lvl1pPr algn="l">
              <a:defRPr sz="3500" spc="200" baseline="0">
                <a:solidFill>
                  <a:schemeClr val="bg1"/>
                </a:solidFill>
              </a:defRPr>
            </a:lvl1pPr>
          </a:lstStyle>
          <a:p>
            <a:r>
              <a:rPr lang="de-DE" dirty="0" err="1"/>
              <a:t>PräsentationsTITEL</a:t>
            </a:r>
            <a:r>
              <a:rPr lang="de-DE" dirty="0"/>
              <a:t>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18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513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050982"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ZWISCHENTITEL BEARBEITEN BEARBEITEN</a:t>
            </a:r>
            <a:endParaRPr lang="en-US" dirty="0"/>
          </a:p>
        </p:txBody>
      </p:sp>
    </p:spTree>
    <p:extLst>
      <p:ext uri="{BB962C8B-B14F-4D97-AF65-F5344CB8AC3E}">
        <p14:creationId xmlns:p14="http://schemas.microsoft.com/office/powerpoint/2010/main" val="119743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050982" cy="5143500"/>
          </a:xfrm>
          <a:prstGeom prst="rect">
            <a:avLst/>
          </a:prstGeom>
        </p:spPr>
      </p:pic>
      <p:sp>
        <p:nvSpPr>
          <p:cNvPr id="2" name="Title 1"/>
          <p:cNvSpPr>
            <a:spLocks noGrp="1"/>
          </p:cNvSpPr>
          <p:nvPr>
            <p:ph type="ctrTitle" hasCustomPrompt="1"/>
          </p:nvPr>
        </p:nvSpPr>
        <p:spPr>
          <a:xfrm>
            <a:off x="250825" y="1855607"/>
            <a:ext cx="5828297" cy="1944961"/>
          </a:xfrm>
        </p:spPr>
        <p:txBody>
          <a:bodyPr anchor="ctr" anchorCtr="0"/>
          <a:lstStyle>
            <a:lvl1pPr algn="l">
              <a:defRPr sz="1800" cap="none" spc="0" baseline="0">
                <a:solidFill>
                  <a:schemeClr val="bg1"/>
                </a:solidFill>
                <a:latin typeface="+mn-lt"/>
              </a:defRPr>
            </a:lvl1pPr>
          </a:lstStyle>
          <a:p>
            <a:r>
              <a:rPr lang="de-DE" dirty="0"/>
              <a:t>„</a:t>
            </a:r>
            <a:r>
              <a:rPr kumimoji="0" lang="de-DE" sz="1800" b="1" i="0" u="none" strike="noStrike" kern="1200" cap="none" spc="0" normalizeH="0" baseline="0" noProof="0" dirty="0">
                <a:ln>
                  <a:noFill/>
                </a:ln>
                <a:solidFill>
                  <a:srgbClr val="FFFFFF"/>
                </a:solidFill>
                <a:effectLst/>
                <a:uLnTx/>
                <a:uFillTx/>
                <a:latin typeface="+mn-lt"/>
                <a:ea typeface="+mj-ea"/>
                <a:cs typeface="Calibri" panose="020F0502020204030204" pitchFamily="34" charset="0"/>
              </a:rPr>
              <a:t>Zitat hier einfügen</a:t>
            </a:r>
            <a:r>
              <a:rPr lang="de-DE" dirty="0"/>
              <a:t>“</a:t>
            </a:r>
            <a:endParaRPr lang="en-US" dirty="0"/>
          </a:p>
        </p:txBody>
      </p:sp>
      <p:sp>
        <p:nvSpPr>
          <p:cNvPr id="6" name="Textplatzhalter 14">
            <a:extLst>
              <a:ext uri="{FF2B5EF4-FFF2-40B4-BE49-F238E27FC236}">
                <a16:creationId xmlns:a16="http://schemas.microsoft.com/office/drawing/2014/main" id="{B0534840-1755-46ED-86ED-9DCE4D8F8AF9}"/>
              </a:ext>
            </a:extLst>
          </p:cNvPr>
          <p:cNvSpPr>
            <a:spLocks noGrp="1"/>
          </p:cNvSpPr>
          <p:nvPr>
            <p:ph type="body" sz="quarter" idx="14" hasCustomPrompt="1"/>
          </p:nvPr>
        </p:nvSpPr>
        <p:spPr>
          <a:xfrm>
            <a:off x="250825" y="3800567"/>
            <a:ext cx="2528117" cy="714841"/>
          </a:xfrm>
        </p:spPr>
        <p:txBody>
          <a:bodyPr wrap="none" lIns="0" tIns="0" rIns="0" bIns="0" anchor="ctr" anchorCtr="0">
            <a:normAutofit/>
          </a:bodyPr>
          <a:lstStyle>
            <a:lvl1pPr marL="1350" marR="0" indent="0" algn="l" defTabSz="685800" rtl="0" eaLnBrk="1" fontAlgn="auto" latinLnBrk="0" hangingPunct="1">
              <a:lnSpc>
                <a:spcPct val="100000"/>
              </a:lnSpc>
              <a:spcBef>
                <a:spcPts val="0"/>
              </a:spcBef>
              <a:spcAft>
                <a:spcPts val="0"/>
              </a:spcAft>
              <a:buClrTx/>
              <a:buSzTx/>
              <a:buFontTx/>
              <a:buNone/>
              <a:tabLst/>
              <a:defRPr sz="1400" b="0" i="0" spc="0" baseline="0">
                <a:solidFill>
                  <a:schemeClr val="bg1"/>
                </a:solidFill>
                <a:latin typeface="Meta IGM" panose="02000503040000020004" pitchFamily="2" charset="0"/>
              </a:defRPr>
            </a:lvl1pPr>
          </a:lstStyle>
          <a:p>
            <a:pPr marL="1350" marR="0" lvl="0" indent="0" algn="l" defTabSz="685800" rtl="0" eaLnBrk="1" fontAlgn="auto" latinLnBrk="0" hangingPunct="1">
              <a:lnSpc>
                <a:spcPct val="100000"/>
              </a:lnSpc>
              <a:spcBef>
                <a:spcPts val="0"/>
              </a:spcBef>
              <a:spcAft>
                <a:spcPts val="0"/>
              </a:spcAft>
              <a:buClrTx/>
              <a:buSzTx/>
              <a:buFontTx/>
              <a:buNone/>
              <a:tabLst/>
              <a:defRPr/>
            </a:pPr>
            <a:r>
              <a:rPr lang="de-DE" dirty="0"/>
              <a:t>Vorname Name </a:t>
            </a:r>
            <a:br>
              <a:rPr lang="de-DE" dirty="0"/>
            </a:br>
            <a:r>
              <a:rPr kumimoji="0" lang="de-DE" sz="1400" b="0" i="0" u="none" strike="noStrike" kern="1200" cap="none" spc="0" normalizeH="0" baseline="0" noProof="0" dirty="0">
                <a:ln>
                  <a:noFill/>
                </a:ln>
                <a:solidFill>
                  <a:srgbClr val="FFFFFF"/>
                </a:solidFill>
                <a:effectLst/>
                <a:uLnTx/>
                <a:uFillTx/>
                <a:latin typeface="Meta IGM"/>
                <a:ea typeface="+mn-ea"/>
                <a:cs typeface="+mn-cs"/>
              </a:rPr>
              <a:t>Funktion </a:t>
            </a:r>
            <a:br>
              <a:rPr kumimoji="0" lang="de-DE" sz="1400" b="0" i="0" u="none" strike="noStrike" kern="1200" cap="none" spc="0" normalizeH="0" baseline="0" noProof="0" dirty="0">
                <a:ln>
                  <a:noFill/>
                </a:ln>
                <a:solidFill>
                  <a:srgbClr val="FFFFFF"/>
                </a:solidFill>
                <a:effectLst/>
                <a:uLnTx/>
                <a:uFillTx/>
                <a:latin typeface="Meta IGM"/>
                <a:ea typeface="+mn-ea"/>
                <a:cs typeface="+mn-cs"/>
              </a:rPr>
            </a:br>
            <a:endParaRPr lang="de-DE" dirty="0"/>
          </a:p>
        </p:txBody>
      </p:sp>
    </p:spTree>
    <p:extLst>
      <p:ext uri="{BB962C8B-B14F-4D97-AF65-F5344CB8AC3E}">
        <p14:creationId xmlns:p14="http://schemas.microsoft.com/office/powerpoint/2010/main" val="205263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z="3600"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u="sng">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227600" indent="0">
              <a:spcBef>
                <a:spcPts val="750"/>
              </a:spcBef>
              <a:buNone/>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000" b="0" i="0" spc="100" baseline="0">
                <a:latin typeface="Meta Head IGM Cond Light" panose="02000506030000020004" pitchFamily="2" charset="77"/>
              </a:defRPr>
            </a:lvl1pPr>
          </a:lstStyle>
          <a:p>
            <a:r>
              <a:rPr lang="de-DE" dirty="0"/>
              <a:t>Unterzeile einfügen</a:t>
            </a:r>
          </a:p>
        </p:txBody>
      </p:sp>
    </p:spTree>
    <p:extLst>
      <p:ext uri="{BB962C8B-B14F-4D97-AF65-F5344CB8AC3E}">
        <p14:creationId xmlns:p14="http://schemas.microsoft.com/office/powerpoint/2010/main" val="14369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ohne Unterze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z="3600" spc="200" baseline="0"/>
            </a:lvl1pPr>
          </a:lstStyle>
          <a:p>
            <a:r>
              <a:rPr lang="de-DE" dirty="0"/>
              <a:t>TITEL BEARBEITEN</a:t>
            </a:r>
            <a:endParaRPr lang="en-US" dirty="0"/>
          </a:p>
        </p:txBody>
      </p:sp>
      <p:sp>
        <p:nvSpPr>
          <p:cNvPr id="3" name="Content Placeholder 2"/>
          <p:cNvSpPr>
            <a:spLocks noGrp="1"/>
          </p:cNvSpPr>
          <p:nvPr>
            <p:ph idx="1"/>
          </p:nvPr>
        </p:nvSpPr>
        <p:spPr>
          <a:xfrm>
            <a:off x="250825" y="1763273"/>
            <a:ext cx="8642349" cy="2655304"/>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u="sng">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227600" indent="0">
              <a:spcBef>
                <a:spcPts val="750"/>
              </a:spcBef>
              <a:buNone/>
              <a:defRPr b="0" i="0">
                <a:solidFill>
                  <a:srgbClr val="3C3C3B"/>
                </a:solidFill>
                <a:latin typeface="Meta IGM" panose="02000503040000020004" pitchFamily="2" charset="0"/>
              </a:defRPr>
            </a:lvl5pPr>
          </a:lstStyle>
          <a:p>
            <a:pPr lvl="0"/>
            <a:r>
              <a:rPr lang="de-DE" smtClean="0"/>
              <a:t>Formatvorlagen des Textmasters bearbeiten</a:t>
            </a:r>
          </a:p>
        </p:txBody>
      </p:sp>
    </p:spTree>
    <p:extLst>
      <p:ext uri="{BB962C8B-B14F-4D97-AF65-F5344CB8AC3E}">
        <p14:creationId xmlns:p14="http://schemas.microsoft.com/office/powerpoint/2010/main" val="37868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594ED13-BD90-40F3-ACFE-051F1CD19EF3}"/>
              </a:ext>
            </a:extLst>
          </p:cNvPr>
          <p:cNvPicPr>
            <a:picLocks noChangeAspect="1"/>
          </p:cNvPicPr>
          <p:nvPr userDrawn="1"/>
        </p:nvPicPr>
        <p:blipFill rotWithShape="1">
          <a:blip r:embed="rId2"/>
          <a:srcRect l="831"/>
          <a:stretch/>
        </p:blipFill>
        <p:spPr>
          <a:xfrm>
            <a:off x="0" y="4664075"/>
            <a:ext cx="9145777" cy="495300"/>
          </a:xfrm>
          <a:prstGeom prst="rect">
            <a:avLst/>
          </a:prstGeom>
        </p:spPr>
      </p:pic>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000" b="0" i="0" spc="100" baseline="0">
                <a:latin typeface="Meta Head IGM Cond Light" panose="02000506030000020004" pitchFamily="2" charset="77"/>
              </a:defRPr>
            </a:lvl1pPr>
          </a:lstStyle>
          <a:p>
            <a:r>
              <a:rPr lang="de-DE" dirty="0"/>
              <a:t>Unterzeile einfügen</a:t>
            </a: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z="3600" spc="200" baseline="0"/>
            </a:lvl1pPr>
          </a:lstStyle>
          <a:p>
            <a:r>
              <a:rPr lang="de-DE" dirty="0"/>
              <a:t>TITEL BEARBEITEN</a:t>
            </a:r>
            <a:endParaRPr lang="en-US"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smtClean="0"/>
              <a:t>Bild durch Klicken auf Symbol hinzufügen</a:t>
            </a:r>
            <a:endParaRPr lang="de-DE" dirty="0"/>
          </a:p>
        </p:txBody>
      </p:sp>
      <p:sp>
        <p:nvSpPr>
          <p:cNvPr id="11" name="Textfeld 10">
            <a:extLst>
              <a:ext uri="{FF2B5EF4-FFF2-40B4-BE49-F238E27FC236}">
                <a16:creationId xmlns:a16="http://schemas.microsoft.com/office/drawing/2014/main" id="{9B457B76-4596-467F-A89C-E3497A5DCF27}"/>
              </a:ext>
            </a:extLst>
          </p:cNvPr>
          <p:cNvSpPr txBox="1"/>
          <p:nvPr userDrawn="1"/>
        </p:nvSpPr>
        <p:spPr>
          <a:xfrm>
            <a:off x="2307208" y="4700146"/>
            <a:ext cx="2784031" cy="246221"/>
          </a:xfrm>
          <a:prstGeom prst="rect">
            <a:avLst/>
          </a:prstGeom>
          <a:noFill/>
        </p:spPr>
        <p:txBody>
          <a:bodyPr wrap="square" lIns="0" tIns="0" rIns="0" bIns="0" rtlCol="0">
            <a:spAutoFit/>
          </a:bodyPr>
          <a:lstStyle/>
          <a:p>
            <a:pPr algn="r"/>
            <a:r>
              <a:rPr lang="de-DE" sz="800" b="0" i="0" kern="1200" dirty="0">
                <a:solidFill>
                  <a:srgbClr val="3C3C3B"/>
                </a:solidFill>
                <a:effectLst/>
                <a:latin typeface="Meta IGM" panose="02000503040000020004" pitchFamily="2" charset="0"/>
                <a:ea typeface="+mn-ea"/>
                <a:cs typeface="+mn-cs"/>
              </a:rPr>
              <a:t>IG Metall Vorstand</a:t>
            </a:r>
          </a:p>
          <a:p>
            <a:pPr algn="r"/>
            <a:r>
              <a:rPr lang="de-DE" sz="800" b="1" i="0" kern="1200" dirty="0">
                <a:solidFill>
                  <a:srgbClr val="3C3C3B"/>
                </a:solidFill>
                <a:effectLst/>
                <a:latin typeface="Meta IGM" panose="02000503040000020004" pitchFamily="2" charset="0"/>
                <a:ea typeface="+mn-ea"/>
                <a:cs typeface="+mn-cs"/>
              </a:rPr>
              <a:t>FB Zielgruppenarbeit und Gleichstellung  </a:t>
            </a:r>
          </a:p>
        </p:txBody>
      </p:sp>
    </p:spTree>
    <p:extLst>
      <p:ext uri="{BB962C8B-B14F-4D97-AF65-F5344CB8AC3E}">
        <p14:creationId xmlns:p14="http://schemas.microsoft.com/office/powerpoint/2010/main" val="197783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spalti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148424"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8642349" cy="495300"/>
          </a:xfrm>
        </p:spPr>
        <p:txBody>
          <a:bodyPr lIns="0" tIns="0" rIns="0" bIns="0" anchor="t" anchorCtr="0">
            <a:noAutofit/>
          </a:bodyPr>
          <a:lstStyle>
            <a:lvl1pPr marL="0" indent="0">
              <a:buNone/>
              <a:defRPr sz="2000" b="0" i="0" spc="100" baseline="0">
                <a:latin typeface="Meta Head IGM Cond Light" panose="02000506030000020004" pitchFamily="2" charset="0"/>
                <a:cs typeface="Calibri" panose="020F0502020204030204" pitchFamily="34" charset="0"/>
              </a:defRPr>
            </a:lvl1pPr>
          </a:lstStyle>
          <a:p>
            <a:r>
              <a:rPr lang="de-DE" dirty="0"/>
              <a:t>Unterzeile einfügen</a:t>
            </a: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8642349" cy="472175"/>
          </a:xfrm>
        </p:spPr>
        <p:txBody>
          <a:bodyPr/>
          <a:lstStyle>
            <a:lvl1pPr>
              <a:defRPr sz="3600" spc="0" baseline="0"/>
            </a:lvl1pPr>
          </a:lstStyle>
          <a:p>
            <a:r>
              <a:rPr kumimoji="0" lang="de-DE" sz="3600" b="1" i="0" u="none" strike="noStrike" kern="1200" cap="all" spc="200" normalizeH="0" baseline="0" noProof="0" dirty="0">
                <a:ln>
                  <a:noFill/>
                </a:ln>
                <a:solidFill>
                  <a:srgbClr val="E3051B"/>
                </a:solidFill>
                <a:effectLst/>
                <a:uLnTx/>
                <a:uFillTx/>
                <a:latin typeface="Meta Head IGM Cond Black" panose="02000506030000020004" pitchFamily="2" charset="77"/>
                <a:ea typeface="+mj-ea"/>
                <a:cs typeface="+mj-cs"/>
              </a:rPr>
              <a:t>TITEL BEARBEITEN</a:t>
            </a:r>
            <a:endParaRPr lang="en-US" dirty="0"/>
          </a:p>
        </p:txBody>
      </p:sp>
      <p:sp>
        <p:nvSpPr>
          <p:cNvPr id="6" name="Content Placeholder 2">
            <a:extLst>
              <a:ext uri="{FF2B5EF4-FFF2-40B4-BE49-F238E27FC236}">
                <a16:creationId xmlns:a16="http://schemas.microsoft.com/office/drawing/2014/main" id="{4943F0D7-F159-4046-87EF-19846F69C93B}"/>
              </a:ext>
            </a:extLst>
          </p:cNvPr>
          <p:cNvSpPr>
            <a:spLocks noGrp="1"/>
          </p:cNvSpPr>
          <p:nvPr>
            <p:ph sz="half" idx="14"/>
          </p:nvPr>
        </p:nvSpPr>
        <p:spPr>
          <a:xfrm>
            <a:off x="4744750" y="2213003"/>
            <a:ext cx="4148424"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Tree>
    <p:extLst>
      <p:ext uri="{BB962C8B-B14F-4D97-AF65-F5344CB8AC3E}">
        <p14:creationId xmlns:p14="http://schemas.microsoft.com/office/powerpoint/2010/main" val="207986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13958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6030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5"/>
          <a:stretch>
            <a:fillRect/>
          </a:stretch>
        </p:blipFill>
        <p:spPr>
          <a:xfrm>
            <a:off x="8173175" y="238618"/>
            <a:ext cx="720000" cy="720000"/>
          </a:xfrm>
          <a:prstGeom prst="rect">
            <a:avLst/>
          </a:prstGeom>
        </p:spPr>
      </p:pic>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93157"/>
            <a:ext cx="2784031" cy="246221"/>
          </a:xfrm>
          <a:prstGeom prst="rect">
            <a:avLst/>
          </a:prstGeom>
          <a:noFill/>
        </p:spPr>
        <p:txBody>
          <a:bodyPr wrap="square" lIns="0" tIns="0" rIns="0" bIns="0" rtlCol="0">
            <a:spAutoFit/>
          </a:bodyPr>
          <a:lstStyle/>
          <a:p>
            <a:pPr algn="r"/>
            <a:r>
              <a:rPr lang="de-DE" sz="800" b="0" i="0" kern="1200" dirty="0">
                <a:solidFill>
                  <a:srgbClr val="3C3C3B"/>
                </a:solidFill>
                <a:effectLst/>
                <a:latin typeface="Meta IGM" panose="02000503040000020004" pitchFamily="2" charset="0"/>
                <a:ea typeface="+mn-ea"/>
                <a:cs typeface="+mn-cs"/>
              </a:rPr>
              <a:t>IG Metall Vorstand</a:t>
            </a:r>
          </a:p>
          <a:p>
            <a:pPr algn="r"/>
            <a:r>
              <a:rPr lang="de-DE" sz="800" b="1" i="0" kern="1200" dirty="0">
                <a:solidFill>
                  <a:srgbClr val="3C3C3B"/>
                </a:solidFill>
                <a:effectLst/>
                <a:latin typeface="Meta IGM" panose="02000503040000020004" pitchFamily="2" charset="0"/>
                <a:ea typeface="+mn-ea"/>
                <a:cs typeface="+mn-cs"/>
              </a:rPr>
              <a:t>FB Zielgruppenarbeit und Gleichstellung  </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72" r:id="rId3"/>
    <p:sldLayoutId id="2147483690" r:id="rId4"/>
    <p:sldLayoutId id="2147483662" r:id="rId5"/>
    <p:sldLayoutId id="2147483689" r:id="rId6"/>
    <p:sldLayoutId id="2147483677" r:id="rId7"/>
    <p:sldLayoutId id="2147483688" r:id="rId8"/>
    <p:sldLayoutId id="2147483678" r:id="rId9"/>
    <p:sldLayoutId id="2147483676" r:id="rId10"/>
    <p:sldLayoutId id="2147483683" r:id="rId11"/>
    <p:sldLayoutId id="2147483686" r:id="rId12"/>
    <p:sldLayoutId id="2147483691" r:id="rId13"/>
  </p:sldLayoutIdLst>
  <p:hf sldNum="0" hdr="0" dt="0"/>
  <p:txStyles>
    <p:titleStyle>
      <a:lvl1pPr algn="l" defTabSz="685800" rtl="0" eaLnBrk="1" latinLnBrk="0" hangingPunct="1">
        <a:lnSpc>
          <a:spcPct val="90000"/>
        </a:lnSpc>
        <a:spcBef>
          <a:spcPct val="0"/>
        </a:spcBef>
        <a:buNone/>
        <a:defRPr sz="36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125000"/>
        </a:lnSpc>
        <a:spcBef>
          <a:spcPts val="750"/>
        </a:spcBef>
        <a:buSzPct val="90000"/>
        <a:buFontTx/>
        <a:buBlip>
          <a:blip r:embed="rId16"/>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125000"/>
        </a:lnSpc>
        <a:spcBef>
          <a:spcPts val="375"/>
        </a:spcBef>
        <a:buSzPct val="90000"/>
        <a:buFontTx/>
        <a:buBlip>
          <a:blip r:embed="rId16"/>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125000"/>
        </a:lnSpc>
        <a:spcBef>
          <a:spcPts val="375"/>
        </a:spcBef>
        <a:buSzPct val="90000"/>
        <a:buFontTx/>
        <a:buBlip>
          <a:blip r:embed="rId16"/>
        </a:buBlip>
        <a:defRPr sz="14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125000"/>
        </a:lnSpc>
        <a:spcBef>
          <a:spcPts val="375"/>
        </a:spcBef>
        <a:buSzPct val="90000"/>
        <a:buFontTx/>
        <a:buBlip>
          <a:blip r:embed="rId16"/>
        </a:buBlip>
        <a:defRPr sz="14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125000"/>
        </a:lnSpc>
        <a:spcBef>
          <a:spcPts val="375"/>
        </a:spcBef>
        <a:buFontTx/>
        <a:buBlip>
          <a:blip r:embed="rId16"/>
        </a:buBlip>
        <a:defRPr sz="14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BD28740-88ED-4837-9681-5F0FF9C2D450}"/>
              </a:ext>
            </a:extLst>
          </p:cNvPr>
          <p:cNvSpPr>
            <a:spLocks noGrp="1"/>
          </p:cNvSpPr>
          <p:nvPr>
            <p:ph type="ctrTitle"/>
          </p:nvPr>
        </p:nvSpPr>
        <p:spPr/>
        <p:txBody>
          <a:bodyPr/>
          <a:lstStyle/>
          <a:p>
            <a:pPr lvl="0" defTabSz="914400">
              <a:lnSpc>
                <a:spcPct val="120000"/>
              </a:lnSpc>
              <a:spcBef>
                <a:spcPts val="0"/>
              </a:spcBef>
              <a:spcAft>
                <a:spcPts val="2400"/>
              </a:spcAft>
              <a:buClr>
                <a:srgbClr val="FF0000"/>
              </a:buClr>
              <a:buSzPct val="120000"/>
            </a:pPr>
            <a:r>
              <a:rPr lang="de-DE" dirty="0" smtClean="0"/>
              <a:t/>
            </a:r>
            <a:br>
              <a:rPr lang="de-DE" dirty="0" smtClean="0"/>
            </a:br>
            <a:r>
              <a:rPr lang="de-DE" dirty="0"/>
              <a:t/>
            </a:r>
            <a:br>
              <a:rPr lang="de-DE" dirty="0"/>
            </a:br>
            <a:r>
              <a:rPr lang="de-DE" dirty="0" smtClean="0"/>
              <a:t>Internes </a:t>
            </a:r>
            <a:r>
              <a:rPr lang="de-DE" dirty="0" err="1"/>
              <a:t>Crowdworking</a:t>
            </a:r>
            <a:r>
              <a:rPr lang="de-DE" dirty="0"/>
              <a:t> </a:t>
            </a:r>
            <a:br>
              <a:rPr lang="de-DE" dirty="0"/>
            </a:br>
            <a:r>
              <a:rPr lang="de-DE" dirty="0" err="1" smtClean="0"/>
              <a:t>Crowdsourcing</a:t>
            </a:r>
            <a:r>
              <a:rPr lang="de-DE" dirty="0" smtClean="0"/>
              <a:t/>
            </a:r>
            <a:br>
              <a:rPr lang="de-DE" dirty="0" smtClean="0"/>
            </a:br>
            <a:r>
              <a:rPr lang="de-DE" sz="2000" b="0" cap="none" spc="0" dirty="0">
                <a:latin typeface="+mn-lt"/>
                <a:ea typeface="+mn-ea"/>
                <a:cs typeface="+mn-cs"/>
              </a:rPr>
              <a:t>Hintergründe und Handlungsmöglichkeiten </a:t>
            </a:r>
            <a:r>
              <a:rPr lang="de-DE" sz="1800" cap="none" spc="0" dirty="0">
                <a:solidFill>
                  <a:srgbClr val="000000"/>
                </a:solidFill>
                <a:latin typeface="Segoe UI"/>
                <a:ea typeface="+mn-ea"/>
                <a:cs typeface="+mn-cs"/>
              </a:rPr>
              <a:t/>
            </a:r>
            <a:br>
              <a:rPr lang="de-DE" sz="1800" cap="none" spc="0" dirty="0">
                <a:solidFill>
                  <a:srgbClr val="000000"/>
                </a:solidFill>
                <a:latin typeface="Segoe UI"/>
                <a:ea typeface="+mn-ea"/>
                <a:cs typeface="+mn-cs"/>
              </a:rPr>
            </a:br>
            <a:r>
              <a:rPr lang="de-DE" dirty="0"/>
              <a:t/>
            </a:r>
            <a:br>
              <a:rPr lang="de-DE" dirty="0"/>
            </a:br>
            <a:endParaRPr lang="de-DE" dirty="0"/>
          </a:p>
        </p:txBody>
      </p:sp>
      <p:sp>
        <p:nvSpPr>
          <p:cNvPr id="5" name="Textplatzhalter 4">
            <a:extLst>
              <a:ext uri="{FF2B5EF4-FFF2-40B4-BE49-F238E27FC236}">
                <a16:creationId xmlns:a16="http://schemas.microsoft.com/office/drawing/2014/main" id="{5428835E-6221-4DB3-801E-5E717ED1453D}"/>
              </a:ext>
            </a:extLst>
          </p:cNvPr>
          <p:cNvSpPr>
            <a:spLocks noGrp="1"/>
          </p:cNvSpPr>
          <p:nvPr>
            <p:ph type="body" sz="quarter" idx="14"/>
          </p:nvPr>
        </p:nvSpPr>
        <p:spPr>
          <a:xfrm>
            <a:off x="250825" y="3971706"/>
            <a:ext cx="2514146" cy="495591"/>
          </a:xfrm>
        </p:spPr>
        <p:txBody>
          <a:bodyPr/>
          <a:lstStyle/>
          <a:p>
            <a:r>
              <a:rPr lang="de-DE" dirty="0" smtClean="0"/>
              <a:t>Juni 2020</a:t>
            </a:r>
            <a:endParaRPr lang="de-DE" dirty="0"/>
          </a:p>
        </p:txBody>
      </p:sp>
    </p:spTree>
    <p:extLst>
      <p:ext uri="{BB962C8B-B14F-4D97-AF65-F5344CB8AC3E}">
        <p14:creationId xmlns:p14="http://schemas.microsoft.com/office/powerpoint/2010/main" val="62932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043EC-A292-9B49-B7F4-0687CAEF8459}"/>
              </a:ext>
            </a:extLst>
          </p:cNvPr>
          <p:cNvSpPr>
            <a:spLocks noGrp="1"/>
          </p:cNvSpPr>
          <p:nvPr>
            <p:ph type="title"/>
          </p:nvPr>
        </p:nvSpPr>
        <p:spPr>
          <a:xfrm>
            <a:off x="272908" y="509551"/>
            <a:ext cx="8642349" cy="431161"/>
          </a:xfrm>
        </p:spPr>
        <p:txBody>
          <a:bodyPr/>
          <a:lstStyle/>
          <a:p>
            <a:r>
              <a:rPr lang="de-DE" sz="3200" dirty="0"/>
              <a:t>Mitbestimmungsrechte </a:t>
            </a:r>
          </a:p>
        </p:txBody>
      </p:sp>
      <p:sp>
        <p:nvSpPr>
          <p:cNvPr id="3" name="Rechteck 2"/>
          <p:cNvSpPr/>
          <p:nvPr/>
        </p:nvSpPr>
        <p:spPr>
          <a:xfrm>
            <a:off x="272908" y="1679441"/>
            <a:ext cx="5758625" cy="3336811"/>
          </a:xfrm>
          <a:prstGeom prst="rect">
            <a:avLst/>
          </a:prstGeom>
        </p:spPr>
        <p:txBody>
          <a:bodyPr wrap="square">
            <a:spAutoFit/>
          </a:bodyPr>
          <a:lstStyle/>
          <a:p>
            <a:pPr marL="1350">
              <a:lnSpc>
                <a:spcPct val="125000"/>
              </a:lnSpc>
              <a:spcBef>
                <a:spcPts val="750"/>
              </a:spcBef>
              <a:buSzPct val="90000"/>
            </a:pPr>
            <a:r>
              <a:rPr lang="de-DE" sz="1400" b="1" dirty="0">
                <a:solidFill>
                  <a:srgbClr val="3C3C3B"/>
                </a:solidFill>
                <a:latin typeface="Meta IGM" panose="02000503040000020004" pitchFamily="2" charset="0"/>
              </a:rPr>
              <a:t>Informationsrechte</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80 Abs. 2 (Unterrichtung über Umfang, Einsatzort, Aufgaben)</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90 Abs. 1 (Planung von technischen Anlagen und Arbeitsabläufen) </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92 Abs. 1 (Personalplanung und -bedarf)</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92a (Beschäftigungssicherung)</a:t>
            </a:r>
          </a:p>
          <a:p>
            <a:pPr marL="1350">
              <a:lnSpc>
                <a:spcPct val="125000"/>
              </a:lnSpc>
              <a:spcBef>
                <a:spcPts val="750"/>
              </a:spcBef>
              <a:buSzPct val="90000"/>
            </a:pPr>
            <a:r>
              <a:rPr lang="de-DE" sz="1400" b="1" dirty="0">
                <a:solidFill>
                  <a:srgbClr val="3C3C3B"/>
                </a:solidFill>
                <a:latin typeface="Meta IGM" panose="02000503040000020004" pitchFamily="2" charset="0"/>
              </a:rPr>
              <a:t>Kontrollrechte</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87 Abs. 1 Nr. 6 (technische Kontrolleinrichtungen)</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94 Abs. 1 (Beurteilungsgrundsätze, z.B. bei </a:t>
            </a:r>
            <a:r>
              <a:rPr lang="de-DE" sz="1400" dirty="0" err="1">
                <a:solidFill>
                  <a:srgbClr val="3C3C3B"/>
                </a:solidFill>
                <a:latin typeface="Meta IGM" panose="02000503040000020004" pitchFamily="2" charset="0"/>
              </a:rPr>
              <a:t>Skill</a:t>
            </a:r>
            <a:r>
              <a:rPr lang="de-DE" sz="1400" dirty="0">
                <a:solidFill>
                  <a:srgbClr val="3C3C3B"/>
                </a:solidFill>
                <a:latin typeface="Meta IGM" panose="02000503040000020004" pitchFamily="2" charset="0"/>
              </a:rPr>
              <a:t>-Datenbanken)</a:t>
            </a:r>
          </a:p>
          <a:p>
            <a:pPr marL="280800" lvl="1"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 111 Nr. 4, 5 (Betriebsänderung)</a:t>
            </a:r>
          </a:p>
        </p:txBody>
      </p:sp>
      <p:sp>
        <p:nvSpPr>
          <p:cNvPr id="4" name="Rechteck 3"/>
          <p:cNvSpPr/>
          <p:nvPr/>
        </p:nvSpPr>
        <p:spPr>
          <a:xfrm>
            <a:off x="1437513" y="1160035"/>
            <a:ext cx="4507965" cy="300082"/>
          </a:xfrm>
          <a:prstGeom prst="rect">
            <a:avLst/>
          </a:prstGeom>
        </p:spPr>
        <p:txBody>
          <a:bodyPr wrap="none">
            <a:spAutoFit/>
          </a:bodyPr>
          <a:lstStyle/>
          <a:p>
            <a:pPr>
              <a:spcBef>
                <a:spcPct val="0"/>
              </a:spcBef>
            </a:pPr>
            <a:r>
              <a:rPr lang="de-DE" altLang="de-DE" b="1" dirty="0">
                <a:solidFill>
                  <a:schemeClr val="accent6">
                    <a:lumMod val="10000"/>
                  </a:schemeClr>
                </a:solidFill>
              </a:rPr>
              <a:t>Wichtige Paragrafen aus dem Betriebsverfassungsgesetz</a:t>
            </a:r>
          </a:p>
        </p:txBody>
      </p:sp>
    </p:spTree>
    <p:extLst>
      <p:ext uri="{BB962C8B-B14F-4D97-AF65-F5344CB8AC3E}">
        <p14:creationId xmlns:p14="http://schemas.microsoft.com/office/powerpoint/2010/main" val="1277081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901" y="2988509"/>
            <a:ext cx="4847802" cy="1241847"/>
          </a:xfrm>
        </p:spPr>
        <p:txBody>
          <a:bodyPr/>
          <a:lstStyle/>
          <a:p>
            <a:pPr marL="342900" lvl="0" defTabSz="457200" fontAlgn="ctr">
              <a:lnSpc>
                <a:spcPct val="170000"/>
              </a:lnSpc>
              <a:spcBef>
                <a:spcPts val="0"/>
              </a:spcBef>
            </a:pPr>
            <a:r>
              <a:rPr lang="de-DE" sz="1200" cap="none" spc="0" dirty="0">
                <a:latin typeface="Segoe UI"/>
                <a:ea typeface="+mn-ea"/>
                <a:cs typeface="+mn-cs"/>
              </a:rPr>
              <a:t>Projekt „Herausforderung Cloud und Crowd</a:t>
            </a:r>
            <a:r>
              <a:rPr lang="de-DE" sz="1200" b="0" cap="none" spc="0" dirty="0">
                <a:latin typeface="Segoe UI"/>
                <a:ea typeface="+mn-ea"/>
                <a:cs typeface="+mn-cs"/>
              </a:rPr>
              <a:t>“ </a:t>
            </a:r>
            <a:br>
              <a:rPr lang="de-DE" sz="1200" b="0" cap="none" spc="0" dirty="0">
                <a:latin typeface="Segoe UI"/>
                <a:ea typeface="+mn-ea"/>
                <a:cs typeface="+mn-cs"/>
              </a:rPr>
            </a:br>
            <a:r>
              <a:rPr lang="de-DE" sz="1200" b="0" cap="none" spc="0" dirty="0">
                <a:latin typeface="Segoe UI"/>
                <a:ea typeface="+mn-ea"/>
                <a:cs typeface="+mn-cs"/>
              </a:rPr>
              <a:t/>
            </a:r>
            <a:br>
              <a:rPr lang="de-DE" sz="1200" b="0" cap="none" spc="0" dirty="0">
                <a:latin typeface="Segoe UI"/>
                <a:ea typeface="+mn-ea"/>
                <a:cs typeface="+mn-cs"/>
              </a:rPr>
            </a:br>
            <a:r>
              <a:rPr lang="de-DE" sz="1200" cap="none" spc="0" dirty="0">
                <a:latin typeface="Segoe UI"/>
                <a:ea typeface="+mn-ea"/>
                <a:cs typeface="+mn-cs"/>
              </a:rPr>
              <a:t>Gefördert </a:t>
            </a:r>
            <a:r>
              <a:rPr lang="de-DE" sz="1200" b="0" cap="none" spc="0" dirty="0">
                <a:latin typeface="Segoe UI"/>
                <a:ea typeface="+mn-ea"/>
                <a:cs typeface="+mn-cs"/>
              </a:rPr>
              <a:t>mit Mitteln des Bundesministeriums für Bildung und Forschung (BMBF) im Programm „Innovationen für die Produktion, Dienstleistung und Arbeit von morgen“</a:t>
            </a:r>
            <a:br>
              <a:rPr lang="de-DE" sz="1200" b="0" cap="none" spc="0" dirty="0">
                <a:latin typeface="Segoe UI"/>
                <a:ea typeface="+mn-ea"/>
                <a:cs typeface="+mn-cs"/>
              </a:rPr>
            </a:br>
            <a:r>
              <a:rPr lang="de-DE" sz="1200" cap="none" spc="0" dirty="0">
                <a:latin typeface="Segoe UI"/>
                <a:ea typeface="+mn-ea"/>
                <a:cs typeface="+mn-cs"/>
              </a:rPr>
              <a:t>Betreut </a:t>
            </a:r>
            <a:r>
              <a:rPr lang="de-DE" sz="1200" b="0" cap="none" spc="0" dirty="0">
                <a:latin typeface="Segoe UI"/>
                <a:ea typeface="+mn-ea"/>
                <a:cs typeface="+mn-cs"/>
              </a:rPr>
              <a:t>vom Projektträger Karlsruhe (PTKA)</a:t>
            </a:r>
            <a:br>
              <a:rPr lang="de-DE" sz="1200" b="0" cap="none" spc="0" dirty="0">
                <a:latin typeface="Segoe UI"/>
                <a:ea typeface="+mn-ea"/>
                <a:cs typeface="+mn-cs"/>
              </a:rPr>
            </a:br>
            <a:r>
              <a:rPr lang="de-DE" sz="1200" cap="none" spc="0" dirty="0">
                <a:latin typeface="Segoe UI"/>
                <a:ea typeface="+mn-ea"/>
                <a:cs typeface="+mn-cs"/>
              </a:rPr>
              <a:t>Verantwortung für den Inhalt dieser Veröffentlichung: </a:t>
            </a:r>
            <a:r>
              <a:rPr lang="de-DE" sz="1200" cap="none" spc="0" dirty="0" smtClean="0">
                <a:latin typeface="Segoe UI"/>
                <a:ea typeface="+mn-ea"/>
                <a:cs typeface="+mn-cs"/>
              </a:rPr>
              <a:t/>
            </a:r>
            <a:br>
              <a:rPr lang="de-DE" sz="1200" cap="none" spc="0" dirty="0" smtClean="0">
                <a:latin typeface="Segoe UI"/>
                <a:ea typeface="+mn-ea"/>
                <a:cs typeface="+mn-cs"/>
              </a:rPr>
            </a:br>
            <a:r>
              <a:rPr lang="de-DE" sz="1200" b="0" cap="none" spc="0" dirty="0" smtClean="0">
                <a:latin typeface="Segoe UI"/>
                <a:ea typeface="+mn-ea"/>
                <a:cs typeface="+mn-cs"/>
              </a:rPr>
              <a:t>Michael </a:t>
            </a:r>
            <a:r>
              <a:rPr lang="de-DE" sz="1200" b="0" cap="none" spc="0" dirty="0">
                <a:latin typeface="Segoe UI"/>
                <a:ea typeface="+mn-ea"/>
                <a:cs typeface="+mn-cs"/>
              </a:rPr>
              <a:t>„Six“ Silberman, Robert Fuß,  IG Metall</a:t>
            </a:r>
            <a:br>
              <a:rPr lang="de-DE" sz="1200" b="0" cap="none" spc="0" dirty="0">
                <a:latin typeface="Segoe UI"/>
                <a:ea typeface="+mn-ea"/>
                <a:cs typeface="+mn-cs"/>
              </a:rPr>
            </a:br>
            <a:endParaRPr lang="de-DE" dirty="0"/>
          </a:p>
        </p:txBody>
      </p:sp>
      <p:pic>
        <p:nvPicPr>
          <p:cNvPr id="3" name="Bild 9" descr="cloudundcrowd-logo-rgb.png">
            <a:extLst>
              <a:ext uri="{FF2B5EF4-FFF2-40B4-BE49-F238E27FC236}">
                <a16:creationId xmlns:a16="http://schemas.microsoft.com/office/drawing/2014/main" id="{C5D52653-E7FE-40AB-A300-3C4170D0130E}"/>
              </a:ext>
            </a:extLst>
          </p:cNvPr>
          <p:cNvPicPr>
            <a:picLocks noChangeAspect="1"/>
          </p:cNvPicPr>
          <p:nvPr/>
        </p:nvPicPr>
        <p:blipFill>
          <a:blip r:embed="rId2"/>
          <a:srcRect/>
          <a:stretch>
            <a:fillRect/>
          </a:stretch>
        </p:blipFill>
        <p:spPr bwMode="auto">
          <a:xfrm>
            <a:off x="247222" y="735329"/>
            <a:ext cx="2444403" cy="807285"/>
          </a:xfrm>
          <a:prstGeom prst="rect">
            <a:avLst/>
          </a:prstGeom>
          <a:noFill/>
          <a:ln w="9525">
            <a:noFill/>
            <a:miter lim="800000"/>
            <a:headEnd/>
            <a:tailEnd/>
          </a:ln>
        </p:spPr>
      </p:pic>
      <p:pic>
        <p:nvPicPr>
          <p:cNvPr id="5" name="Grafik 4">
            <a:extLst>
              <a:ext uri="{FF2B5EF4-FFF2-40B4-BE49-F238E27FC236}">
                <a16:creationId xmlns:a16="http://schemas.microsoft.com/office/drawing/2014/main" id="{08058AB5-1F47-4A22-8B8F-0940FBBEB69E}"/>
              </a:ext>
            </a:extLst>
          </p:cNvPr>
          <p:cNvPicPr>
            <a:picLocks noChangeAspect="1"/>
          </p:cNvPicPr>
          <p:nvPr/>
        </p:nvPicPr>
        <p:blipFill rotWithShape="1">
          <a:blip r:embed="rId3"/>
          <a:srcRect r="60605"/>
          <a:stretch/>
        </p:blipFill>
        <p:spPr>
          <a:xfrm>
            <a:off x="7306539" y="2240432"/>
            <a:ext cx="1525838" cy="829368"/>
          </a:xfrm>
          <a:prstGeom prst="rect">
            <a:avLst/>
          </a:prstGeom>
        </p:spPr>
      </p:pic>
      <p:pic>
        <p:nvPicPr>
          <p:cNvPr id="6" name="Grafik 5">
            <a:extLst>
              <a:ext uri="{FF2B5EF4-FFF2-40B4-BE49-F238E27FC236}">
                <a16:creationId xmlns:a16="http://schemas.microsoft.com/office/drawing/2014/main" id="{7FF771EF-B03D-46D4-B10C-209C41EB3F92}"/>
              </a:ext>
            </a:extLst>
          </p:cNvPr>
          <p:cNvPicPr>
            <a:picLocks noChangeAspect="1"/>
          </p:cNvPicPr>
          <p:nvPr/>
        </p:nvPicPr>
        <p:blipFill rotWithShape="1">
          <a:blip r:embed="rId3"/>
          <a:srcRect l="48001"/>
          <a:stretch/>
        </p:blipFill>
        <p:spPr>
          <a:xfrm>
            <a:off x="6818329" y="1284660"/>
            <a:ext cx="2014048" cy="829368"/>
          </a:xfrm>
          <a:prstGeom prst="rect">
            <a:avLst/>
          </a:prstGeom>
        </p:spPr>
      </p:pic>
      <p:sp>
        <p:nvSpPr>
          <p:cNvPr id="8" name="Rechteck 7"/>
          <p:cNvSpPr/>
          <p:nvPr/>
        </p:nvSpPr>
        <p:spPr>
          <a:xfrm>
            <a:off x="2286000" y="1976203"/>
            <a:ext cx="4572000" cy="458587"/>
          </a:xfrm>
          <a:prstGeom prst="rect">
            <a:avLst/>
          </a:prstGeom>
        </p:spPr>
        <p:txBody>
          <a:bodyPr>
            <a:spAutoFit/>
          </a:bodyPr>
          <a:lstStyle/>
          <a:p>
            <a:pPr marL="342900">
              <a:lnSpc>
                <a:spcPct val="170000"/>
              </a:lnSpc>
            </a:pPr>
            <a:r>
              <a:rPr lang="de-DE" sz="1400" dirty="0"/>
              <a:t>Kontakt:  </a:t>
            </a:r>
            <a:r>
              <a:rPr lang="de-DE" sz="1400" dirty="0" smtClean="0"/>
              <a:t>Mi</a:t>
            </a:r>
            <a:endParaRPr lang="de-DE" sz="1400" dirty="0"/>
          </a:p>
        </p:txBody>
      </p:sp>
    </p:spTree>
    <p:extLst>
      <p:ext uri="{BB962C8B-B14F-4D97-AF65-F5344CB8AC3E}">
        <p14:creationId xmlns:p14="http://schemas.microsoft.com/office/powerpoint/2010/main" val="152195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516532"/>
            <a:ext cx="8642349" cy="432770"/>
          </a:xfrm>
        </p:spPr>
        <p:txBody>
          <a:bodyPr/>
          <a:lstStyle/>
          <a:p>
            <a:r>
              <a:rPr lang="de-DE" sz="3200" dirty="0"/>
              <a:t>Trends: Strukturen aufbrechen </a:t>
            </a:r>
          </a:p>
        </p:txBody>
      </p:sp>
      <p:sp>
        <p:nvSpPr>
          <p:cNvPr id="4" name="Textfeld 3">
            <a:extLst>
              <a:ext uri="{FF2B5EF4-FFF2-40B4-BE49-F238E27FC236}">
                <a16:creationId xmlns:a16="http://schemas.microsoft.com/office/drawing/2014/main" id="{AEC53A35-96D1-4AF6-ACD7-9339AAD8BD2E}"/>
              </a:ext>
            </a:extLst>
          </p:cNvPr>
          <p:cNvSpPr txBox="1"/>
          <p:nvPr/>
        </p:nvSpPr>
        <p:spPr>
          <a:xfrm>
            <a:off x="250826" y="2531380"/>
            <a:ext cx="8642349" cy="369332"/>
          </a:xfrm>
          <a:prstGeom prst="rect">
            <a:avLst/>
          </a:prstGeom>
          <a:noFill/>
        </p:spPr>
        <p:txBody>
          <a:bodyPr wrap="square" rtlCol="0">
            <a:spAutoFit/>
          </a:bodyPr>
          <a:lstStyle/>
          <a:p>
            <a:pPr algn="ctr"/>
            <a:r>
              <a:rPr lang="de-DE" sz="1800" b="1" i="1" dirty="0">
                <a:solidFill>
                  <a:schemeClr val="bg1"/>
                </a:solidFill>
              </a:rPr>
              <a:t>„Behandele jeden und jede so wie du selbst behandelt werden willst.“</a:t>
            </a:r>
            <a:endParaRPr lang="de-DE" b="1" dirty="0">
              <a:solidFill>
                <a:schemeClr val="bg1"/>
              </a:solidFill>
            </a:endParaRPr>
          </a:p>
        </p:txBody>
      </p:sp>
      <p:sp>
        <p:nvSpPr>
          <p:cNvPr id="5" name="Inhaltsplatzhalter 4"/>
          <p:cNvSpPr>
            <a:spLocks noGrp="1"/>
          </p:cNvSpPr>
          <p:nvPr>
            <p:ph idx="1"/>
          </p:nvPr>
        </p:nvSpPr>
        <p:spPr>
          <a:xfrm>
            <a:off x="250825" y="1158705"/>
            <a:ext cx="8642349" cy="3448195"/>
          </a:xfrm>
        </p:spPr>
        <p:txBody>
          <a:bodyPr>
            <a:normAutofit fontScale="92500" lnSpcReduction="10000"/>
          </a:bodyPr>
          <a:lstStyle/>
          <a:p>
            <a:r>
              <a:rPr lang="de-DE" dirty="0"/>
              <a:t>Immer mehr Unternehmen versuchen, ihre traditionellen Strukturen grundlegend aufzubrechen. </a:t>
            </a:r>
          </a:p>
          <a:p>
            <a:r>
              <a:rPr lang="de-DE" dirty="0"/>
              <a:t>Ziel:</a:t>
            </a:r>
          </a:p>
          <a:p>
            <a:pPr lvl="1">
              <a:lnSpc>
                <a:spcPct val="100000"/>
              </a:lnSpc>
            </a:pPr>
            <a:r>
              <a:rPr lang="de-DE" dirty="0"/>
              <a:t>flexibler sein,</a:t>
            </a:r>
          </a:p>
          <a:p>
            <a:pPr lvl="1">
              <a:lnSpc>
                <a:spcPct val="100000"/>
              </a:lnSpc>
            </a:pPr>
            <a:r>
              <a:rPr lang="de-DE" dirty="0"/>
              <a:t>innovativer,</a:t>
            </a:r>
          </a:p>
          <a:p>
            <a:pPr lvl="1">
              <a:lnSpc>
                <a:spcPct val="100000"/>
              </a:lnSpc>
            </a:pPr>
            <a:r>
              <a:rPr lang="de-DE" altLang="de-DE" dirty="0"/>
              <a:t>unbürokratischer,</a:t>
            </a:r>
          </a:p>
          <a:p>
            <a:pPr lvl="1">
              <a:lnSpc>
                <a:spcPct val="100000"/>
              </a:lnSpc>
            </a:pPr>
            <a:r>
              <a:rPr lang="de-DE" altLang="de-DE" dirty="0"/>
              <a:t>schneller</a:t>
            </a:r>
            <a:r>
              <a:rPr lang="de-DE" altLang="de-DE" dirty="0" smtClean="0"/>
              <a:t>.</a:t>
            </a:r>
          </a:p>
          <a:p>
            <a:pPr marL="306900" lvl="1" indent="0">
              <a:lnSpc>
                <a:spcPct val="100000"/>
              </a:lnSpc>
              <a:buNone/>
            </a:pPr>
            <a:endParaRPr lang="de-DE" altLang="de-DE" dirty="0"/>
          </a:p>
          <a:p>
            <a:pPr>
              <a:lnSpc>
                <a:spcPct val="100000"/>
              </a:lnSpc>
            </a:pPr>
            <a:r>
              <a:rPr lang="de-DE" dirty="0"/>
              <a:t>Dazu werden neue Arbeitsformen eingeführt, z.B. „Agiles Arbeiten“. </a:t>
            </a:r>
          </a:p>
          <a:p>
            <a:r>
              <a:rPr lang="de-DE" dirty="0"/>
              <a:t>Die extremste Form einer Neuorganisation ist das „</a:t>
            </a:r>
            <a:r>
              <a:rPr lang="de-DE" dirty="0" err="1"/>
              <a:t>Crowdworking</a:t>
            </a:r>
            <a:r>
              <a:rPr lang="de-DE" dirty="0"/>
              <a:t>“.</a:t>
            </a:r>
          </a:p>
          <a:p>
            <a:endParaRPr lang="de-DE" dirty="0"/>
          </a:p>
        </p:txBody>
      </p:sp>
    </p:spTree>
    <p:extLst>
      <p:ext uri="{BB962C8B-B14F-4D97-AF65-F5344CB8AC3E}">
        <p14:creationId xmlns:p14="http://schemas.microsoft.com/office/powerpoint/2010/main" val="86810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516532"/>
            <a:ext cx="8642349" cy="439750"/>
          </a:xfrm>
        </p:spPr>
        <p:txBody>
          <a:bodyPr/>
          <a:lstStyle/>
          <a:p>
            <a:r>
              <a:rPr lang="de-DE" altLang="de-DE" sz="3200" dirty="0"/>
              <a:t>Was ist </a:t>
            </a:r>
            <a:r>
              <a:rPr lang="de-DE" altLang="de-DE" sz="3200" dirty="0" err="1"/>
              <a:t>Crowdsourcing</a:t>
            </a:r>
            <a:r>
              <a:rPr lang="de-DE" altLang="de-DE" sz="3200" dirty="0"/>
              <a:t>?</a:t>
            </a:r>
            <a:endParaRPr lang="de-DE" sz="3200" dirty="0"/>
          </a:p>
        </p:txBody>
      </p:sp>
      <p:sp>
        <p:nvSpPr>
          <p:cNvPr id="4" name="Textfeld 3">
            <a:extLst>
              <a:ext uri="{FF2B5EF4-FFF2-40B4-BE49-F238E27FC236}">
                <a16:creationId xmlns:a16="http://schemas.microsoft.com/office/drawing/2014/main" id="{AEC53A35-96D1-4AF6-ACD7-9339AAD8BD2E}"/>
              </a:ext>
            </a:extLst>
          </p:cNvPr>
          <p:cNvSpPr txBox="1"/>
          <p:nvPr/>
        </p:nvSpPr>
        <p:spPr>
          <a:xfrm>
            <a:off x="250826" y="2531380"/>
            <a:ext cx="8642349" cy="369332"/>
          </a:xfrm>
          <a:prstGeom prst="rect">
            <a:avLst/>
          </a:prstGeom>
          <a:noFill/>
        </p:spPr>
        <p:txBody>
          <a:bodyPr wrap="square" rtlCol="0">
            <a:spAutoFit/>
          </a:bodyPr>
          <a:lstStyle/>
          <a:p>
            <a:pPr algn="ctr"/>
            <a:r>
              <a:rPr lang="de-DE" sz="1800" b="1" i="1" dirty="0">
                <a:solidFill>
                  <a:schemeClr val="bg1"/>
                </a:solidFill>
              </a:rPr>
              <a:t>„Behandele jeden und jede so wie du selbst behandelt werden willst.“</a:t>
            </a:r>
            <a:endParaRPr lang="de-DE" b="1" dirty="0">
              <a:solidFill>
                <a:schemeClr val="bg1"/>
              </a:solidFill>
            </a:endParaRPr>
          </a:p>
        </p:txBody>
      </p:sp>
      <p:sp>
        <p:nvSpPr>
          <p:cNvPr id="5" name="Inhaltsplatzhalter 4"/>
          <p:cNvSpPr>
            <a:spLocks noGrp="1"/>
          </p:cNvSpPr>
          <p:nvPr>
            <p:ph idx="1"/>
          </p:nvPr>
        </p:nvSpPr>
        <p:spPr>
          <a:xfrm>
            <a:off x="250825" y="1116823"/>
            <a:ext cx="8642349" cy="2575678"/>
          </a:xfrm>
        </p:spPr>
        <p:txBody>
          <a:bodyPr>
            <a:normAutofit fontScale="85000" lnSpcReduction="20000"/>
          </a:bodyPr>
          <a:lstStyle/>
          <a:p>
            <a:pPr marL="0" indent="0">
              <a:buNone/>
            </a:pPr>
            <a:r>
              <a:rPr lang="de-DE" dirty="0"/>
              <a:t>Ein Auftrag erfolgt nicht an eine bestimmte Firma oder Person, sondern wird als Aufgabe – in der Regel über eine Plattform im Internet – einer unbekannten Menge von Menschen (der „Crowd“) zur Bearbeitung angeboten. Zum Beispiel als Wettbewerb oder als Form interaktiver Zusammenarbeit. Zu unterscheiden sind:</a:t>
            </a:r>
          </a:p>
          <a:p>
            <a:r>
              <a:rPr lang="de-DE" altLang="de-DE" b="1" dirty="0"/>
              <a:t>externes </a:t>
            </a:r>
            <a:r>
              <a:rPr lang="de-DE" altLang="de-DE" b="1" dirty="0" err="1"/>
              <a:t>Crowdsourcing</a:t>
            </a:r>
            <a:r>
              <a:rPr lang="de-DE" altLang="de-DE" dirty="0"/>
              <a:t>: </a:t>
            </a:r>
            <a:br>
              <a:rPr lang="de-DE" altLang="de-DE" dirty="0"/>
            </a:br>
            <a:r>
              <a:rPr lang="de-DE" altLang="de-DE" dirty="0"/>
              <a:t>Unternehmen schreiben Aufgaben offen im Internet aus</a:t>
            </a:r>
          </a:p>
          <a:p>
            <a:r>
              <a:rPr lang="de-DE" altLang="de-DE" b="1" dirty="0"/>
              <a:t>internes </a:t>
            </a:r>
            <a:r>
              <a:rPr lang="de-DE" altLang="de-DE" b="1" dirty="0" err="1"/>
              <a:t>Crowdsourcing</a:t>
            </a:r>
            <a:r>
              <a:rPr lang="de-DE" altLang="de-DE" dirty="0"/>
              <a:t>: </a:t>
            </a:r>
            <a:br>
              <a:rPr lang="de-DE" altLang="de-DE" dirty="0"/>
            </a:br>
            <a:r>
              <a:rPr lang="de-DE" altLang="de-DE" dirty="0"/>
              <a:t>Ausschreibung nur innerhalb des Unternehmens </a:t>
            </a:r>
          </a:p>
          <a:p>
            <a:r>
              <a:rPr lang="de-DE" altLang="de-DE" b="1" dirty="0" smtClean="0"/>
              <a:t>Mischformen</a:t>
            </a:r>
          </a:p>
          <a:p>
            <a:pPr marL="1350" indent="0">
              <a:buNone/>
            </a:pPr>
            <a:endParaRPr lang="de-DE" altLang="de-DE" b="1" dirty="0"/>
          </a:p>
          <a:p>
            <a:pPr marL="1350" indent="0">
              <a:buNone/>
            </a:pPr>
            <a:endParaRPr lang="de-DE" dirty="0"/>
          </a:p>
        </p:txBody>
      </p:sp>
      <p:sp>
        <p:nvSpPr>
          <p:cNvPr id="6" name="Inhaltsplatzhalter 2">
            <a:extLst>
              <a:ext uri="{FF2B5EF4-FFF2-40B4-BE49-F238E27FC236}">
                <a16:creationId xmlns:a16="http://schemas.microsoft.com/office/drawing/2014/main" id="{C3CFDEB2-E580-4054-953D-F37E9377068C}"/>
              </a:ext>
            </a:extLst>
          </p:cNvPr>
          <p:cNvSpPr txBox="1">
            <a:spLocks/>
          </p:cNvSpPr>
          <p:nvPr/>
        </p:nvSpPr>
        <p:spPr bwMode="auto">
          <a:xfrm>
            <a:off x="250826" y="3692501"/>
            <a:ext cx="8027636" cy="886481"/>
          </a:xfrm>
          <a:prstGeom prst="rect">
            <a:avLst/>
          </a:prstGeom>
          <a:solidFill>
            <a:schemeClr val="accent2">
              <a:lumMod val="60000"/>
              <a:lumOff val="40000"/>
            </a:schemeClr>
          </a:solidFill>
          <a:ln>
            <a:noFill/>
          </a:ln>
          <a:extLst/>
        </p:spPr>
        <p:txBody>
          <a:bodyPr vert="horz" wrap="square" lIns="288000" tIns="72000" rIns="91440" bIns="72000" numCol="1" anchor="t" anchorCtr="0" compatLnSpc="1">
            <a:prstTxWarp prst="textNoShape">
              <a:avLst/>
            </a:prstTxWarp>
          </a:bodyPr>
          <a:lstStyle>
            <a:lvl1pPr marL="444500" indent="-444500" algn="l" rtl="0" eaLnBrk="0" fontAlgn="base" hangingPunct="0">
              <a:lnSpc>
                <a:spcPct val="125000"/>
              </a:lnSpc>
              <a:spcBef>
                <a:spcPts val="1800"/>
              </a:spcBef>
              <a:spcAft>
                <a:spcPct val="0"/>
              </a:spcAft>
              <a:buClr>
                <a:srgbClr val="FF0000"/>
              </a:buClr>
              <a:buSzPct val="120000"/>
              <a:buFont typeface="Wingdings" panose="05000000000000000000" pitchFamily="2" charset="2"/>
              <a:buChar char="l"/>
              <a:defRPr kern="1200">
                <a:solidFill>
                  <a:schemeClr val="tx1"/>
                </a:solidFill>
                <a:latin typeface="+mn-lt"/>
                <a:ea typeface="+mn-ea"/>
                <a:cs typeface="+mn-cs"/>
              </a:defRPr>
            </a:lvl1pPr>
            <a:lvl2pPr marL="892175" indent="-447675" algn="l" rtl="0" eaLnBrk="0" fontAlgn="base" hangingPunct="0">
              <a:lnSpc>
                <a:spcPct val="125000"/>
              </a:lnSpc>
              <a:spcBef>
                <a:spcPts val="1200"/>
              </a:spcBef>
              <a:spcAft>
                <a:spcPct val="0"/>
              </a:spcAft>
              <a:buClr>
                <a:srgbClr val="FF0000"/>
              </a:buClr>
              <a:buSzPct val="100000"/>
              <a:buFont typeface="Wingdings" panose="05000000000000000000" pitchFamily="2" charset="2"/>
              <a:buChar char="l"/>
              <a:defRPr sz="1600" kern="1200">
                <a:solidFill>
                  <a:schemeClr val="tx1"/>
                </a:solidFill>
                <a:latin typeface="+mn-lt"/>
                <a:ea typeface="+mn-ea"/>
                <a:cs typeface="+mn-cs"/>
              </a:defRPr>
            </a:lvl2pPr>
            <a:lvl3pPr marL="1252538" indent="-358775" algn="l" rtl="0" eaLnBrk="0" fontAlgn="base" hangingPunct="0">
              <a:lnSpc>
                <a:spcPct val="125000"/>
              </a:lnSpc>
              <a:spcBef>
                <a:spcPts val="1200"/>
              </a:spcBef>
              <a:spcAft>
                <a:spcPct val="0"/>
              </a:spcAft>
              <a:buClr>
                <a:srgbClr val="FF0000"/>
              </a:buClr>
              <a:buSzPct val="100000"/>
              <a:buFont typeface="Wingdings" panose="05000000000000000000" pitchFamily="2" charset="2"/>
              <a:buChar char="l"/>
              <a:tabLst>
                <a:tab pos="1252538" algn="l"/>
              </a:tabLst>
              <a:defRPr sz="1400" kern="1200">
                <a:solidFill>
                  <a:schemeClr val="tx1"/>
                </a:solidFill>
                <a:latin typeface="+mn-lt"/>
                <a:ea typeface="+mn-ea"/>
                <a:cs typeface="+mn-cs"/>
              </a:defRPr>
            </a:lvl3pPr>
            <a:lvl4pPr marL="1614488" indent="-358775" algn="l" rtl="0" eaLnBrk="0" fontAlgn="base" hangingPunct="0">
              <a:lnSpc>
                <a:spcPct val="125000"/>
              </a:lnSpc>
              <a:spcBef>
                <a:spcPts val="1200"/>
              </a:spcBef>
              <a:spcAft>
                <a:spcPct val="0"/>
              </a:spcAft>
              <a:buClr>
                <a:srgbClr val="FF0000"/>
              </a:buClr>
              <a:buSzPct val="100000"/>
              <a:buFont typeface="Wingdings" panose="05000000000000000000" pitchFamily="2" charset="2"/>
              <a:buChar char="l"/>
              <a:tabLst>
                <a:tab pos="1704975" algn="l"/>
              </a:tabLst>
              <a:defRPr sz="1200" kern="1200">
                <a:solidFill>
                  <a:schemeClr val="tx1"/>
                </a:solidFill>
                <a:latin typeface="+mn-lt"/>
                <a:ea typeface="+mn-ea"/>
                <a:cs typeface="+mn-cs"/>
              </a:defRPr>
            </a:lvl4pPr>
            <a:lvl5pPr marL="1879600" indent="-287338" algn="l" rtl="0" eaLnBrk="0" fontAlgn="base" hangingPunct="0">
              <a:lnSpc>
                <a:spcPct val="125000"/>
              </a:lnSpc>
              <a:spcBef>
                <a:spcPts val="1000"/>
              </a:spcBef>
              <a:spcAft>
                <a:spcPct val="0"/>
              </a:spcAft>
              <a:buClr>
                <a:srgbClr val="FF0000"/>
              </a:buClr>
              <a:buSzPct val="120000"/>
              <a:buFont typeface="Wingdings" panose="05000000000000000000" pitchFamily="2" charset="2"/>
              <a:buChar char="§"/>
              <a:tabLst>
                <a:tab pos="1879600" algn="l"/>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buFont typeface="Wingdings" panose="05000000000000000000" pitchFamily="2" charset="2"/>
              <a:buNone/>
            </a:pPr>
            <a:r>
              <a:rPr lang="de-DE" altLang="de-DE" sz="1400" b="1" dirty="0" err="1"/>
              <a:t>Crowdsourcing</a:t>
            </a:r>
            <a:r>
              <a:rPr lang="de-DE" altLang="de-DE" sz="1400" dirty="0"/>
              <a:t> ist eine Wortschöpfung aus „Crowd“ (Menschenmenge) und „Outsourcing“ (Auslagerung). Wer in der Crowd Aufgaben übernimmt, wird </a:t>
            </a:r>
            <a:r>
              <a:rPr lang="de-DE" altLang="de-DE" sz="1400" b="1" dirty="0" err="1"/>
              <a:t>Crowdworker</a:t>
            </a:r>
            <a:r>
              <a:rPr lang="de-DE" altLang="de-DE" sz="1400" dirty="0"/>
              <a:t> genannt, die Arbeitsform heißt </a:t>
            </a:r>
            <a:r>
              <a:rPr lang="de-DE" altLang="de-DE" sz="1400" b="1" dirty="0" err="1"/>
              <a:t>Crowdworking</a:t>
            </a:r>
            <a:r>
              <a:rPr lang="de-DE" altLang="de-DE" sz="1400" dirty="0"/>
              <a:t>.</a:t>
            </a:r>
          </a:p>
          <a:p>
            <a:pPr marL="0" indent="0" defTabSz="914400" eaLnBrk="1" hangingPunct="1">
              <a:buFont typeface="Wingdings" panose="05000000000000000000" pitchFamily="2" charset="2"/>
              <a:buNone/>
            </a:pPr>
            <a:endParaRPr lang="de-DE" altLang="de-DE" sz="1400" dirty="0"/>
          </a:p>
          <a:p>
            <a:pPr marL="0" indent="0" defTabSz="914400" eaLnBrk="1" hangingPunct="1">
              <a:buFont typeface="Wingdings" panose="05000000000000000000" pitchFamily="2" charset="2"/>
              <a:buNone/>
            </a:pPr>
            <a:endParaRPr lang="de-DE" altLang="de-DE" sz="1600" dirty="0"/>
          </a:p>
        </p:txBody>
      </p:sp>
    </p:spTree>
    <p:extLst>
      <p:ext uri="{BB962C8B-B14F-4D97-AF65-F5344CB8AC3E}">
        <p14:creationId xmlns:p14="http://schemas.microsoft.com/office/powerpoint/2010/main" val="306425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321" y="516531"/>
            <a:ext cx="8642349" cy="432771"/>
          </a:xfrm>
        </p:spPr>
        <p:txBody>
          <a:bodyPr/>
          <a:lstStyle/>
          <a:p>
            <a:r>
              <a:rPr lang="de-DE" sz="3000" dirty="0"/>
              <a:t>Im Focus: die </a:t>
            </a:r>
            <a:r>
              <a:rPr lang="de-DE" sz="3000" dirty="0" smtClean="0"/>
              <a:t>starre Linienorganisation</a:t>
            </a:r>
            <a:endParaRPr lang="de-DE" sz="3000" dirty="0"/>
          </a:p>
        </p:txBody>
      </p:sp>
      <p:sp>
        <p:nvSpPr>
          <p:cNvPr id="4" name="Textfeld 3">
            <a:extLst>
              <a:ext uri="{FF2B5EF4-FFF2-40B4-BE49-F238E27FC236}">
                <a16:creationId xmlns:a16="http://schemas.microsoft.com/office/drawing/2014/main" id="{AEC53A35-96D1-4AF6-ACD7-9339AAD8BD2E}"/>
              </a:ext>
            </a:extLst>
          </p:cNvPr>
          <p:cNvSpPr txBox="1"/>
          <p:nvPr/>
        </p:nvSpPr>
        <p:spPr>
          <a:xfrm>
            <a:off x="5444149" y="2349896"/>
            <a:ext cx="3364894" cy="923330"/>
          </a:xfrm>
          <a:prstGeom prst="rect">
            <a:avLst/>
          </a:prstGeom>
          <a:noFill/>
        </p:spPr>
        <p:txBody>
          <a:bodyPr wrap="square" rtlCol="0">
            <a:spAutoFit/>
          </a:bodyPr>
          <a:lstStyle/>
          <a:p>
            <a:pPr algn="ctr"/>
            <a:r>
              <a:rPr lang="de-DE" sz="1800" b="1" i="1" dirty="0" smtClean="0">
                <a:solidFill>
                  <a:schemeClr val="bg1"/>
                </a:solidFill>
              </a:rPr>
              <a:t>„Behandele jeden und jede so wie du selbst behalt werden willst.“</a:t>
            </a:r>
            <a:endParaRPr lang="de-DE" b="1" dirty="0">
              <a:solidFill>
                <a:schemeClr val="bg1"/>
              </a:solidFill>
            </a:endParaRPr>
          </a:p>
        </p:txBody>
      </p:sp>
      <p:sp>
        <p:nvSpPr>
          <p:cNvPr id="5" name="Inhaltsplatzhalter 4"/>
          <p:cNvSpPr>
            <a:spLocks noGrp="1"/>
          </p:cNvSpPr>
          <p:nvPr>
            <p:ph idx="1"/>
          </p:nvPr>
        </p:nvSpPr>
        <p:spPr>
          <a:xfrm>
            <a:off x="240675" y="1687029"/>
            <a:ext cx="3392815" cy="2806021"/>
          </a:xfrm>
        </p:spPr>
        <p:txBody>
          <a:bodyPr>
            <a:normAutofit/>
          </a:bodyPr>
          <a:lstStyle/>
          <a:p>
            <a:pPr marL="0" indent="0">
              <a:buNone/>
            </a:pPr>
            <a:r>
              <a:rPr lang="de-DE" sz="1400" b="1" dirty="0" smtClean="0"/>
              <a:t>Linienorganisation:</a:t>
            </a:r>
            <a:endParaRPr lang="de-DE" sz="1400" b="1" dirty="0"/>
          </a:p>
          <a:p>
            <a:r>
              <a:rPr lang="de-DE" sz="1400" dirty="0"/>
              <a:t>mehrere, stufenweise höhere Führungsebenen</a:t>
            </a:r>
          </a:p>
          <a:p>
            <a:r>
              <a:rPr lang="de-DE" sz="1400" dirty="0"/>
              <a:t>Weisungsbefugnisse von oben nach unten</a:t>
            </a:r>
          </a:p>
          <a:p>
            <a:r>
              <a:rPr lang="de-DE" sz="1400" dirty="0"/>
              <a:t>Ortsabhängigkeit</a:t>
            </a:r>
          </a:p>
          <a:p>
            <a:r>
              <a:rPr lang="de-DE" sz="1400" dirty="0"/>
              <a:t>Wenig Freiraum für Kreativität</a:t>
            </a:r>
          </a:p>
          <a:p>
            <a:pPr marL="1350" indent="0">
              <a:buNone/>
            </a:pPr>
            <a:endParaRPr lang="de-DE" dirty="0"/>
          </a:p>
        </p:txBody>
      </p:sp>
      <p:sp>
        <p:nvSpPr>
          <p:cNvPr id="6" name="Rechteck 5"/>
          <p:cNvSpPr/>
          <p:nvPr/>
        </p:nvSpPr>
        <p:spPr>
          <a:xfrm>
            <a:off x="4237043" y="1617227"/>
            <a:ext cx="3982455" cy="3311997"/>
          </a:xfrm>
          <a:prstGeom prst="rect">
            <a:avLst/>
          </a:prstGeom>
        </p:spPr>
        <p:txBody>
          <a:bodyPr wrap="square">
            <a:spAutoFit/>
          </a:bodyPr>
          <a:lstStyle/>
          <a:p>
            <a:pPr>
              <a:lnSpc>
                <a:spcPct val="105000"/>
              </a:lnSpc>
              <a:spcBef>
                <a:spcPts val="750"/>
              </a:spcBef>
              <a:buSzPct val="90000"/>
            </a:pPr>
            <a:r>
              <a:rPr lang="de-DE" sz="1400" b="1" dirty="0">
                <a:solidFill>
                  <a:srgbClr val="3C3C3B"/>
                </a:solidFill>
                <a:latin typeface="Meta IGM" panose="02000503040000020004" pitchFamily="2" charset="0"/>
              </a:rPr>
              <a:t>Neue Organisationsformen: </a:t>
            </a:r>
            <a:br>
              <a:rPr lang="de-DE" sz="1400" b="1" dirty="0">
                <a:solidFill>
                  <a:srgbClr val="3C3C3B"/>
                </a:solidFill>
                <a:latin typeface="Meta IGM" panose="02000503040000020004" pitchFamily="2" charset="0"/>
              </a:rPr>
            </a:br>
            <a:r>
              <a:rPr lang="de-DE" sz="1400" dirty="0">
                <a:solidFill>
                  <a:srgbClr val="3C3C3B"/>
                </a:solidFill>
                <a:latin typeface="Meta IGM" panose="02000503040000020004" pitchFamily="2" charset="0"/>
              </a:rPr>
              <a:t>(z.B. Schwarmorganisation, agile Arbeit und </a:t>
            </a:r>
            <a:r>
              <a:rPr lang="de-DE" sz="1400" dirty="0" err="1">
                <a:solidFill>
                  <a:srgbClr val="3C3C3B"/>
                </a:solidFill>
                <a:latin typeface="Meta IGM" panose="02000503040000020004" pitchFamily="2" charset="0"/>
              </a:rPr>
              <a:t>Crowdworking</a:t>
            </a:r>
            <a:r>
              <a:rPr lang="de-DE" sz="1400" dirty="0">
                <a:solidFill>
                  <a:srgbClr val="3C3C3B"/>
                </a:solidFill>
                <a:latin typeface="Meta IGM" panose="02000503040000020004" pitchFamily="2" charset="0"/>
              </a:rPr>
              <a:t>)</a:t>
            </a:r>
          </a:p>
          <a:p>
            <a:pPr marL="280800" indent="-279450">
              <a:lnSpc>
                <a:spcPct val="105000"/>
              </a:lnSpc>
              <a:spcBef>
                <a:spcPts val="750"/>
              </a:spcBef>
              <a:buSzPct val="90000"/>
              <a:buBlip>
                <a:blip r:embed="rId2"/>
              </a:buBlip>
            </a:pPr>
            <a:r>
              <a:rPr lang="de-DE" sz="1400" dirty="0">
                <a:solidFill>
                  <a:srgbClr val="3C3C3B"/>
                </a:solidFill>
                <a:latin typeface="Meta IGM" panose="02000503040000020004" pitchFamily="2" charset="0"/>
              </a:rPr>
              <a:t>Vernetzung von Mitarbeiter zu temporär zusammenarbeitenden Teams </a:t>
            </a:r>
          </a:p>
          <a:p>
            <a:pPr marL="280800" indent="-279450">
              <a:lnSpc>
                <a:spcPct val="105000"/>
              </a:lnSpc>
              <a:spcBef>
                <a:spcPts val="750"/>
              </a:spcBef>
              <a:buSzPct val="90000"/>
              <a:buBlip>
                <a:blip r:embed="rId2"/>
              </a:buBlip>
            </a:pPr>
            <a:r>
              <a:rPr lang="de-DE" sz="1400" dirty="0">
                <a:solidFill>
                  <a:srgbClr val="3C3C3B"/>
                </a:solidFill>
                <a:latin typeface="Meta IGM" panose="02000503040000020004" pitchFamily="2" charset="0"/>
              </a:rPr>
              <a:t>Unabhängig von Standorten - quer über den Globus</a:t>
            </a:r>
          </a:p>
          <a:p>
            <a:pPr marL="280800" indent="-279450">
              <a:lnSpc>
                <a:spcPct val="105000"/>
              </a:lnSpc>
              <a:spcBef>
                <a:spcPts val="750"/>
              </a:spcBef>
              <a:buSzPct val="90000"/>
              <a:buBlip>
                <a:blip r:embed="rId2"/>
              </a:buBlip>
            </a:pPr>
            <a:r>
              <a:rPr lang="de-DE" sz="1400" dirty="0">
                <a:solidFill>
                  <a:srgbClr val="3C3C3B"/>
                </a:solidFill>
                <a:latin typeface="Meta IGM" panose="02000503040000020004" pitchFamily="2" charset="0"/>
              </a:rPr>
              <a:t>Hohes Maß an Selbstorganisation</a:t>
            </a:r>
          </a:p>
          <a:p>
            <a:pPr marL="280800" indent="-279450">
              <a:lnSpc>
                <a:spcPct val="105000"/>
              </a:lnSpc>
              <a:spcBef>
                <a:spcPts val="750"/>
              </a:spcBef>
              <a:buSzPct val="90000"/>
              <a:buBlip>
                <a:blip r:embed="rId2"/>
              </a:buBlip>
            </a:pPr>
            <a:r>
              <a:rPr lang="de-DE" sz="1400" dirty="0">
                <a:solidFill>
                  <a:srgbClr val="3C3C3B"/>
                </a:solidFill>
                <a:latin typeface="Meta IGM" panose="02000503040000020004" pitchFamily="2" charset="0"/>
              </a:rPr>
              <a:t>Flache Hierarchien, weniger Führungsebenen. Neue Rollen zur Organisation von Teams und Communities</a:t>
            </a:r>
          </a:p>
          <a:p>
            <a:pPr marL="280800" indent="-279450">
              <a:lnSpc>
                <a:spcPct val="105000"/>
              </a:lnSpc>
              <a:spcBef>
                <a:spcPts val="750"/>
              </a:spcBef>
              <a:buSzPct val="90000"/>
              <a:buBlip>
                <a:blip r:embed="rId2"/>
              </a:buBlip>
            </a:pPr>
            <a:r>
              <a:rPr lang="de-DE" sz="1400" dirty="0">
                <a:solidFill>
                  <a:srgbClr val="3C3C3B"/>
                </a:solidFill>
                <a:latin typeface="Meta IGM" panose="02000503040000020004" pitchFamily="2" charset="0"/>
              </a:rPr>
              <a:t>Kreative Arbeitsatmosphäre</a:t>
            </a:r>
          </a:p>
        </p:txBody>
      </p:sp>
      <p:sp>
        <p:nvSpPr>
          <p:cNvPr id="8" name="Textfeld 7"/>
          <p:cNvSpPr txBox="1"/>
          <p:nvPr/>
        </p:nvSpPr>
        <p:spPr>
          <a:xfrm>
            <a:off x="2003304" y="1133223"/>
            <a:ext cx="4055469" cy="300082"/>
          </a:xfrm>
          <a:prstGeom prst="rect">
            <a:avLst/>
          </a:prstGeom>
          <a:noFill/>
        </p:spPr>
        <p:txBody>
          <a:bodyPr wrap="square" rtlCol="0">
            <a:spAutoFit/>
          </a:bodyPr>
          <a:lstStyle/>
          <a:p>
            <a:pPr marL="1350" indent="0">
              <a:buNone/>
            </a:pPr>
            <a:r>
              <a:rPr lang="de-DE" b="1" dirty="0">
                <a:solidFill>
                  <a:srgbClr val="3C3C3B"/>
                </a:solidFill>
              </a:rPr>
              <a:t>Wesentliche Unterschiede der Arbeitsformen </a:t>
            </a:r>
          </a:p>
        </p:txBody>
      </p:sp>
    </p:spTree>
    <p:extLst>
      <p:ext uri="{BB962C8B-B14F-4D97-AF65-F5344CB8AC3E}">
        <p14:creationId xmlns:p14="http://schemas.microsoft.com/office/powerpoint/2010/main" val="3059572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1101759" y="1366274"/>
            <a:ext cx="2238918" cy="34464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4" name="Textfeld 3">
            <a:extLst>
              <a:ext uri="{FF2B5EF4-FFF2-40B4-BE49-F238E27FC236}">
                <a16:creationId xmlns:a16="http://schemas.microsoft.com/office/drawing/2014/main" id="{AEC53A35-96D1-4AF6-ACD7-9339AAD8BD2E}"/>
              </a:ext>
            </a:extLst>
          </p:cNvPr>
          <p:cNvSpPr txBox="1"/>
          <p:nvPr/>
        </p:nvSpPr>
        <p:spPr>
          <a:xfrm>
            <a:off x="5444149" y="2349896"/>
            <a:ext cx="3364894" cy="923330"/>
          </a:xfrm>
          <a:prstGeom prst="rect">
            <a:avLst/>
          </a:prstGeom>
          <a:noFill/>
        </p:spPr>
        <p:txBody>
          <a:bodyPr wrap="square" rtlCol="0">
            <a:spAutoFit/>
          </a:bodyPr>
          <a:lstStyle/>
          <a:p>
            <a:pPr algn="ctr"/>
            <a:r>
              <a:rPr lang="de-DE" sz="1800" b="1" i="1" dirty="0" smtClean="0">
                <a:solidFill>
                  <a:schemeClr val="bg1"/>
                </a:solidFill>
              </a:rPr>
              <a:t>„Behandele jeden und jede so wie du selbst behalt werden willst.“</a:t>
            </a:r>
            <a:endParaRPr lang="de-DE" b="1" dirty="0">
              <a:solidFill>
                <a:schemeClr val="bg1"/>
              </a:solidFill>
            </a:endParaRPr>
          </a:p>
        </p:txBody>
      </p:sp>
      <p:sp>
        <p:nvSpPr>
          <p:cNvPr id="7" name="Inhaltsplatzhalter 6"/>
          <p:cNvSpPr>
            <a:spLocks noGrp="1"/>
          </p:cNvSpPr>
          <p:nvPr>
            <p:ph idx="1"/>
          </p:nvPr>
        </p:nvSpPr>
        <p:spPr>
          <a:xfrm>
            <a:off x="4140349" y="1311256"/>
            <a:ext cx="4250913" cy="3832244"/>
          </a:xfrm>
        </p:spPr>
        <p:txBody>
          <a:bodyPr>
            <a:normAutofit fontScale="85000" lnSpcReduction="10000"/>
          </a:bodyPr>
          <a:lstStyle/>
          <a:p>
            <a:pPr>
              <a:defRPr/>
            </a:pPr>
            <a:r>
              <a:rPr lang="de-DE" dirty="0"/>
              <a:t>Rund 20 Prozent der Belegschaft sollen auf die „Schwarmorganisation“ umgestellt werden. Das heißt:</a:t>
            </a:r>
          </a:p>
          <a:p>
            <a:pPr>
              <a:defRPr/>
            </a:pPr>
            <a:r>
              <a:rPr lang="de-DE" dirty="0"/>
              <a:t>für bestimmte Themen werden Mitarbeiter verknüpft, die </a:t>
            </a:r>
            <a:r>
              <a:rPr lang="de-DE" b="1" dirty="0"/>
              <a:t>nicht in strikte Hierarchien eingebunden </a:t>
            </a:r>
            <a:r>
              <a:rPr lang="de-DE" dirty="0"/>
              <a:t>sind. </a:t>
            </a:r>
          </a:p>
          <a:p>
            <a:pPr>
              <a:defRPr/>
            </a:pPr>
            <a:r>
              <a:rPr lang="de-DE" dirty="0"/>
              <a:t>sie agieren unabhängig von Abteilungsgrenzen, sehr autonom vernetzt, nicht nur in Projekten, sondern </a:t>
            </a:r>
            <a:r>
              <a:rPr lang="de-DE" b="1" dirty="0"/>
              <a:t>dauerhaft</a:t>
            </a:r>
            <a:r>
              <a:rPr lang="de-DE" dirty="0"/>
              <a:t>. </a:t>
            </a:r>
          </a:p>
          <a:p>
            <a:pPr>
              <a:defRPr/>
            </a:pPr>
            <a:r>
              <a:rPr lang="de-DE" dirty="0"/>
              <a:t>Eine </a:t>
            </a:r>
            <a:r>
              <a:rPr lang="de-DE" b="1" dirty="0"/>
              <a:t>Gesamtbetriebsvereinbarung</a:t>
            </a:r>
            <a:r>
              <a:rPr lang="de-DE" dirty="0"/>
              <a:t> regelt agiles Arbeiten in der Schwarm-Organisation</a:t>
            </a:r>
          </a:p>
          <a:p>
            <a:endParaRPr lang="de-DE" dirty="0"/>
          </a:p>
        </p:txBody>
      </p:sp>
      <p:pic>
        <p:nvPicPr>
          <p:cNvPr id="9" name="Grafik 8">
            <a:extLst>
              <a:ext uri="{FF2B5EF4-FFF2-40B4-BE49-F238E27FC236}">
                <a16:creationId xmlns:a16="http://schemas.microsoft.com/office/drawing/2014/main" id="{EE2039C5-3940-46E0-ACE6-E7A5FDF086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1" t="6163" r="68200" b="50198"/>
          <a:stretch/>
        </p:blipFill>
        <p:spPr>
          <a:xfrm>
            <a:off x="1101759" y="1366273"/>
            <a:ext cx="1147617" cy="1398296"/>
          </a:xfrm>
          <a:prstGeom prst="rect">
            <a:avLst/>
          </a:prstGeom>
        </p:spPr>
      </p:pic>
      <p:sp>
        <p:nvSpPr>
          <p:cNvPr id="10" name="Rechteck 9"/>
          <p:cNvSpPr/>
          <p:nvPr/>
        </p:nvSpPr>
        <p:spPr>
          <a:xfrm>
            <a:off x="2238202" y="1366273"/>
            <a:ext cx="1102475" cy="1569660"/>
          </a:xfrm>
          <a:prstGeom prst="rect">
            <a:avLst/>
          </a:prstGeom>
        </p:spPr>
        <p:txBody>
          <a:bodyPr wrap="square">
            <a:spAutoFit/>
          </a:bodyPr>
          <a:lstStyle/>
          <a:p>
            <a:r>
              <a:rPr lang="de-DE" sz="1200" i="1" dirty="0">
                <a:solidFill>
                  <a:schemeClr val="tx2"/>
                </a:solidFill>
              </a:rPr>
              <a:t>Wir starten mit 16 Prototypen und bekommen jeden Tag neue Anfragen. </a:t>
            </a:r>
            <a:endParaRPr lang="de-DE" sz="1200" dirty="0"/>
          </a:p>
        </p:txBody>
      </p:sp>
      <p:sp>
        <p:nvSpPr>
          <p:cNvPr id="11" name="Rechteck 10"/>
          <p:cNvSpPr/>
          <p:nvPr/>
        </p:nvSpPr>
        <p:spPr>
          <a:xfrm>
            <a:off x="1029515" y="2804741"/>
            <a:ext cx="2220467" cy="1852430"/>
          </a:xfrm>
          <a:prstGeom prst="rect">
            <a:avLst/>
          </a:prstGeom>
        </p:spPr>
        <p:txBody>
          <a:bodyPr wrap="square">
            <a:spAutoFit/>
          </a:bodyPr>
          <a:lstStyle/>
          <a:p>
            <a:pPr>
              <a:lnSpc>
                <a:spcPct val="125000"/>
              </a:lnSpc>
            </a:pPr>
            <a:r>
              <a:rPr lang="de-DE" sz="1200" i="1" dirty="0">
                <a:solidFill>
                  <a:schemeClr val="tx2"/>
                </a:solidFill>
              </a:rPr>
              <a:t>Der Schwarm zum „Case“-Thema (</a:t>
            </a:r>
            <a:r>
              <a:rPr lang="de-DE" sz="1200" i="1" dirty="0" err="1">
                <a:solidFill>
                  <a:schemeClr val="tx2"/>
                </a:solidFill>
              </a:rPr>
              <a:t>connected</a:t>
            </a:r>
            <a:r>
              <a:rPr lang="de-DE" sz="1200" i="1" dirty="0">
                <a:solidFill>
                  <a:schemeClr val="tx2"/>
                </a:solidFill>
              </a:rPr>
              <a:t>, </a:t>
            </a:r>
            <a:r>
              <a:rPr lang="de-DE" sz="1200" i="1" dirty="0" err="1">
                <a:solidFill>
                  <a:schemeClr val="tx2"/>
                </a:solidFill>
              </a:rPr>
              <a:t>autonomous</a:t>
            </a:r>
            <a:r>
              <a:rPr lang="de-DE" sz="1200" i="1" dirty="0">
                <a:solidFill>
                  <a:schemeClr val="tx2"/>
                </a:solidFill>
              </a:rPr>
              <a:t>, </a:t>
            </a:r>
            <a:r>
              <a:rPr lang="de-DE" sz="1200" i="1" dirty="0" err="1">
                <a:solidFill>
                  <a:schemeClr val="tx2"/>
                </a:solidFill>
              </a:rPr>
              <a:t>shared</a:t>
            </a:r>
            <a:r>
              <a:rPr lang="de-DE" sz="1200" i="1" dirty="0">
                <a:solidFill>
                  <a:schemeClr val="tx2"/>
                </a:solidFill>
              </a:rPr>
              <a:t>, </a:t>
            </a:r>
            <a:r>
              <a:rPr lang="de-DE" sz="1200" i="1" dirty="0" err="1">
                <a:solidFill>
                  <a:schemeClr val="tx2"/>
                </a:solidFill>
              </a:rPr>
              <a:t>electric</a:t>
            </a:r>
            <a:r>
              <a:rPr lang="de-DE" sz="1200" i="1" dirty="0">
                <a:solidFill>
                  <a:schemeClr val="tx2"/>
                </a:solidFill>
              </a:rPr>
              <a:t>) wird etwa 3 bis 4 Prozent aller Mitarbeiter umfassen.“ </a:t>
            </a:r>
            <a:endParaRPr lang="de-DE" altLang="de-DE" sz="1200" i="1" dirty="0">
              <a:solidFill>
                <a:schemeClr val="tx2"/>
              </a:solidFill>
            </a:endParaRPr>
          </a:p>
          <a:p>
            <a:pPr>
              <a:lnSpc>
                <a:spcPct val="125000"/>
              </a:lnSpc>
            </a:pPr>
            <a:r>
              <a:rPr lang="de-DE" sz="1050" i="1" dirty="0">
                <a:solidFill>
                  <a:schemeClr val="tx2"/>
                </a:solidFill>
              </a:rPr>
              <a:t>Dieter </a:t>
            </a:r>
            <a:r>
              <a:rPr lang="de-DE" sz="1050" i="1" dirty="0" err="1">
                <a:solidFill>
                  <a:schemeClr val="tx2"/>
                </a:solidFill>
              </a:rPr>
              <a:t>Zetsche</a:t>
            </a:r>
            <a:r>
              <a:rPr lang="de-DE" sz="1050" i="1" dirty="0">
                <a:solidFill>
                  <a:schemeClr val="tx2"/>
                </a:solidFill>
              </a:rPr>
              <a:t>, Vorstandsvorsitzender der Daimler AG, in der „FAZ“, 8. 9. 2016</a:t>
            </a:r>
          </a:p>
        </p:txBody>
      </p:sp>
      <p:sp>
        <p:nvSpPr>
          <p:cNvPr id="12" name="Rechteck 11"/>
          <p:cNvSpPr/>
          <p:nvPr/>
        </p:nvSpPr>
        <p:spPr>
          <a:xfrm>
            <a:off x="1029515" y="4581927"/>
            <a:ext cx="2502764" cy="230832"/>
          </a:xfrm>
          <a:prstGeom prst="rect">
            <a:avLst/>
          </a:prstGeom>
        </p:spPr>
        <p:txBody>
          <a:bodyPr wrap="square">
            <a:spAutoFit/>
          </a:bodyPr>
          <a:lstStyle/>
          <a:p>
            <a:r>
              <a:rPr lang="de-DE" altLang="de-DE" sz="900" dirty="0">
                <a:solidFill>
                  <a:srgbClr val="3C3C3B"/>
                </a:solidFill>
              </a:rPr>
              <a:t>Foto: Copyright Daimler</a:t>
            </a:r>
          </a:p>
        </p:txBody>
      </p:sp>
      <p:sp>
        <p:nvSpPr>
          <p:cNvPr id="14" name="Textfeld 13"/>
          <p:cNvSpPr txBox="1"/>
          <p:nvPr/>
        </p:nvSpPr>
        <p:spPr>
          <a:xfrm>
            <a:off x="558800" y="464457"/>
            <a:ext cx="7496629" cy="537648"/>
          </a:xfrm>
          <a:prstGeom prst="rect">
            <a:avLst/>
          </a:prstGeom>
          <a:noFill/>
        </p:spPr>
        <p:txBody>
          <a:bodyPr wrap="square" rtlCol="0">
            <a:spAutoFit/>
          </a:bodyPr>
          <a:lstStyle/>
          <a:p>
            <a:pPr>
              <a:lnSpc>
                <a:spcPct val="90000"/>
              </a:lnSpc>
              <a:spcBef>
                <a:spcPct val="0"/>
              </a:spcBef>
            </a:pPr>
            <a:r>
              <a:rPr lang="de-DE" sz="3200" b="1" cap="all" spc="200" dirty="0">
                <a:solidFill>
                  <a:srgbClr val="E3051B"/>
                </a:solidFill>
                <a:latin typeface="Meta Head IGM Cond Black" panose="02000506030000020004" pitchFamily="2" charset="77"/>
                <a:ea typeface="+mj-ea"/>
                <a:cs typeface="+mj-cs"/>
              </a:rPr>
              <a:t>Aktuelles Beispiel: Daimler AG</a:t>
            </a:r>
          </a:p>
        </p:txBody>
      </p:sp>
    </p:spTree>
    <p:extLst>
      <p:ext uri="{BB962C8B-B14F-4D97-AF65-F5344CB8AC3E}">
        <p14:creationId xmlns:p14="http://schemas.microsoft.com/office/powerpoint/2010/main" val="3585104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abgerundete Ecken 4">
            <a:extLst>
              <a:ext uri="{FF2B5EF4-FFF2-40B4-BE49-F238E27FC236}">
                <a16:creationId xmlns:a16="http://schemas.microsoft.com/office/drawing/2014/main" id="{764DD04F-235D-4A04-98E2-AF07DD2728FC}"/>
              </a:ext>
            </a:extLst>
          </p:cNvPr>
          <p:cNvSpPr txBox="1"/>
          <p:nvPr/>
        </p:nvSpPr>
        <p:spPr>
          <a:xfrm>
            <a:off x="5613650" y="2287221"/>
            <a:ext cx="2453590" cy="1079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de-DE" sz="1200" dirty="0"/>
              <a:t>BetrVG § 90 (1) </a:t>
            </a:r>
          </a:p>
          <a:p>
            <a:pPr algn="ctr"/>
            <a:r>
              <a:rPr lang="de-DE" sz="1200" dirty="0"/>
              <a:t>Nr. 2 und 3 </a:t>
            </a:r>
            <a:r>
              <a:rPr lang="de-DE" sz="1200" dirty="0" smtClean="0"/>
              <a:t>Unterricht </a:t>
            </a:r>
            <a:r>
              <a:rPr lang="de-DE" sz="1200" dirty="0"/>
              <a:t>Beratungsrechte</a:t>
            </a:r>
          </a:p>
        </p:txBody>
      </p:sp>
      <p:sp>
        <p:nvSpPr>
          <p:cNvPr id="27" name="Rechteck: abgerundete Ecken 4">
            <a:extLst>
              <a:ext uri="{FF2B5EF4-FFF2-40B4-BE49-F238E27FC236}">
                <a16:creationId xmlns:a16="http://schemas.microsoft.com/office/drawing/2014/main" id="{AF2E056A-ED87-4704-9B96-30A32D7A4332}"/>
              </a:ext>
            </a:extLst>
          </p:cNvPr>
          <p:cNvSpPr txBox="1"/>
          <p:nvPr/>
        </p:nvSpPr>
        <p:spPr>
          <a:xfrm>
            <a:off x="6013446" y="3419565"/>
            <a:ext cx="2453590" cy="1051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de-DE" sz="1200" dirty="0"/>
              <a:t>BetrVG § 92 (1)</a:t>
            </a:r>
          </a:p>
          <a:p>
            <a:pPr algn="ctr"/>
            <a:r>
              <a:rPr lang="de-DE" sz="1200" dirty="0"/>
              <a:t>Unterrichtung Personalplanung</a:t>
            </a:r>
          </a:p>
        </p:txBody>
      </p:sp>
      <p:sp>
        <p:nvSpPr>
          <p:cNvPr id="30" name="Rechteck: abgerundete Ecken 4">
            <a:extLst>
              <a:ext uri="{FF2B5EF4-FFF2-40B4-BE49-F238E27FC236}">
                <a16:creationId xmlns:a16="http://schemas.microsoft.com/office/drawing/2014/main" id="{3F163A6E-BA51-4F9C-853F-466297BD0277}"/>
              </a:ext>
            </a:extLst>
          </p:cNvPr>
          <p:cNvSpPr txBox="1"/>
          <p:nvPr/>
        </p:nvSpPr>
        <p:spPr>
          <a:xfrm>
            <a:off x="3400583" y="3454115"/>
            <a:ext cx="2453591" cy="10799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lnSpc>
                <a:spcPct val="90000"/>
              </a:lnSpc>
              <a:spcBef>
                <a:spcPct val="0"/>
              </a:spcBef>
              <a:spcAft>
                <a:spcPct val="35000"/>
              </a:spcAft>
            </a:pPr>
            <a:r>
              <a:rPr lang="de-DE" sz="1200" dirty="0"/>
              <a:t>BetrVG§ 80 (3) und ggf. § 111</a:t>
            </a:r>
          </a:p>
          <a:p>
            <a:pPr lvl="0" algn="ctr">
              <a:lnSpc>
                <a:spcPct val="90000"/>
              </a:lnSpc>
              <a:spcBef>
                <a:spcPct val="0"/>
              </a:spcBef>
              <a:spcAft>
                <a:spcPct val="35000"/>
              </a:spcAft>
            </a:pPr>
            <a:r>
              <a:rPr lang="de-DE" sz="1200" dirty="0"/>
              <a:t>Hinzuziehung externer Berater*innen</a:t>
            </a:r>
          </a:p>
        </p:txBody>
      </p:sp>
      <p:sp>
        <p:nvSpPr>
          <p:cNvPr id="19" name="Titel 1">
            <a:extLst>
              <a:ext uri="{FF2B5EF4-FFF2-40B4-BE49-F238E27FC236}">
                <a16:creationId xmlns:a16="http://schemas.microsoft.com/office/drawing/2014/main" id="{A8F898FF-F05F-45AD-BD69-2B2296E63A2F}"/>
              </a:ext>
            </a:extLst>
          </p:cNvPr>
          <p:cNvSpPr txBox="1">
            <a:spLocks/>
          </p:cNvSpPr>
          <p:nvPr/>
        </p:nvSpPr>
        <p:spPr>
          <a:xfrm>
            <a:off x="937676" y="1494652"/>
            <a:ext cx="3183411" cy="447088"/>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600" b="1" i="0" kern="1200" cap="all" spc="200" baseline="0">
                <a:solidFill>
                  <a:srgbClr val="E3051B"/>
                </a:solidFill>
                <a:latin typeface="Meta Head IGM Cond Black" panose="02000506030000020004" pitchFamily="2" charset="77"/>
                <a:ea typeface="+mj-ea"/>
                <a:cs typeface="+mj-cs"/>
              </a:defRPr>
            </a:lvl1pPr>
          </a:lstStyle>
          <a:p>
            <a:pPr marL="1350" fontAlgn="base">
              <a:lnSpc>
                <a:spcPct val="100000"/>
              </a:lnSpc>
              <a:spcBef>
                <a:spcPts val="0"/>
              </a:spcBef>
              <a:spcAft>
                <a:spcPct val="0"/>
              </a:spcAft>
              <a:buClr>
                <a:srgbClr val="FF0000"/>
              </a:buClr>
              <a:buSzPct val="120000"/>
            </a:pPr>
            <a:r>
              <a:rPr lang="de-DE" sz="1350" dirty="0">
                <a:solidFill>
                  <a:srgbClr val="3C3C3B"/>
                </a:solidFill>
                <a:latin typeface="+mn-lt"/>
                <a:ea typeface="+mn-ea"/>
                <a:cs typeface="+mn-cs"/>
              </a:rPr>
              <a:t>Siemens: </a:t>
            </a:r>
            <a:br>
              <a:rPr lang="de-DE" sz="1350" dirty="0">
                <a:solidFill>
                  <a:srgbClr val="3C3C3B"/>
                </a:solidFill>
                <a:latin typeface="+mn-lt"/>
                <a:ea typeface="+mn-ea"/>
                <a:cs typeface="+mn-cs"/>
              </a:rPr>
            </a:br>
            <a:r>
              <a:rPr lang="de-DE" sz="1350" dirty="0">
                <a:solidFill>
                  <a:srgbClr val="3C3C3B"/>
                </a:solidFill>
                <a:latin typeface="+mn-lt"/>
                <a:ea typeface="+mn-ea"/>
                <a:cs typeface="+mn-cs"/>
              </a:rPr>
              <a:t>HYVE Innovation Community</a:t>
            </a:r>
          </a:p>
        </p:txBody>
      </p:sp>
      <p:sp>
        <p:nvSpPr>
          <p:cNvPr id="3" name="Titel 2">
            <a:extLst>
              <a:ext uri="{FF2B5EF4-FFF2-40B4-BE49-F238E27FC236}">
                <a16:creationId xmlns:a16="http://schemas.microsoft.com/office/drawing/2014/main" id="{0B07B6F1-476B-4525-892F-B25869E98C85}"/>
              </a:ext>
            </a:extLst>
          </p:cNvPr>
          <p:cNvSpPr>
            <a:spLocks noGrp="1"/>
          </p:cNvSpPr>
          <p:nvPr>
            <p:ph type="title"/>
          </p:nvPr>
        </p:nvSpPr>
        <p:spPr>
          <a:xfrm>
            <a:off x="55381" y="493668"/>
            <a:ext cx="8076498" cy="454025"/>
          </a:xfrm>
        </p:spPr>
        <p:txBody>
          <a:bodyPr/>
          <a:lstStyle/>
          <a:p>
            <a:r>
              <a:rPr lang="de-DE" sz="3200" dirty="0"/>
              <a:t>Ideen- und Innovationswettbewerbe in der Crowd</a:t>
            </a:r>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5453" r="14385" b="4449"/>
          <a:stretch/>
        </p:blipFill>
        <p:spPr>
          <a:xfrm>
            <a:off x="1065896" y="1941740"/>
            <a:ext cx="2255051" cy="1590713"/>
          </a:xfrm>
          <a:prstGeom prst="rect">
            <a:avLst/>
          </a:prstGeom>
        </p:spPr>
      </p:pic>
      <p:sp>
        <p:nvSpPr>
          <p:cNvPr id="2" name="Rechteck 1"/>
          <p:cNvSpPr/>
          <p:nvPr/>
        </p:nvSpPr>
        <p:spPr>
          <a:xfrm>
            <a:off x="732916" y="3677842"/>
            <a:ext cx="7161635" cy="1338828"/>
          </a:xfrm>
          <a:prstGeom prst="rect">
            <a:avLst/>
          </a:prstGeom>
        </p:spPr>
        <p:txBody>
          <a:bodyPr wrap="square">
            <a:spAutoFit/>
          </a:bodyPr>
          <a:lstStyle/>
          <a:p>
            <a:pPr>
              <a:lnSpc>
                <a:spcPct val="120000"/>
              </a:lnSpc>
            </a:pPr>
            <a:r>
              <a:rPr lang="de-DE" dirty="0">
                <a:solidFill>
                  <a:schemeClr val="accent6">
                    <a:lumMod val="10000"/>
                  </a:schemeClr>
                </a:solidFill>
              </a:rPr>
              <a:t>Das Innovationskarussell dreht sich immer schneller: Aus erfolgreichen Ideen-Plattform „Business Innovation“ wird jetzt nach 10 Jahren das „Lab1886“. Es soll „das Innovationspotenzial seiner Mitarbeiter auf die nächste Stufe heben“, an vier Standorten in Deutschland, China und USA. Daimler setzt auf Schwarmintelligenz. Die Arbeitsbedingungen ähneln denen von Start-ups – kaum Hierarchien, kreatives Umfeld.</a:t>
            </a:r>
          </a:p>
        </p:txBody>
      </p:sp>
      <p:sp>
        <p:nvSpPr>
          <p:cNvPr id="4" name="Rechteck 3"/>
          <p:cNvSpPr/>
          <p:nvPr/>
        </p:nvSpPr>
        <p:spPr>
          <a:xfrm>
            <a:off x="4627378" y="1381524"/>
            <a:ext cx="2502385" cy="523220"/>
          </a:xfrm>
          <a:prstGeom prst="rect">
            <a:avLst/>
          </a:prstGeom>
        </p:spPr>
        <p:txBody>
          <a:bodyPr wrap="square">
            <a:spAutoFit/>
          </a:bodyPr>
          <a:lstStyle/>
          <a:p>
            <a:r>
              <a:rPr lang="de-DE" b="1" cap="all" spc="200" dirty="0">
                <a:solidFill>
                  <a:srgbClr val="3C3C3B"/>
                </a:solidFill>
              </a:rPr>
              <a:t>Daimler: </a:t>
            </a:r>
            <a:br>
              <a:rPr lang="de-DE" b="1" cap="all" spc="200" dirty="0">
                <a:solidFill>
                  <a:srgbClr val="3C3C3B"/>
                </a:solidFill>
              </a:rPr>
            </a:br>
            <a:r>
              <a:rPr lang="de-DE" b="1" cap="all" spc="200" dirty="0">
                <a:solidFill>
                  <a:srgbClr val="3C3C3B"/>
                </a:solidFill>
              </a:rPr>
              <a:t>Business Innovation</a:t>
            </a:r>
          </a:p>
        </p:txBody>
      </p:sp>
      <p:pic>
        <p:nvPicPr>
          <p:cNvPr id="20" name="Grafik 19"/>
          <p:cNvPicPr>
            <a:picLocks noChangeAspect="1"/>
          </p:cNvPicPr>
          <p:nvPr/>
        </p:nvPicPr>
        <p:blipFill rotWithShape="1">
          <a:blip r:embed="rId4">
            <a:extLst>
              <a:ext uri="{28A0092B-C50C-407E-A947-70E740481C1C}">
                <a14:useLocalDpi xmlns:a14="http://schemas.microsoft.com/office/drawing/2010/main" val="0"/>
              </a:ext>
            </a:extLst>
          </a:blip>
          <a:srcRect l="1418" t="23259" r="47513" b="17519"/>
          <a:stretch/>
        </p:blipFill>
        <p:spPr>
          <a:xfrm>
            <a:off x="4730120" y="2025281"/>
            <a:ext cx="2248107" cy="1498738"/>
          </a:xfrm>
          <a:prstGeom prst="rect">
            <a:avLst/>
          </a:prstGeom>
        </p:spPr>
      </p:pic>
    </p:spTree>
    <p:extLst>
      <p:ext uri="{BB962C8B-B14F-4D97-AF65-F5344CB8AC3E}">
        <p14:creationId xmlns:p14="http://schemas.microsoft.com/office/powerpoint/2010/main" val="49809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F5F36BFD-A4FE-4D3C-B20E-1DE204BA0281}"/>
              </a:ext>
            </a:extLst>
          </p:cNvPr>
          <p:cNvSpPr/>
          <p:nvPr/>
        </p:nvSpPr>
        <p:spPr>
          <a:xfrm>
            <a:off x="292636" y="1097276"/>
            <a:ext cx="3384550" cy="3950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abgerundete Ecken 4">
            <a:extLst>
              <a:ext uri="{FF2B5EF4-FFF2-40B4-BE49-F238E27FC236}">
                <a16:creationId xmlns:a16="http://schemas.microsoft.com/office/drawing/2014/main" id="{AF2E056A-ED87-4704-9B96-30A32D7A4332}"/>
              </a:ext>
            </a:extLst>
          </p:cNvPr>
          <p:cNvSpPr txBox="1"/>
          <p:nvPr/>
        </p:nvSpPr>
        <p:spPr>
          <a:xfrm>
            <a:off x="6013446" y="3419565"/>
            <a:ext cx="2453590" cy="1051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endParaRPr lang="de-DE" sz="1200" dirty="0"/>
          </a:p>
        </p:txBody>
      </p:sp>
      <p:sp>
        <p:nvSpPr>
          <p:cNvPr id="3" name="Titel 2">
            <a:extLst>
              <a:ext uri="{FF2B5EF4-FFF2-40B4-BE49-F238E27FC236}">
                <a16:creationId xmlns:a16="http://schemas.microsoft.com/office/drawing/2014/main" id="{0B07B6F1-476B-4525-892F-B25869E98C85}"/>
              </a:ext>
            </a:extLst>
          </p:cNvPr>
          <p:cNvSpPr>
            <a:spLocks noGrp="1"/>
          </p:cNvSpPr>
          <p:nvPr>
            <p:ph type="title"/>
          </p:nvPr>
        </p:nvSpPr>
        <p:spPr>
          <a:xfrm>
            <a:off x="285725" y="493668"/>
            <a:ext cx="7839171" cy="454025"/>
          </a:xfrm>
        </p:spPr>
        <p:txBody>
          <a:bodyPr/>
          <a:lstStyle/>
          <a:p>
            <a:r>
              <a:rPr lang="de-DE" sz="3200" dirty="0"/>
              <a:t>Vorreiter IBM: Programm eingestellt</a:t>
            </a:r>
            <a:endParaRPr lang="de-DE" sz="3300" dirty="0"/>
          </a:p>
        </p:txBody>
      </p:sp>
      <p:sp>
        <p:nvSpPr>
          <p:cNvPr id="5" name="Rechteck 4"/>
          <p:cNvSpPr/>
          <p:nvPr/>
        </p:nvSpPr>
        <p:spPr>
          <a:xfrm>
            <a:off x="4311860" y="1028442"/>
            <a:ext cx="4212286" cy="3906198"/>
          </a:xfrm>
          <a:prstGeom prst="rect">
            <a:avLst/>
          </a:prstGeom>
        </p:spPr>
        <p:txBody>
          <a:bodyPr wrap="square">
            <a:spAutoFit/>
          </a:bodyPr>
          <a:lstStyle/>
          <a:p>
            <a:r>
              <a:rPr lang="de-DE" sz="1400" dirty="0">
                <a:solidFill>
                  <a:schemeClr val="accent6">
                    <a:lumMod val="10000"/>
                  </a:schemeClr>
                </a:solidFill>
              </a:rPr>
              <a:t>IBM startete 2010 ihr „Liquid Challenge </a:t>
            </a:r>
            <a:r>
              <a:rPr lang="de-DE" sz="1400" dirty="0" err="1">
                <a:solidFill>
                  <a:schemeClr val="accent6">
                    <a:lumMod val="10000"/>
                  </a:schemeClr>
                </a:solidFill>
              </a:rPr>
              <a:t>Program</a:t>
            </a:r>
            <a:r>
              <a:rPr lang="de-DE" sz="1400" dirty="0">
                <a:solidFill>
                  <a:schemeClr val="accent6">
                    <a:lumMod val="10000"/>
                  </a:schemeClr>
                </a:solidFill>
              </a:rPr>
              <a:t>“. </a:t>
            </a:r>
            <a:r>
              <a:rPr lang="de-DE" sz="1400" b="1" dirty="0">
                <a:solidFill>
                  <a:schemeClr val="accent6">
                    <a:lumMod val="10000"/>
                  </a:schemeClr>
                </a:solidFill>
              </a:rPr>
              <a:t>Vision:</a:t>
            </a:r>
            <a:r>
              <a:rPr lang="de-DE" sz="1400" dirty="0">
                <a:solidFill>
                  <a:schemeClr val="accent6">
                    <a:lumMod val="10000"/>
                  </a:schemeClr>
                </a:solidFill>
              </a:rPr>
              <a:t> </a:t>
            </a:r>
            <a:r>
              <a:rPr lang="de-DE" sz="1400" b="1" dirty="0">
                <a:solidFill>
                  <a:schemeClr val="accent6">
                    <a:lumMod val="10000"/>
                  </a:schemeClr>
                </a:solidFill>
              </a:rPr>
              <a:t>Rund 8.000 der 20.000 Stellen in Deutschland einsparen. </a:t>
            </a:r>
            <a:r>
              <a:rPr lang="de-DE" sz="1400" dirty="0">
                <a:solidFill>
                  <a:schemeClr val="accent6">
                    <a:lumMod val="10000"/>
                  </a:schemeClr>
                </a:solidFill>
              </a:rPr>
              <a:t/>
            </a:r>
            <a:br>
              <a:rPr lang="de-DE" sz="1400" dirty="0">
                <a:solidFill>
                  <a:schemeClr val="accent6">
                    <a:lumMod val="10000"/>
                  </a:schemeClr>
                </a:solidFill>
              </a:rPr>
            </a:br>
            <a:r>
              <a:rPr lang="de-DE" sz="1400" dirty="0">
                <a:solidFill>
                  <a:schemeClr val="accent6">
                    <a:lumMod val="10000"/>
                  </a:schemeClr>
                </a:solidFill>
              </a:rPr>
              <a:t>Fünf Jahre später, im März 2015, wurde es </a:t>
            </a:r>
            <a:r>
              <a:rPr lang="de-DE" sz="1400" dirty="0" err="1">
                <a:solidFill>
                  <a:schemeClr val="accent6">
                    <a:lumMod val="10000"/>
                  </a:schemeClr>
                </a:solidFill>
              </a:rPr>
              <a:t>eingestelllt</a:t>
            </a:r>
            <a:r>
              <a:rPr lang="de-DE" sz="1400" dirty="0">
                <a:solidFill>
                  <a:schemeClr val="accent6">
                    <a:lumMod val="10000"/>
                  </a:schemeClr>
                </a:solidFill>
              </a:rPr>
              <a:t> – ohne Gründe zu nennen</a:t>
            </a:r>
            <a:r>
              <a:rPr lang="de-DE" sz="1400" dirty="0" smtClean="0">
                <a:solidFill>
                  <a:schemeClr val="accent6">
                    <a:lumMod val="10000"/>
                  </a:schemeClr>
                </a:solidFill>
              </a:rPr>
              <a:t>.</a:t>
            </a:r>
          </a:p>
          <a:p>
            <a:endParaRPr lang="de-DE" sz="1400" dirty="0">
              <a:solidFill>
                <a:schemeClr val="accent6">
                  <a:lumMod val="10000"/>
                </a:schemeClr>
              </a:solidFill>
            </a:endParaRPr>
          </a:p>
          <a:p>
            <a:r>
              <a:rPr lang="de-DE" sz="1400" dirty="0">
                <a:solidFill>
                  <a:schemeClr val="accent6">
                    <a:lumMod val="10000"/>
                  </a:schemeClr>
                </a:solidFill>
              </a:rPr>
              <a:t>Das waren die Ziele: </a:t>
            </a:r>
            <a:endParaRPr lang="de-DE" sz="1400" dirty="0" smtClean="0">
              <a:solidFill>
                <a:schemeClr val="accent6">
                  <a:lumMod val="10000"/>
                </a:schemeClr>
              </a:solidFill>
            </a:endParaRPr>
          </a:p>
          <a:p>
            <a:endParaRPr lang="de-DE" sz="1400" dirty="0"/>
          </a:p>
          <a:p>
            <a:pPr marL="280800" indent="-279450">
              <a:lnSpc>
                <a:spcPct val="125000"/>
              </a:lnSpc>
              <a:spcBef>
                <a:spcPts val="750"/>
              </a:spcBef>
              <a:buSzPct val="90000"/>
              <a:buBlip>
                <a:blip r:embed="rId3"/>
              </a:buBlip>
            </a:pPr>
            <a:r>
              <a:rPr lang="de-DE" sz="1400" dirty="0">
                <a:solidFill>
                  <a:srgbClr val="3C3C3B"/>
                </a:solidFill>
                <a:latin typeface="Meta IGM" panose="02000503040000020004" pitchFamily="2" charset="0"/>
              </a:rPr>
              <a:t>Projektaufträge in so kleine Arbeitseinheiten aufteilen, dass sie </a:t>
            </a:r>
            <a:r>
              <a:rPr lang="de-DE" sz="1400" b="1" dirty="0">
                <a:solidFill>
                  <a:srgbClr val="3C3C3B"/>
                </a:solidFill>
                <a:latin typeface="Meta IGM" panose="02000503040000020004" pitchFamily="2" charset="0"/>
              </a:rPr>
              <a:t>über digitale Plattformen </a:t>
            </a:r>
            <a:r>
              <a:rPr lang="de-DE" sz="1400" dirty="0">
                <a:solidFill>
                  <a:srgbClr val="3C3C3B"/>
                </a:solidFill>
                <a:latin typeface="Meta IGM" panose="02000503040000020004" pitchFamily="2" charset="0"/>
              </a:rPr>
              <a:t>weltweit als </a:t>
            </a:r>
            <a:r>
              <a:rPr lang="de-DE" sz="1400" b="1" dirty="0">
                <a:solidFill>
                  <a:srgbClr val="3C3C3B"/>
                </a:solidFill>
                <a:latin typeface="Meta IGM" panose="02000503040000020004" pitchFamily="2" charset="0"/>
              </a:rPr>
              <a:t>Wettbewerbe </a:t>
            </a:r>
            <a:r>
              <a:rPr lang="de-DE" sz="1400" dirty="0">
                <a:solidFill>
                  <a:srgbClr val="3C3C3B"/>
                </a:solidFill>
                <a:latin typeface="Meta IGM" panose="02000503040000020004" pitchFamily="2" charset="0"/>
              </a:rPr>
              <a:t>ausgeschrieben werden können - an eine IBM-interne Crowd wie auch an externe Freelancer. </a:t>
            </a:r>
          </a:p>
          <a:p>
            <a:pPr marL="280800" indent="-279450">
              <a:lnSpc>
                <a:spcPct val="125000"/>
              </a:lnSpc>
              <a:spcBef>
                <a:spcPts val="750"/>
              </a:spcBef>
              <a:buSzPct val="90000"/>
              <a:buBlip>
                <a:blip r:embed="rId3"/>
              </a:buBlip>
            </a:pPr>
            <a:r>
              <a:rPr lang="de-DE" sz="1400" dirty="0">
                <a:solidFill>
                  <a:srgbClr val="3C3C3B"/>
                </a:solidFill>
                <a:latin typeface="Meta IGM" panose="02000503040000020004" pitchFamily="2" charset="0"/>
              </a:rPr>
              <a:t>den Personaleinsatz in Projekten über </a:t>
            </a:r>
            <a:r>
              <a:rPr lang="de-DE" sz="1400" b="1" dirty="0">
                <a:solidFill>
                  <a:srgbClr val="3C3C3B"/>
                </a:solidFill>
                <a:latin typeface="Meta IGM" panose="02000503040000020004" pitchFamily="2" charset="0"/>
              </a:rPr>
              <a:t>virtuelle Akkordzettel </a:t>
            </a:r>
            <a:r>
              <a:rPr lang="de-DE" sz="1400" dirty="0">
                <a:solidFill>
                  <a:srgbClr val="3C3C3B"/>
                </a:solidFill>
                <a:latin typeface="Meta IGM" panose="02000503040000020004" pitchFamily="2" charset="0"/>
              </a:rPr>
              <a:t>steuern</a:t>
            </a:r>
            <a:r>
              <a:rPr lang="de-DE" sz="1400" dirty="0"/>
              <a:t>.</a:t>
            </a:r>
          </a:p>
        </p:txBody>
      </p:sp>
      <p:grpSp>
        <p:nvGrpSpPr>
          <p:cNvPr id="12" name="Gruppieren 11">
            <a:extLst>
              <a:ext uri="{FF2B5EF4-FFF2-40B4-BE49-F238E27FC236}">
                <a16:creationId xmlns:a16="http://schemas.microsoft.com/office/drawing/2014/main" id="{AF13F346-7ED9-4171-A290-1DA4C760A07B}"/>
              </a:ext>
            </a:extLst>
          </p:cNvPr>
          <p:cNvGrpSpPr/>
          <p:nvPr/>
        </p:nvGrpSpPr>
        <p:grpSpPr>
          <a:xfrm>
            <a:off x="652814" y="1217954"/>
            <a:ext cx="2808253" cy="3668613"/>
            <a:chOff x="746879" y="1339866"/>
            <a:chExt cx="3636877" cy="5142774"/>
          </a:xfrm>
        </p:grpSpPr>
        <p:grpSp>
          <p:nvGrpSpPr>
            <p:cNvPr id="13" name="Gruppieren 12">
              <a:extLst>
                <a:ext uri="{FF2B5EF4-FFF2-40B4-BE49-F238E27FC236}">
                  <a16:creationId xmlns:a16="http://schemas.microsoft.com/office/drawing/2014/main" id="{F38C8367-CA25-47CE-A63E-643520F5E0CA}"/>
                </a:ext>
              </a:extLst>
            </p:cNvPr>
            <p:cNvGrpSpPr/>
            <p:nvPr/>
          </p:nvGrpSpPr>
          <p:grpSpPr>
            <a:xfrm>
              <a:off x="746879" y="1339866"/>
              <a:ext cx="3488695" cy="4794330"/>
              <a:chOff x="746879" y="1339866"/>
              <a:chExt cx="3488695" cy="4794330"/>
            </a:xfrm>
          </p:grpSpPr>
          <p:pic>
            <p:nvPicPr>
              <p:cNvPr id="16" name="Grafik 15">
                <a:extLst>
                  <a:ext uri="{FF2B5EF4-FFF2-40B4-BE49-F238E27FC236}">
                    <a16:creationId xmlns:a16="http://schemas.microsoft.com/office/drawing/2014/main" id="{BA1FCF8A-60CF-4E37-BEEF-0E5CE9907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879" y="1339866"/>
                <a:ext cx="3173121" cy="2308024"/>
              </a:xfrm>
              <a:prstGeom prst="rect">
                <a:avLst/>
              </a:prstGeom>
            </p:spPr>
          </p:pic>
          <p:pic>
            <p:nvPicPr>
              <p:cNvPr id="17" name="Grafik 16">
                <a:extLst>
                  <a:ext uri="{FF2B5EF4-FFF2-40B4-BE49-F238E27FC236}">
                    <a16:creationId xmlns:a16="http://schemas.microsoft.com/office/drawing/2014/main" id="{BBD43619-0388-41C9-AE49-FF524C69F3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4267">
                <a:off x="1677071" y="2631606"/>
                <a:ext cx="2558503" cy="1612920"/>
              </a:xfrm>
              <a:prstGeom prst="rect">
                <a:avLst/>
              </a:prstGeom>
            </p:spPr>
          </p:pic>
          <p:pic>
            <p:nvPicPr>
              <p:cNvPr id="18" name="Grafik 17">
                <a:extLst>
                  <a:ext uri="{FF2B5EF4-FFF2-40B4-BE49-F238E27FC236}">
                    <a16:creationId xmlns:a16="http://schemas.microsoft.com/office/drawing/2014/main" id="{8FE2E0E9-B52A-43D9-8BC7-30738286CC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518" y="3721538"/>
                <a:ext cx="3178253" cy="2412658"/>
              </a:xfrm>
              <a:prstGeom prst="rect">
                <a:avLst/>
              </a:prstGeom>
            </p:spPr>
          </p:pic>
        </p:grpSp>
        <p:pic>
          <p:nvPicPr>
            <p:cNvPr id="15" name="Grafik 14">
              <a:extLst>
                <a:ext uri="{FF2B5EF4-FFF2-40B4-BE49-F238E27FC236}">
                  <a16:creationId xmlns:a16="http://schemas.microsoft.com/office/drawing/2014/main" id="{F6AE32B3-3384-47C4-840B-1A0AA5865B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86271">
              <a:off x="812360" y="4814885"/>
              <a:ext cx="3571396" cy="1667755"/>
            </a:xfrm>
            <a:prstGeom prst="rect">
              <a:avLst/>
            </a:prstGeom>
          </p:spPr>
        </p:pic>
      </p:grpSp>
    </p:spTree>
    <p:extLst>
      <p:ext uri="{BB962C8B-B14F-4D97-AF65-F5344CB8AC3E}">
        <p14:creationId xmlns:p14="http://schemas.microsoft.com/office/powerpoint/2010/main" val="257445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5F36BFD-A4FE-4D3C-B20E-1DE204BA0281}"/>
              </a:ext>
            </a:extLst>
          </p:cNvPr>
          <p:cNvSpPr/>
          <p:nvPr/>
        </p:nvSpPr>
        <p:spPr>
          <a:xfrm>
            <a:off x="6051791" y="1493753"/>
            <a:ext cx="2687361" cy="30503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60043EC-A292-9B49-B7F4-0687CAEF8459}"/>
              </a:ext>
            </a:extLst>
          </p:cNvPr>
          <p:cNvSpPr>
            <a:spLocks noGrp="1"/>
          </p:cNvSpPr>
          <p:nvPr>
            <p:ph type="title"/>
          </p:nvPr>
        </p:nvSpPr>
        <p:spPr>
          <a:xfrm>
            <a:off x="146583" y="383908"/>
            <a:ext cx="8746592" cy="558413"/>
          </a:xfrm>
        </p:spPr>
        <p:txBody>
          <a:bodyPr/>
          <a:lstStyle/>
          <a:p>
            <a:r>
              <a:rPr lang="de-DE" sz="3200" dirty="0"/>
              <a:t>„</a:t>
            </a:r>
            <a:r>
              <a:rPr lang="de-DE" sz="3200" dirty="0" err="1"/>
              <a:t>Hackathon</a:t>
            </a:r>
            <a:r>
              <a:rPr lang="de-DE" sz="3200" dirty="0"/>
              <a:t>“ – aus der E-Mail eines </a:t>
            </a:r>
            <a:r>
              <a:rPr lang="de-DE" sz="3200" dirty="0" smtClean="0"/>
              <a:t>     Betriebsrats</a:t>
            </a:r>
            <a:endParaRPr lang="de-DE" sz="3200" dirty="0"/>
          </a:p>
        </p:txBody>
      </p:sp>
      <p:pic>
        <p:nvPicPr>
          <p:cNvPr id="5" name="Grafik 4">
            <a:extLst>
              <a:ext uri="{FF2B5EF4-FFF2-40B4-BE49-F238E27FC236}">
                <a16:creationId xmlns:a16="http://schemas.microsoft.com/office/drawing/2014/main" id="{864A55BD-A870-46EA-B204-00DDAC0E9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0" y="1437196"/>
            <a:ext cx="6002931" cy="3462871"/>
          </a:xfrm>
          <a:prstGeom prst="rect">
            <a:avLst/>
          </a:prstGeom>
        </p:spPr>
      </p:pic>
      <p:sp>
        <p:nvSpPr>
          <p:cNvPr id="3" name="Rechteck 2"/>
          <p:cNvSpPr/>
          <p:nvPr/>
        </p:nvSpPr>
        <p:spPr>
          <a:xfrm>
            <a:off x="6051792" y="1587754"/>
            <a:ext cx="2750181" cy="2862322"/>
          </a:xfrm>
          <a:prstGeom prst="rect">
            <a:avLst/>
          </a:prstGeom>
        </p:spPr>
        <p:txBody>
          <a:bodyPr wrap="square">
            <a:spAutoFit/>
          </a:bodyPr>
          <a:lstStyle/>
          <a:p>
            <a:pPr defTabSz="914400"/>
            <a:r>
              <a:rPr lang="de-DE" altLang="de-DE" sz="1200" b="1" dirty="0">
                <a:solidFill>
                  <a:schemeClr val="accent6">
                    <a:lumMod val="10000"/>
                  </a:schemeClr>
                </a:solidFill>
              </a:rPr>
              <a:t>Ein </a:t>
            </a:r>
            <a:r>
              <a:rPr lang="de-DE" altLang="de-DE" sz="1200" b="1" dirty="0" err="1">
                <a:solidFill>
                  <a:schemeClr val="accent6">
                    <a:lumMod val="10000"/>
                  </a:schemeClr>
                </a:solidFill>
              </a:rPr>
              <a:t>Hackathon</a:t>
            </a:r>
            <a:r>
              <a:rPr lang="de-DE" altLang="de-DE" sz="1200" b="1" dirty="0">
                <a:solidFill>
                  <a:schemeClr val="accent6">
                    <a:lumMod val="10000"/>
                  </a:schemeClr>
                </a:solidFill>
              </a:rPr>
              <a:t> (Wortschöpfung aus „Hack“ und „Marathon“) ist eine Veranstaltung zur </a:t>
            </a:r>
            <a:r>
              <a:rPr lang="de-DE" altLang="de-DE" sz="1200" b="1" dirty="0" err="1">
                <a:solidFill>
                  <a:schemeClr val="accent6">
                    <a:lumMod val="10000"/>
                  </a:schemeClr>
                </a:solidFill>
              </a:rPr>
              <a:t>kollaborativen</a:t>
            </a:r>
            <a:r>
              <a:rPr lang="de-DE" altLang="de-DE" sz="1200" b="1" dirty="0">
                <a:solidFill>
                  <a:schemeClr val="accent6">
                    <a:lumMod val="10000"/>
                  </a:schemeClr>
                </a:solidFill>
              </a:rPr>
              <a:t> Software- und Hardwareentwicklung … Ziel ist es, innerhalb der Dauer dieser Veranstaltung gemeinsam nützliche, kreative oder unterhaltsame Software herzustellen. Die Teilnehmer kommen üblicherweise aus verschiedenen Gebieten der Software- oder Hardwareindustrie und bearbeiten ihre Projekte häufig in funktionsübergreifenden Teams. </a:t>
            </a:r>
            <a:r>
              <a:rPr lang="de-DE" altLang="de-DE" sz="1200" b="1" i="1" dirty="0">
                <a:solidFill>
                  <a:schemeClr val="accent6">
                    <a:lumMod val="10000"/>
                  </a:schemeClr>
                </a:solidFill>
              </a:rPr>
              <a:t>Nach Wikipedia, September 2017 </a:t>
            </a:r>
            <a:endParaRPr lang="de-DE" altLang="de-DE" sz="1200" b="1" dirty="0">
              <a:solidFill>
                <a:schemeClr val="accent6">
                  <a:lumMod val="10000"/>
                </a:schemeClr>
              </a:solidFill>
            </a:endParaRPr>
          </a:p>
        </p:txBody>
      </p:sp>
    </p:spTree>
    <p:extLst>
      <p:ext uri="{BB962C8B-B14F-4D97-AF65-F5344CB8AC3E}">
        <p14:creationId xmlns:p14="http://schemas.microsoft.com/office/powerpoint/2010/main" val="356551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043EC-A292-9B49-B7F4-0687CAEF8459}"/>
              </a:ext>
            </a:extLst>
          </p:cNvPr>
          <p:cNvSpPr>
            <a:spLocks noGrp="1"/>
          </p:cNvSpPr>
          <p:nvPr>
            <p:ph type="title"/>
          </p:nvPr>
        </p:nvSpPr>
        <p:spPr>
          <a:xfrm>
            <a:off x="272908" y="577429"/>
            <a:ext cx="8642349" cy="454025"/>
          </a:xfrm>
        </p:spPr>
        <p:txBody>
          <a:bodyPr/>
          <a:lstStyle/>
          <a:p>
            <a:r>
              <a:rPr lang="de-DE" sz="3200" dirty="0"/>
              <a:t>Darauf sollten Betriebsräte achten</a:t>
            </a:r>
          </a:p>
        </p:txBody>
      </p:sp>
      <p:sp>
        <p:nvSpPr>
          <p:cNvPr id="3" name="Rechteck 2"/>
          <p:cNvSpPr/>
          <p:nvPr/>
        </p:nvSpPr>
        <p:spPr>
          <a:xfrm>
            <a:off x="362968" y="1330433"/>
            <a:ext cx="6208846" cy="3298339"/>
          </a:xfrm>
          <a:prstGeom prst="rect">
            <a:avLst/>
          </a:prstGeom>
        </p:spPr>
        <p:txBody>
          <a:bodyPr wrap="square">
            <a:spAutoFit/>
          </a:bodyPr>
          <a:lstStyle/>
          <a:p>
            <a:pPr marL="280800"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Ist die Teilnahme an der Crowd </a:t>
            </a:r>
            <a:r>
              <a:rPr lang="de-DE" sz="1400" b="1" dirty="0">
                <a:solidFill>
                  <a:srgbClr val="3C3C3B"/>
                </a:solidFill>
                <a:latin typeface="Meta IGM" panose="02000503040000020004" pitchFamily="2" charset="0"/>
              </a:rPr>
              <a:t>freiwillig?</a:t>
            </a:r>
          </a:p>
          <a:p>
            <a:pPr marL="280800"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Wie erfolgt der </a:t>
            </a:r>
            <a:r>
              <a:rPr lang="de-DE" sz="1400" b="1" dirty="0">
                <a:solidFill>
                  <a:srgbClr val="3C3C3B"/>
                </a:solidFill>
                <a:latin typeface="Meta IGM" panose="02000503040000020004" pitchFamily="2" charset="0"/>
              </a:rPr>
              <a:t>Auswahlprozess</a:t>
            </a:r>
            <a:r>
              <a:rPr lang="de-DE" sz="1400" dirty="0">
                <a:solidFill>
                  <a:srgbClr val="3C3C3B"/>
                </a:solidFill>
                <a:latin typeface="Meta IGM" panose="02000503040000020004" pitchFamily="2" charset="0"/>
              </a:rPr>
              <a:t>? Können sich Beschäftigte auf diese Tätigkeit bewerben? Wie ist der Betriebsrat eingebunden? </a:t>
            </a:r>
          </a:p>
          <a:p>
            <a:pPr marL="280800"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Sind die neuen </a:t>
            </a:r>
            <a:r>
              <a:rPr lang="de-DE" sz="1400" b="1" dirty="0">
                <a:solidFill>
                  <a:srgbClr val="3C3C3B"/>
                </a:solidFill>
                <a:latin typeface="Meta IGM" panose="02000503040000020004" pitchFamily="2" charset="0"/>
              </a:rPr>
              <a:t>Rollen</a:t>
            </a:r>
            <a:r>
              <a:rPr lang="de-DE" sz="1400" dirty="0">
                <a:solidFill>
                  <a:srgbClr val="3C3C3B"/>
                </a:solidFill>
                <a:latin typeface="Meta IGM" panose="02000503040000020004" pitchFamily="2" charset="0"/>
              </a:rPr>
              <a:t> wie z.B. Community Manager definiert? </a:t>
            </a:r>
          </a:p>
          <a:p>
            <a:pPr marL="280800"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Wieviel </a:t>
            </a:r>
            <a:r>
              <a:rPr lang="de-DE" sz="1400" b="1" dirty="0">
                <a:solidFill>
                  <a:srgbClr val="3C3C3B"/>
                </a:solidFill>
                <a:latin typeface="Meta IGM" panose="02000503040000020004" pitchFamily="2" charset="0"/>
              </a:rPr>
              <a:t>Zeit</a:t>
            </a:r>
            <a:r>
              <a:rPr lang="de-DE" sz="1400" dirty="0">
                <a:solidFill>
                  <a:srgbClr val="3C3C3B"/>
                </a:solidFill>
                <a:latin typeface="Meta IGM" panose="02000503040000020004" pitchFamily="2" charset="0"/>
              </a:rPr>
              <a:t> bringen Beschäftigte auf internen Plattformen ein, wie verhält sich das zu ihren </a:t>
            </a:r>
            <a:r>
              <a:rPr lang="de-DE" sz="1400" b="1" dirty="0">
                <a:solidFill>
                  <a:srgbClr val="3C3C3B"/>
                </a:solidFill>
                <a:latin typeface="Meta IGM" panose="02000503040000020004" pitchFamily="2" charset="0"/>
              </a:rPr>
              <a:t>sonstigen Aufgaben und Arbeitszeiten</a:t>
            </a:r>
            <a:r>
              <a:rPr lang="de-DE" sz="1400" dirty="0">
                <a:solidFill>
                  <a:srgbClr val="3C3C3B"/>
                </a:solidFill>
                <a:latin typeface="Meta IGM" panose="02000503040000020004" pitchFamily="2" charset="0"/>
              </a:rPr>
              <a:t>?</a:t>
            </a:r>
          </a:p>
          <a:p>
            <a:pPr marL="280800"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Ist gewährleistet, dass den Beschäftigten </a:t>
            </a:r>
            <a:r>
              <a:rPr lang="de-DE" sz="1400" b="1" dirty="0">
                <a:solidFill>
                  <a:srgbClr val="3C3C3B"/>
                </a:solidFill>
                <a:latin typeface="Meta IGM" panose="02000503040000020004" pitchFamily="2" charset="0"/>
              </a:rPr>
              <a:t>keine finanziellen Nachteile </a:t>
            </a:r>
            <a:r>
              <a:rPr lang="de-DE" sz="1400" dirty="0">
                <a:solidFill>
                  <a:srgbClr val="3C3C3B"/>
                </a:solidFill>
                <a:latin typeface="Meta IGM" panose="02000503040000020004" pitchFamily="2" charset="0"/>
              </a:rPr>
              <a:t>entstehen? (Grund- und Leistungsentgelte, Zulagen oder Vergütungen aus dem betrieblichen</a:t>
            </a:r>
            <a:r>
              <a:rPr lang="de-DE" sz="1400" b="1" dirty="0">
                <a:solidFill>
                  <a:srgbClr val="3C3C3B"/>
                </a:solidFill>
                <a:latin typeface="Meta IGM" panose="02000503040000020004" pitchFamily="2" charset="0"/>
              </a:rPr>
              <a:t> Ideenmanagement</a:t>
            </a:r>
            <a:r>
              <a:rPr lang="de-DE" sz="1400" dirty="0">
                <a:solidFill>
                  <a:srgbClr val="3C3C3B"/>
                </a:solidFill>
                <a:latin typeface="Meta IGM" panose="02000503040000020004" pitchFamily="2" charset="0"/>
              </a:rPr>
              <a:t>).</a:t>
            </a:r>
          </a:p>
          <a:p>
            <a:pPr marL="280800" indent="-279450">
              <a:lnSpc>
                <a:spcPct val="125000"/>
              </a:lnSpc>
              <a:spcBef>
                <a:spcPts val="750"/>
              </a:spcBef>
              <a:buSzPct val="90000"/>
              <a:buBlip>
                <a:blip r:embed="rId2"/>
              </a:buBlip>
            </a:pPr>
            <a:r>
              <a:rPr lang="de-DE" sz="1400" dirty="0">
                <a:solidFill>
                  <a:srgbClr val="3C3C3B"/>
                </a:solidFill>
                <a:latin typeface="Meta IGM" panose="02000503040000020004" pitchFamily="2" charset="0"/>
              </a:rPr>
              <a:t>Werden </a:t>
            </a:r>
            <a:r>
              <a:rPr lang="de-DE" sz="1400" b="1" dirty="0">
                <a:solidFill>
                  <a:srgbClr val="3C3C3B"/>
                </a:solidFill>
                <a:latin typeface="Meta IGM" panose="02000503040000020004" pitchFamily="2" charset="0"/>
              </a:rPr>
              <a:t>Gesetze, Tarifverträge und Betriebsvereinbarungen </a:t>
            </a:r>
            <a:r>
              <a:rPr lang="de-DE" sz="1400" dirty="0">
                <a:solidFill>
                  <a:srgbClr val="3C3C3B"/>
                </a:solidFill>
                <a:latin typeface="Meta IGM" panose="02000503040000020004" pitchFamily="2" charset="0"/>
              </a:rPr>
              <a:t>eingehalten?</a:t>
            </a:r>
          </a:p>
        </p:txBody>
      </p:sp>
    </p:spTree>
    <p:extLst>
      <p:ext uri="{BB962C8B-B14F-4D97-AF65-F5344CB8AC3E}">
        <p14:creationId xmlns:p14="http://schemas.microsoft.com/office/powerpoint/2010/main" val="1072919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orlage_Design neu 2019.pptx" id="{33E49A7D-5EE3-4D19-9441-F6B81D666DBD}" vid="{C6B49CE4-988D-4687-8AE3-7613898D30C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PowerPoint_Vorlage_Design neu 2019</Template>
  <TotalTime>0</TotalTime>
  <Words>953</Words>
  <Application>Microsoft Office PowerPoint</Application>
  <PresentationFormat>Bildschirmpräsentation (16:9)</PresentationFormat>
  <Paragraphs>87</Paragraphs>
  <Slides>11</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Wingdings</vt:lpstr>
      <vt:lpstr>Meta Head IGM Cond Black</vt:lpstr>
      <vt:lpstr>Arial</vt:lpstr>
      <vt:lpstr>Meta Head IGM Cond Light</vt:lpstr>
      <vt:lpstr>Meta IGM</vt:lpstr>
      <vt:lpstr>Segoe UI</vt:lpstr>
      <vt:lpstr>Calibri</vt:lpstr>
      <vt:lpstr>Office</vt:lpstr>
      <vt:lpstr>  Internes Crowdworking  Crowdsourcing Hintergründe und Handlungsmöglichkeiten   </vt:lpstr>
      <vt:lpstr>Trends: Strukturen aufbrechen </vt:lpstr>
      <vt:lpstr>Was ist Crowdsourcing?</vt:lpstr>
      <vt:lpstr>Im Focus: die starre Linienorganisation</vt:lpstr>
      <vt:lpstr>PowerPoint-Präsentation</vt:lpstr>
      <vt:lpstr>Ideen- und Innovationswettbewerbe in der Crowd</vt:lpstr>
      <vt:lpstr>Vorreiter IBM: Programm eingestellt</vt:lpstr>
      <vt:lpstr>„Hackathon“ – aus der E-Mail eines      Betriebsrats</vt:lpstr>
      <vt:lpstr>Darauf sollten Betriebsräte achten</vt:lpstr>
      <vt:lpstr>Mitbestimmungsrechte </vt:lpstr>
      <vt:lpstr>Projekt „Herausforderung Cloud und Crowd“   Gefördert mit Mitteln des Bundesministeriums für Bildung und Forschung (BMBF) im Programm „Innovationen für die Produktion, Dienstleistung und Arbeit von morgen“ Betreut vom Projektträger Karlsruhe (PTKA) Verantwortung für den Inhalt dieser Veröffentlichung:  Michael „Six“ Silberman, Robert Fuß,  IG Metall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2020-05-23T20:42:01Z</dcterms:created>
  <dcterms:modified xsi:type="dcterms:W3CDTF">2020-05-28T15:36:31Z</dcterms:modified>
</cp:coreProperties>
</file>