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9"/>
  </p:notesMasterIdLst>
  <p:handoutMasterIdLst>
    <p:handoutMasterId r:id="rId20"/>
  </p:handoutMasterIdLst>
  <p:sldIdLst>
    <p:sldId id="277" r:id="rId2"/>
    <p:sldId id="278" r:id="rId3"/>
    <p:sldId id="279" r:id="rId4"/>
    <p:sldId id="280" r:id="rId5"/>
    <p:sldId id="281" r:id="rId6"/>
    <p:sldId id="282" r:id="rId7"/>
    <p:sldId id="284" r:id="rId8"/>
    <p:sldId id="283" r:id="rId9"/>
    <p:sldId id="285" r:id="rId10"/>
    <p:sldId id="286" r:id="rId11"/>
    <p:sldId id="287" r:id="rId12"/>
    <p:sldId id="291" r:id="rId13"/>
    <p:sldId id="292" r:id="rId14"/>
    <p:sldId id="293" r:id="rId15"/>
    <p:sldId id="294" r:id="rId16"/>
    <p:sldId id="289" r:id="rId17"/>
    <p:sldId id="295" r:id="rId18"/>
  </p:sldIdLst>
  <p:sldSz cx="9144000" cy="5143500" type="screen16x9"/>
  <p:notesSz cx="6797675" cy="9926638"/>
  <p:embeddedFontLst>
    <p:embeddedFont>
      <p:font typeface="Meta Head IGM Cond Black" panose="02000A06040000020004" pitchFamily="2" charset="0"/>
      <p:bold r:id="rId21"/>
    </p:embeddedFont>
    <p:embeddedFont>
      <p:font typeface="Meta Head IGM Cond Light" panose="02000506030000020004" pitchFamily="2" charset="0"/>
      <p:regular r:id="rId22"/>
    </p:embeddedFont>
    <p:embeddedFont>
      <p:font typeface="Meta IGM" panose="02000503040000020004" pitchFamily="2" charset="0"/>
      <p:regular r:id="rId23"/>
      <p:bold r:id="rId24"/>
      <p:italic r:id="rId25"/>
      <p:boldItalic r:id="rId26"/>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D968DB4-1670-4ABE-9D0C-7F7F6F472303}">
          <p14:sldIdLst>
            <p14:sldId id="277"/>
            <p14:sldId id="278"/>
            <p14:sldId id="279"/>
          </p14:sldIdLst>
        </p14:section>
        <p14:section name="Grundlagen: Warum Frauenförderung" id="{71922FBE-0391-45B3-8CCA-2C164A648BFF}">
          <p14:sldIdLst>
            <p14:sldId id="280"/>
            <p14:sldId id="281"/>
            <p14:sldId id="282"/>
            <p14:sldId id="284"/>
          </p14:sldIdLst>
        </p14:section>
        <p14:section name="Frauen gewinnen und vernetzen" id="{9DAEE350-4315-44CF-909D-0DAE0B2B00C1}">
          <p14:sldIdLst>
            <p14:sldId id="283"/>
            <p14:sldId id="285"/>
            <p14:sldId id="286"/>
          </p14:sldIdLst>
        </p14:section>
        <p14:section name="Frauen fördern" id="{ADAF08F7-8ABF-4017-8B60-5EC5470128A6}">
          <p14:sldIdLst>
            <p14:sldId id="287"/>
            <p14:sldId id="291"/>
          </p14:sldIdLst>
        </p14:section>
        <p14:section name="Familienfreundlichkeit" id="{4A8D94C7-FF06-483C-AB83-CC8008260B01}">
          <p14:sldIdLst>
            <p14:sldId id="292"/>
            <p14:sldId id="293"/>
            <p14:sldId id="294"/>
          </p14:sldIdLst>
        </p14:section>
        <p14:section name="Abschluss" id="{2135E8ED-BC91-48AD-88E6-3F61F690691B}">
          <p14:sldIdLst>
            <p14:sldId id="289"/>
            <p14:sldId id="29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51B"/>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03" autoAdjust="0"/>
    <p:restoredTop sz="72906" autoAdjust="0"/>
  </p:normalViewPr>
  <p:slideViewPr>
    <p:cSldViewPr snapToGrid="0" snapToObjects="1" showGuides="1">
      <p:cViewPr>
        <p:scale>
          <a:sx n="68" d="100"/>
          <a:sy n="68" d="100"/>
        </p:scale>
        <p:origin x="1580" y="108"/>
      </p:cViewPr>
      <p:guideLst>
        <p:guide orient="horz" pos="1620"/>
        <p:guide pos="2880"/>
      </p:guideLst>
    </p:cSldViewPr>
  </p:slideViewPr>
  <p:notesTextViewPr>
    <p:cViewPr>
      <p:scale>
        <a:sx n="3" d="2"/>
        <a:sy n="3" d="2"/>
      </p:scale>
      <p:origin x="0" y="0"/>
    </p:cViewPr>
  </p:notesTextViewPr>
  <p:notesViewPr>
    <p:cSldViewPr snapToGrid="0" snapToObjects="1">
      <p:cViewPr varScale="1">
        <p:scale>
          <a:sx n="117" d="100"/>
          <a:sy n="117" d="100"/>
        </p:scale>
        <p:origin x="299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45659" cy="498056"/>
          </a:xfrm>
          <a:prstGeom prst="rect">
            <a:avLst/>
          </a:prstGeom>
        </p:spPr>
        <p:txBody>
          <a:bodyPr vert="horz" lIns="180000" tIns="180000" rIns="180000" bIns="180000" rtlCol="0"/>
          <a:lstStyle>
            <a:lvl1pPr algn="l">
              <a:defRPr sz="1200"/>
            </a:lvl1pPr>
          </a:lstStyle>
          <a:p>
            <a:endParaRPr lang="de-DE" sz="1000" dirty="0">
              <a:latin typeface="Meta IGM"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850443" y="0"/>
            <a:ext cx="2945659" cy="498056"/>
          </a:xfrm>
          <a:prstGeom prst="rect">
            <a:avLst/>
          </a:prstGeom>
        </p:spPr>
        <p:txBody>
          <a:bodyPr vert="horz" lIns="180000" tIns="180000" rIns="180000" bIns="180000" rtlCol="0"/>
          <a:lstStyle>
            <a:lvl1pPr algn="r">
              <a:defRPr sz="1200"/>
            </a:lvl1pPr>
          </a:lstStyle>
          <a:p>
            <a:fld id="{D893A924-A15F-FB45-9450-A978DD7F2A70}" type="datetimeFigureOut">
              <a:rPr lang="de-DE" sz="1000" smtClean="0">
                <a:latin typeface="Meta IGM" panose="02000503040000020004" pitchFamily="2" charset="0"/>
              </a:rPr>
              <a:t>14.03.2024</a:t>
            </a:fld>
            <a:endParaRPr lang="de-DE" sz="1000" dirty="0">
              <a:latin typeface="Meta IGM"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9428584"/>
            <a:ext cx="2945659" cy="498055"/>
          </a:xfrm>
          <a:prstGeom prst="rect">
            <a:avLst/>
          </a:prstGeom>
        </p:spPr>
        <p:txBody>
          <a:bodyPr vert="horz" lIns="180000" tIns="180000" rIns="180000" bIns="180000" rtlCol="0" anchor="b"/>
          <a:lstStyle>
            <a:lvl1pPr algn="l">
              <a:defRPr sz="1200"/>
            </a:lvl1pPr>
          </a:lstStyle>
          <a:p>
            <a:endParaRPr lang="de-DE" sz="1000">
              <a:latin typeface="Meta IGM"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850443" y="9428584"/>
            <a:ext cx="2945659" cy="498055"/>
          </a:xfrm>
          <a:prstGeom prst="rect">
            <a:avLst/>
          </a:prstGeom>
        </p:spPr>
        <p:txBody>
          <a:bodyPr vert="horz" lIns="180000" tIns="180000" rIns="180000" bIns="180000" rtlCol="0" anchor="b"/>
          <a:lstStyle>
            <a:lvl1pPr algn="r">
              <a:defRPr sz="1200"/>
            </a:lvl1pPr>
          </a:lstStyle>
          <a:p>
            <a:fld id="{53B84A8F-D800-3D49-A16E-28CD7380C913}" type="slidenum">
              <a:rPr lang="de-DE" sz="1000" smtClean="0">
                <a:latin typeface="Meta IGM" panose="02000503040000020004" pitchFamily="2" charset="0"/>
              </a:rPr>
              <a:t>‹Nr.›</a:t>
            </a:fld>
            <a:endParaRPr lang="de-DE" sz="1000">
              <a:latin typeface="Meta IGM"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180000" tIns="180000" rIns="180000" bIns="180000" rtlCol="0"/>
          <a:lstStyle>
            <a:lvl1pPr algn="l">
              <a:defRPr sz="1000" b="0" i="0">
                <a:latin typeface="Meta IGM" panose="02000503040000020004" pitchFamily="2" charset="0"/>
              </a:defRPr>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180000" tIns="180000" rIns="180000" bIns="180000" rtlCol="0"/>
          <a:lstStyle>
            <a:lvl1pPr algn="r">
              <a:defRPr sz="1000" b="0" i="0">
                <a:latin typeface="Meta IGM" panose="02000503040000020004" pitchFamily="2" charset="0"/>
              </a:defRPr>
            </a:lvl1pPr>
          </a:lstStyle>
          <a:p>
            <a:fld id="{16B77BA6-83BE-5742-8C0B-6F675812BA19}" type="datetimeFigureOut">
              <a:rPr lang="de-DE" smtClean="0"/>
              <a:pPr/>
              <a:t>14.03.2024</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180000" tIns="180000" rIns="180000" bIns="180000" rtlCol="0" anchor="b"/>
          <a:lstStyle>
            <a:lvl1pPr algn="l">
              <a:defRPr sz="1000" b="0" i="0">
                <a:latin typeface="Meta IGM"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180000" tIns="180000" rIns="180000" bIns="180000" rtlCol="0" anchor="b"/>
          <a:lstStyle>
            <a:lvl1pPr algn="r">
              <a:defRPr sz="1000" b="0" i="0">
                <a:latin typeface="Meta IGM"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ta IGM"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iw.de/de/diw_01.c.889931.de/publikationen/wochenberichte/2024_03_2/frauenanteil_in_vorstaenden_grosser_unternehmen_gestiegen__meist_bleibt_es_aber_bei_hoechstens_einer_frau.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Warum</a:t>
            </a:r>
            <a:r>
              <a:rPr lang="de-DE" u="sng" baseline="0" dirty="0"/>
              <a:t> sollten wir uns eigentlich heute noch mit Frauenförderung auseinandersetzen? </a:t>
            </a:r>
          </a:p>
          <a:p>
            <a:r>
              <a:rPr lang="de-DE" u="none" baseline="0" dirty="0"/>
              <a:t>Ganz wichtig ist in diesem Zusammenhang § 3 des Grundgesetzes: „Männer und Frauen sind gleichberechtigt. Der Staat fördert die tatsächliche Durchsetzung der Gleichberechtigung von Frauen und Männern und </a:t>
            </a:r>
            <a:r>
              <a:rPr lang="de-DE" b="1" u="none" baseline="0" dirty="0"/>
              <a:t>wirkt auf die Beseitigung</a:t>
            </a:r>
            <a:r>
              <a:rPr lang="de-DE" u="none" baseline="0" dirty="0"/>
              <a:t> bestehender Nachteile hin.“ Trotz dieses Auftrags zur Beseitigung von Nachteilen begegnen uns in der Praxis Fragen wie: „Gibt es nicht die gleichen Rechte für Frauen? Es gibt keine Gesetze mehr die Frauen verbieten, Vollzeit zu arbeiten oder die ihnen bestimmte Positionen vorenthalten.“ Warum dann Frauenförderung? </a:t>
            </a:r>
          </a:p>
          <a:p>
            <a:r>
              <a:rPr lang="de-DE" u="none" baseline="0" dirty="0"/>
              <a:t>Es gibt nach wie vor strukturelle und kulturelle Barrieren, die dafür sorgen, dass Frauen immer noch an gläserne Decken stoßen. </a:t>
            </a:r>
          </a:p>
          <a:p>
            <a:r>
              <a:rPr lang="de-DE" u="sng" baseline="0" dirty="0"/>
              <a:t>Wir als IG Metall </a:t>
            </a:r>
            <a:r>
              <a:rPr lang="de-DE" u="none" baseline="0" dirty="0"/>
              <a:t>stehen dafür, dass ALLE gute Möglichkeiten auf dem Arbeitsmarkt haben. Wir stehen für Gerechtigkeit. Wir stehen dafür, dass das kleine Mädchen seinen Schwung und seine Lust auf Entwicklung nicht verliert und sein volles Potential entfalten kann. </a:t>
            </a:r>
          </a:p>
          <a:p>
            <a:endParaRPr lang="de-DE"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eta IGM" panose="02000503040000020004" pitchFamily="2" charset="0"/>
                <a:ea typeface="+mn-ea"/>
                <a:cs typeface="+mn-cs"/>
              </a:rPr>
              <a:t>Quelle des Fotos: </a:t>
            </a:r>
            <a:r>
              <a:rPr lang="de-DE" sz="1200" dirty="0" err="1">
                <a:solidFill>
                  <a:schemeClr val="bg1">
                    <a:lumMod val="85000"/>
                  </a:schemeClr>
                </a:solidFill>
              </a:rPr>
              <a:t>Ilkercelik</a:t>
            </a:r>
            <a:r>
              <a:rPr lang="de-DE" sz="1200" dirty="0">
                <a:solidFill>
                  <a:schemeClr val="bg1">
                    <a:lumMod val="85000"/>
                  </a:schemeClr>
                </a:solidFill>
              </a:rPr>
              <a:t>/</a:t>
            </a:r>
            <a:r>
              <a:rPr lang="de-DE" sz="1200" dirty="0" err="1">
                <a:solidFill>
                  <a:schemeClr val="bg1">
                    <a:lumMod val="85000"/>
                  </a:schemeClr>
                </a:solidFill>
              </a:rPr>
              <a:t>iStock</a:t>
            </a:r>
            <a:r>
              <a:rPr lang="de-DE" sz="1200" dirty="0">
                <a:solidFill>
                  <a:schemeClr val="bg1">
                    <a:lumMod val="85000"/>
                  </a:schemeClr>
                </a:solidFill>
              </a:rPr>
              <a:t> </a:t>
            </a:r>
            <a:br>
              <a:rPr lang="de-DE" sz="1200" b="0" i="0" kern="1200" dirty="0">
                <a:solidFill>
                  <a:schemeClr val="tx1"/>
                </a:solidFill>
                <a:effectLst/>
                <a:latin typeface="Meta IGM" panose="02000503040000020004" pitchFamily="2" charset="0"/>
                <a:ea typeface="+mn-ea"/>
                <a:cs typeface="+mn-cs"/>
              </a:rPr>
            </a:br>
            <a:r>
              <a:rPr lang="de-DE" sz="1200" b="0" i="0" kern="1200" dirty="0">
                <a:solidFill>
                  <a:schemeClr val="tx1"/>
                </a:solidFill>
                <a:effectLst/>
                <a:latin typeface="Meta IGM" panose="02000503040000020004" pitchFamily="2" charset="0"/>
                <a:ea typeface="+mn-ea"/>
                <a:cs typeface="+mn-cs"/>
              </a:rPr>
              <a:t>Verwendung nur in den Medien der IG Metall und immer unter Angabe des Copyright-Vermerkes</a:t>
            </a:r>
            <a:endParaRPr lang="de-DE" sz="1200" dirty="0">
              <a:solidFill>
                <a:schemeClr val="bg1">
                  <a:lumMod val="85000"/>
                </a:schemeClr>
              </a:solidFill>
            </a:endParaRPr>
          </a:p>
          <a:p>
            <a:endParaRPr lang="de-DE" u="non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a:t>
            </a:fld>
            <a:endParaRPr lang="de-DE" dirty="0"/>
          </a:p>
        </p:txBody>
      </p:sp>
    </p:spTree>
    <p:extLst>
      <p:ext uri="{BB962C8B-B14F-4D97-AF65-F5344CB8AC3E}">
        <p14:creationId xmlns:p14="http://schemas.microsoft.com/office/powerpoint/2010/main" val="189639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Mentoring diente ursprünglich der Karriereförderung von Männern. Dabei können informelle Netzwerke („Das Bier an der Bar“) von strukturierten Verfahren unterschieden werden. </a:t>
            </a:r>
          </a:p>
          <a:p>
            <a:r>
              <a:rPr lang="de-DE" baseline="0" dirty="0"/>
              <a:t>Hinter Mentoring-Programmen für Frauen steckt die Idee des Nachteilsausgleichs. Frauen haben es schwieriger in männlich geprägten Unternehmen Zugang zu informellen Netzwerken zu erhalten. Dort wird Wissen weitergegeben. Sowohl Fachwissen aber auch das Wissen darüber „Wo wird bald eine Stelle frei?“, „Wer forscht gerade zu welchem Thema?“, „Wer kann mich unterstützen, damit ich weiterkomme“. </a:t>
            </a:r>
          </a:p>
          <a:p>
            <a:r>
              <a:rPr lang="de-DE" baseline="0" dirty="0"/>
              <a:t>In vielen Unternehmen gibt es Erfahrungen mit Mentoring: </a:t>
            </a:r>
          </a:p>
          <a:p>
            <a:pPr marL="171450" indent="-171450">
              <a:buFontTx/>
              <a:buChar char="-"/>
            </a:pPr>
            <a:r>
              <a:rPr lang="de-DE" baseline="0" dirty="0"/>
              <a:t>Bei Salzgitter Flachstahl gibt es ein Mentoring-Programm zur Personalentwicklung für Frauen. Das Konzept des Programms sieht 6 - 8 intensive Gespräche zwischen </a:t>
            </a:r>
            <a:r>
              <a:rPr lang="de-DE" baseline="0" dirty="0" err="1"/>
              <a:t>Mentee</a:t>
            </a:r>
            <a:r>
              <a:rPr lang="de-DE" baseline="0" dirty="0"/>
              <a:t> und Mentor*in (aus der gleichen Abteilung) in Kombination mit individuellen Workshops zu verschiedenen Schwerpunkten innerhalb eines Jahres vor. </a:t>
            </a:r>
          </a:p>
          <a:p>
            <a:pPr marL="171450" indent="-171450">
              <a:buFontTx/>
              <a:buChar char="-"/>
            </a:pPr>
            <a:r>
              <a:rPr lang="de-DE" baseline="0" dirty="0">
                <a:solidFill>
                  <a:schemeClr val="tx1"/>
                </a:solidFill>
              </a:rPr>
              <a:t>Bei Zeiss gibt es ein Mentoring-Programm, dass sich an Studentinnen richtet. Ziel ist es ihnen Einblicke ins Arbeitsleben zu geben.  </a:t>
            </a:r>
          </a:p>
          <a:p>
            <a:pPr marL="171450" indent="-171450">
              <a:buFontTx/>
              <a:buChar char="-"/>
            </a:pPr>
            <a:r>
              <a:rPr lang="de-DE" baseline="0" dirty="0">
                <a:solidFill>
                  <a:schemeClr val="tx1"/>
                </a:solidFill>
              </a:rPr>
              <a:t>Die IG Metall bildet betriebliche Weiterbildungsmentor*innen aus. Ziel ist es, dass Vertrauensleute und Betriebsräte zielgenau bei der beruflichen Entwicklung unterstützen können. Mögliche Themen können dabei außerbetriebliche Weiterbildungsangebote, Fördermöglichkeiten oder betriebliche Qualifizierungsmaßnahmen sein.  </a:t>
            </a:r>
          </a:p>
          <a:p>
            <a:pPr marL="171450" indent="-171450">
              <a:buFontTx/>
              <a:buChar char="-"/>
            </a:pPr>
            <a:r>
              <a:rPr lang="de-DE" baseline="0" dirty="0">
                <a:solidFill>
                  <a:schemeClr val="tx1"/>
                </a:solidFill>
              </a:rPr>
              <a:t>Bei Volkswagen können Meisterinnen neuerdings an einem </a:t>
            </a:r>
            <a:r>
              <a:rPr lang="de-DE" baseline="0" dirty="0" err="1">
                <a:solidFill>
                  <a:schemeClr val="tx1"/>
                </a:solidFill>
              </a:rPr>
              <a:t>Mentoringprogramm</a:t>
            </a:r>
            <a:r>
              <a:rPr lang="de-DE" baseline="0" dirty="0">
                <a:solidFill>
                  <a:schemeClr val="tx1"/>
                </a:solidFill>
              </a:rPr>
              <a:t> teilnehmen. </a:t>
            </a:r>
            <a:endParaRPr lang="de-DE" dirty="0">
              <a:solidFill>
                <a:schemeClr val="tx1"/>
              </a:solidFill>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10</a:t>
            </a:fld>
            <a:endParaRPr lang="de-DE" dirty="0"/>
          </a:p>
        </p:txBody>
      </p:sp>
    </p:spTree>
    <p:extLst>
      <p:ext uri="{BB962C8B-B14F-4D97-AF65-F5344CB8AC3E}">
        <p14:creationId xmlns:p14="http://schemas.microsoft.com/office/powerpoint/2010/main" val="359931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bereits lange eine Reihe von sehr erfolgreichen </a:t>
            </a:r>
            <a:r>
              <a:rPr lang="de-DE" b="1" dirty="0"/>
              <a:t>Quoten-Regelungen</a:t>
            </a:r>
            <a:r>
              <a:rPr lang="de-DE" dirty="0"/>
              <a:t>:</a:t>
            </a:r>
          </a:p>
          <a:p>
            <a:r>
              <a:rPr lang="de-DE" baseline="0" dirty="0"/>
              <a:t>Zum Beispiel im Betriebsverfassungsgesetz (Minderheitengeschlecht) oder in Aufsichtsräten. Sie eint, das es sich um sehr erfolgreiche Instrumente handelt. Voraussetzung ist: Es handelt sich um verbindliche Maßnahmen und es hat Konsequenzen wenn sie nicht eingehalten werden.  </a:t>
            </a:r>
          </a:p>
          <a:p>
            <a:r>
              <a:rPr lang="de-DE" dirty="0"/>
              <a:t>Aber auch Unternehmen arbeiten mit Quoten und Zielvorgaben,</a:t>
            </a:r>
            <a:r>
              <a:rPr lang="de-DE" baseline="0" dirty="0"/>
              <a:t> um den Frauenanteil zu erhöhen. </a:t>
            </a:r>
          </a:p>
          <a:p>
            <a:r>
              <a:rPr lang="de-DE" baseline="0" dirty="0"/>
              <a:t>Bei Stihl und Volkswagen beispielsweise wurde dadurch der Frauenanteil erfolgreich erhöht. </a:t>
            </a:r>
          </a:p>
          <a:p>
            <a:r>
              <a:rPr lang="de-DE" baseline="0" dirty="0"/>
              <a:t>Bei Volkswagen werden für unterschiedliche Fachbereiche Zielquoten entsprechend des jeweiligen Frauenanteils unter den Absolventinnen der Fachrichtung festgelegt. Für die obersten beiden Führungsebenen werden außerdem Quoten festgelegt. In den letzten Jahren konnte außerdem sehr erfolgreich die Zahl der Meisterinnen gesteigert werden. Ganz neu ist nun, das diese auch an einem Mentoring Programm teilnehmen können.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11</a:t>
            </a:fld>
            <a:endParaRPr lang="de-DE" dirty="0"/>
          </a:p>
        </p:txBody>
      </p:sp>
    </p:spTree>
    <p:extLst>
      <p:ext uri="{BB962C8B-B14F-4D97-AF65-F5344CB8AC3E}">
        <p14:creationId xmlns:p14="http://schemas.microsoft.com/office/powerpoint/2010/main" val="363302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Die Betriebsvereinbarung</a:t>
            </a:r>
            <a:r>
              <a:rPr lang="de-DE" i="1" baseline="0" dirty="0"/>
              <a:t> liegt unter https://www.bund-verlag.de/betriebsrat/deutscher-betriebsraete-preis/archiv/preis-2013/2013-innnovative-br-arbeit </a:t>
            </a:r>
          </a:p>
          <a:p>
            <a:r>
              <a:rPr lang="de-DE" dirty="0"/>
              <a:t>Ein erfolgreiches Instrument</a:t>
            </a:r>
            <a:r>
              <a:rPr lang="de-DE" baseline="0" dirty="0"/>
              <a:t> zur Förderung von Meisterinnen ist außerdem der Austausch von Nachwuchsfachkräften mit Meisterinnen. Bei VW können Meisterinnen auch an einem </a:t>
            </a:r>
            <a:r>
              <a:rPr lang="de-DE" baseline="0" dirty="0" err="1"/>
              <a:t>Mentoringprogramm</a:t>
            </a:r>
            <a:r>
              <a:rPr lang="de-DE" baseline="0" dirty="0"/>
              <a:t> teilnehmen.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12</a:t>
            </a:fld>
            <a:endParaRPr lang="de-DE" dirty="0"/>
          </a:p>
        </p:txBody>
      </p:sp>
    </p:spTree>
    <p:extLst>
      <p:ext uri="{BB962C8B-B14F-4D97-AF65-F5344CB8AC3E}">
        <p14:creationId xmlns:p14="http://schemas.microsoft.com/office/powerpoint/2010/main" val="3860321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Teilzeit ist nach wie vor häufig ein Hindernis</a:t>
            </a:r>
            <a:r>
              <a:rPr lang="de-DE" baseline="0" dirty="0"/>
              <a:t> für die berufliche Entwicklung. </a:t>
            </a:r>
          </a:p>
          <a:p>
            <a:r>
              <a:rPr lang="de-DE" baseline="0" dirty="0"/>
              <a:t>Vorgesetze haben im Kopf, dass Teilzeitbeschäftigte nicht so leistungsfähig sind. </a:t>
            </a:r>
          </a:p>
          <a:p>
            <a:r>
              <a:rPr lang="de-DE" baseline="0" dirty="0"/>
              <a:t>Über 70 % aller Mütter mit Kindern unter 6 Jahren arbeiten Teilzeit, bei den Vätern sind es nur knapp 7 %. (Quelle: Statistisches Bundesamt)</a:t>
            </a:r>
          </a:p>
          <a:p>
            <a:r>
              <a:rPr lang="de-DE" baseline="0" dirty="0"/>
              <a:t>Da Mütter die Hauptverantwortung für die Betreuung kleiner Kinder haben, ist es wichtig ihnen Teilzeit zu ermöglichen aber auch dafür zu sorgen, dass es nicht dazu führt, dass sie beruflich abgehängt werden.  </a:t>
            </a:r>
          </a:p>
          <a:p>
            <a:r>
              <a:rPr lang="de-DE" baseline="0" dirty="0"/>
              <a:t>Viele Unternehmen gehen dieses Thema an. </a:t>
            </a:r>
            <a:r>
              <a:rPr lang="de-DE" b="1" baseline="0" dirty="0"/>
              <a:t>Zwei Beispiele: </a:t>
            </a:r>
          </a:p>
          <a:p>
            <a:pPr marL="0" indent="0">
              <a:buFontTx/>
              <a:buNone/>
            </a:pPr>
            <a:r>
              <a:rPr lang="de-DE" b="1" dirty="0"/>
              <a:t>Schicht in Teilzeit: </a:t>
            </a:r>
          </a:p>
          <a:p>
            <a:pPr marL="0" indent="0">
              <a:buFontTx/>
              <a:buNone/>
            </a:pPr>
            <a:r>
              <a:rPr lang="de-DE" dirty="0"/>
              <a:t>Häufig heißt</a:t>
            </a:r>
            <a:r>
              <a:rPr lang="de-DE" baseline="0" dirty="0"/>
              <a:t> es für Beschäftigte in der Produktion ist keine Flexibilität möglich. Bei Volkswagen in Emden sind sie das Thema deshalb angegangen. Das Beispiel eignet sich auch für kleinere Unternehmen. </a:t>
            </a:r>
          </a:p>
          <a:p>
            <a:pPr marL="0" indent="0">
              <a:buFontTx/>
              <a:buNone/>
            </a:pPr>
            <a:r>
              <a:rPr lang="de-DE" baseline="0" dirty="0"/>
              <a:t>Bei VW in Emden wurde Beschäftigten nach der Elternzeit häufig keine Teilzeit gewährt. Deshalb ist der Betriebsrat aktiv geworden. </a:t>
            </a:r>
          </a:p>
          <a:p>
            <a:pPr marL="0" indent="0">
              <a:buFontTx/>
              <a:buNone/>
            </a:pPr>
            <a:r>
              <a:rPr lang="de-DE" baseline="0" dirty="0"/>
              <a:t>In einem Pilot wurde eine Arbeitsgruppe gebildet, die sich mit Beschäftigten zusammen ein Modell überlegt hat. Dies wurde zu einer Betriebsvereinbarung ausgerollt und nun in mehreren Teams ausprobiert. </a:t>
            </a:r>
          </a:p>
          <a:p>
            <a:pPr marL="0" indent="0">
              <a:buFontTx/>
              <a:buNone/>
            </a:pPr>
            <a:r>
              <a:rPr lang="de-DE" b="1" baseline="0" dirty="0"/>
              <a:t>Führen in Teilzeit </a:t>
            </a:r>
          </a:p>
          <a:p>
            <a:pPr marL="0" indent="0">
              <a:buFontTx/>
              <a:buNone/>
            </a:pPr>
            <a:r>
              <a:rPr lang="de-DE" baseline="0" dirty="0"/>
              <a:t>Auch bei BMW ging die Initiative von Beschäftigten aus. Aus einem Netzwerk für Teilzeitbeschäftigte entstand der Bedarf an der Möglichkeit auch bei Teilzeit eine Führungsfunktion zu übernehmen. Der Betriebsrat hat das Vorschlagsrecht, ob Stellen als Tandem besetzt werden können. Die Festlegung der Einsatzzeiten erfolgt im Tandem.</a:t>
            </a:r>
          </a:p>
          <a:p>
            <a:pPr marL="0" indent="0">
              <a:buFontTx/>
              <a:buNone/>
            </a:pPr>
            <a:r>
              <a:rPr lang="de-DE" baseline="0" dirty="0"/>
              <a:t>	</a:t>
            </a:r>
          </a:p>
        </p:txBody>
      </p:sp>
      <p:sp>
        <p:nvSpPr>
          <p:cNvPr id="4" name="Foliennummernplatzhalter 3"/>
          <p:cNvSpPr>
            <a:spLocks noGrp="1"/>
          </p:cNvSpPr>
          <p:nvPr>
            <p:ph type="sldNum" sz="quarter" idx="10"/>
          </p:nvPr>
        </p:nvSpPr>
        <p:spPr/>
        <p:txBody>
          <a:bodyPr/>
          <a:lstStyle/>
          <a:p>
            <a:fld id="{AD868B3C-6C54-1D41-B938-33F4013C078E}" type="slidenum">
              <a:rPr lang="de-DE" smtClean="0"/>
              <a:pPr/>
              <a:t>13</a:t>
            </a:fld>
            <a:endParaRPr lang="de-DE" dirty="0"/>
          </a:p>
        </p:txBody>
      </p:sp>
    </p:spTree>
    <p:extLst>
      <p:ext uri="{BB962C8B-B14F-4D97-AF65-F5344CB8AC3E}">
        <p14:creationId xmlns:p14="http://schemas.microsoft.com/office/powerpoint/2010/main" val="3170964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Wiedereinstieg</a:t>
            </a:r>
            <a:r>
              <a:rPr lang="de-DE" baseline="0" dirty="0"/>
              <a:t> nach der Elternzeit gelingt häufig gerade bei Frauen nicht gut. Es kann viel schief gehen, dass </a:t>
            </a:r>
            <a:r>
              <a:rPr lang="de-DE" b="1" baseline="0" dirty="0"/>
              <a:t>langfristige berufliche Folgen </a:t>
            </a:r>
            <a:r>
              <a:rPr lang="de-DE" baseline="0" dirty="0"/>
              <a:t>hat: </a:t>
            </a:r>
          </a:p>
          <a:p>
            <a:pPr marL="171450" indent="-171450">
              <a:buFontTx/>
              <a:buChar char="-"/>
            </a:pPr>
            <a:r>
              <a:rPr lang="de-DE" baseline="0" dirty="0"/>
              <a:t>Teilzeitfalle: Vereinbarung unbefristeter Teilzeit</a:t>
            </a:r>
          </a:p>
          <a:p>
            <a:pPr marL="171450" indent="-171450">
              <a:buFontTx/>
              <a:buChar char="-"/>
            </a:pPr>
            <a:r>
              <a:rPr lang="de-DE" baseline="0" dirty="0"/>
              <a:t>„überraschende“ Rückkehr: Niemand ist auf die Rückkehr vorbereitet, es steht kein Arbeitsplatz zur Verfügung oder ähnliches. Dies führt zu entsprechenden Frustrationserlebnissen bei den „Rückkehrerinnen“ </a:t>
            </a:r>
          </a:p>
          <a:p>
            <a:pPr marL="171450" indent="-171450">
              <a:buFontTx/>
              <a:buChar char="-"/>
            </a:pPr>
            <a:r>
              <a:rPr lang="de-DE" baseline="0" dirty="0"/>
              <a:t>Arbeitsplatz ohne Entwicklungsmöglichkeiten: Mit dem Verweis, dass der alte Arbeitsplatz nicht mehr verfügbar ist, nicht in Teilzeit absolviert werden kann o.ä., wird Frauen häufig kein adäquater Arbeitsplatz mit gleichen beruflichen Entwicklungsmöglichkeiten angeboten. Häufig auch nur in einer niedrigeren Entgeltgruppe.</a:t>
            </a:r>
          </a:p>
          <a:p>
            <a:pPr marL="0" indent="0">
              <a:buFontTx/>
              <a:buNone/>
            </a:pPr>
            <a:r>
              <a:rPr lang="de-DE" baseline="0" dirty="0"/>
              <a:t>Deshalb ist es wichtig, dass es ein </a:t>
            </a:r>
            <a:r>
              <a:rPr lang="de-DE" b="1" baseline="0" dirty="0"/>
              <a:t>geregeltes Verfahren </a:t>
            </a:r>
            <a:r>
              <a:rPr lang="de-DE" baseline="0" dirty="0"/>
              <a:t>gibt, an dem auch der Betriebsrat beteiligt ist. </a:t>
            </a:r>
          </a:p>
          <a:p>
            <a:pPr marL="0" indent="0">
              <a:buFontTx/>
              <a:buNone/>
            </a:pPr>
            <a:r>
              <a:rPr lang="de-DE" baseline="0" dirty="0"/>
              <a:t>Erfährt der Betriebsrat oder der Vertrauenskörper von einer Schwangerschaft kann er mit der/dem Beschäftigten ein Gespräch führen. Einen </a:t>
            </a:r>
            <a:r>
              <a:rPr lang="de-DE" b="1" baseline="0" dirty="0"/>
              <a:t>Gesprächsanlass </a:t>
            </a:r>
            <a:r>
              <a:rPr lang="de-DE" baseline="0" dirty="0"/>
              <a:t>bietet die Überreichung der „Mappe für werdende Eltern“ der IG Metall. Gesprächsinhalt kann auch die Vereinbarung weiterer Gespräche sein über die Wünsche der Beschäftigten. Wichtig ist immer die Orientierung an den Wünschen der Beschäftigten aber auch der Hinweis auf „Fallen“ (unbefristete Teilzeit, Zustimmung zu Versetzungen,…). </a:t>
            </a:r>
          </a:p>
          <a:p>
            <a:pPr marL="0" indent="0">
              <a:buFontTx/>
              <a:buNone/>
            </a:pPr>
            <a:r>
              <a:rPr lang="de-DE" baseline="0" dirty="0"/>
              <a:t>Bei </a:t>
            </a:r>
            <a:r>
              <a:rPr lang="de-DE" b="1" u="none" baseline="0" dirty="0"/>
              <a:t>ThyssenKrupp</a:t>
            </a:r>
            <a:r>
              <a:rPr lang="de-DE" baseline="0" dirty="0"/>
              <a:t> gibt es eine Verfahrensanweisung mit sehr klaren Terminen und Fristen. </a:t>
            </a:r>
          </a:p>
          <a:p>
            <a:pPr marL="0" indent="0">
              <a:buFontTx/>
              <a:buNone/>
            </a:pPr>
            <a:r>
              <a:rPr lang="de-DE" baseline="0" dirty="0"/>
              <a:t>Dort sind </a:t>
            </a:r>
            <a:r>
              <a:rPr lang="de-DE" u="sng" baseline="0" dirty="0"/>
              <a:t>mehrere Gespräche und Maßnahmen </a:t>
            </a:r>
            <a:r>
              <a:rPr lang="de-DE" baseline="0" dirty="0"/>
              <a:t>geregelt: </a:t>
            </a:r>
          </a:p>
          <a:p>
            <a:pPr marL="171450" indent="-171450">
              <a:buFontTx/>
              <a:buChar char="-"/>
            </a:pPr>
            <a:r>
              <a:rPr lang="de-DE" baseline="0" dirty="0"/>
              <a:t>Gespräch zur Freistellung:</a:t>
            </a:r>
          </a:p>
          <a:p>
            <a:pPr marL="0" indent="0">
              <a:buFontTx/>
              <a:buNone/>
            </a:pPr>
            <a:r>
              <a:rPr lang="de-DE" baseline="0" dirty="0"/>
              <a:t>etwa eine Monat vor Mutterschutzfrist bzw. bei Bekanntgabe der Elternzeit </a:t>
            </a:r>
          </a:p>
          <a:p>
            <a:pPr marL="0" indent="0">
              <a:buFontTx/>
              <a:buNone/>
            </a:pPr>
            <a:r>
              <a:rPr lang="de-DE" baseline="0" dirty="0"/>
              <a:t>Beschäftigte können Paten mitbringen, der sie auch in Freistellungszeit betreut. </a:t>
            </a:r>
          </a:p>
          <a:p>
            <a:pPr marL="0" indent="0">
              <a:buFontTx/>
              <a:buNone/>
            </a:pPr>
            <a:r>
              <a:rPr lang="de-DE" baseline="0" dirty="0"/>
              <a:t>Für das Gespräch gibt es einen Leitfaden und es legt fest, zu welchen Themen/Terminen der/die Beschäftigte während der Elternzeit Informationen wünscht.</a:t>
            </a:r>
          </a:p>
          <a:p>
            <a:pPr marL="171450" indent="-171450">
              <a:buFontTx/>
              <a:buChar char="-"/>
            </a:pPr>
            <a:r>
              <a:rPr lang="de-DE" baseline="0" dirty="0"/>
              <a:t>Maßnahmen während Freistellung: </a:t>
            </a:r>
          </a:p>
          <a:p>
            <a:pPr marL="0" indent="0">
              <a:buFontTx/>
              <a:buNone/>
            </a:pPr>
            <a:r>
              <a:rPr lang="de-DE" baseline="0" dirty="0"/>
              <a:t>Ziel ist es hier den Kontakt zu halten</a:t>
            </a:r>
          </a:p>
          <a:p>
            <a:pPr marL="0" indent="0">
              <a:buFontTx/>
              <a:buNone/>
            </a:pPr>
            <a:r>
              <a:rPr lang="de-DE" baseline="0" dirty="0"/>
              <a:t>Pate informiert Beschäftigten zu den im Gespräch gewünschten Themen und Terminen. </a:t>
            </a:r>
          </a:p>
          <a:p>
            <a:pPr marL="0" indent="0">
              <a:buFontTx/>
              <a:buNone/>
            </a:pPr>
            <a:r>
              <a:rPr lang="de-DE" baseline="0" dirty="0"/>
              <a:t>Mögliche Angebote: Teilzeitarbeit, Urlaubsvertretungen, Fortbildungs- und Qualifizierungsmaßnahmen,…</a:t>
            </a:r>
          </a:p>
          <a:p>
            <a:pPr marL="171450" indent="-171450">
              <a:buFontTx/>
              <a:buChar char="-"/>
            </a:pPr>
            <a:r>
              <a:rPr lang="de-DE" baseline="0" dirty="0"/>
              <a:t>Rückkehrgespräch: </a:t>
            </a:r>
          </a:p>
          <a:p>
            <a:pPr marL="0" indent="0">
              <a:buFontTx/>
              <a:buNone/>
            </a:pPr>
            <a:r>
              <a:rPr lang="de-DE" baseline="0" dirty="0"/>
              <a:t>Ab einer Elternzeit von 9 Monaten gibt es ein Rückkehrgespräch 3 Monate vor Ende der Elternzeit. </a:t>
            </a:r>
          </a:p>
          <a:p>
            <a:pPr marL="0" indent="0">
              <a:buFontTx/>
              <a:buNone/>
            </a:pPr>
            <a:r>
              <a:rPr lang="de-DE" baseline="0" dirty="0"/>
              <a:t>Leitfaden für das Gespräch ist vorhanden und es wird dokumentiert. </a:t>
            </a:r>
          </a:p>
          <a:p>
            <a:pPr marL="0" indent="0">
              <a:buFontTx/>
              <a:buNone/>
            </a:pPr>
            <a:r>
              <a:rPr lang="de-DE" baseline="0" dirty="0"/>
              <a:t>Anschließend findet ein Umsetzungsgespräch zwischen Personalabteilung und Vorgesetzten statt (Thema: Einarbeitungsplan, Einsatzort, Arbeitsmittel, Fortbildung). </a:t>
            </a:r>
          </a:p>
          <a:p>
            <a:pPr marL="171450" indent="-171450">
              <a:buFontTx/>
              <a:buChar char="-"/>
            </a:pPr>
            <a:r>
              <a:rPr lang="de-DE" baseline="0" dirty="0"/>
              <a:t>Maßnahme nach Freistellung</a:t>
            </a:r>
          </a:p>
          <a:p>
            <a:pPr marL="0" indent="0">
              <a:buFontTx/>
              <a:buNone/>
            </a:pPr>
            <a:r>
              <a:rPr lang="de-DE" baseline="0" dirty="0"/>
              <a:t>Einarbeitung nach Einarbeitungsplan inklusive einem Abschlussgespräch nach erfolgter Einarbeitung.</a:t>
            </a:r>
          </a:p>
        </p:txBody>
      </p:sp>
      <p:sp>
        <p:nvSpPr>
          <p:cNvPr id="4" name="Foliennummernplatzhalter 3"/>
          <p:cNvSpPr>
            <a:spLocks noGrp="1"/>
          </p:cNvSpPr>
          <p:nvPr>
            <p:ph type="sldNum" sz="quarter" idx="10"/>
          </p:nvPr>
        </p:nvSpPr>
        <p:spPr/>
        <p:txBody>
          <a:bodyPr/>
          <a:lstStyle/>
          <a:p>
            <a:fld id="{AD868B3C-6C54-1D41-B938-33F4013C078E}" type="slidenum">
              <a:rPr lang="de-DE" smtClean="0"/>
              <a:pPr/>
              <a:t>14</a:t>
            </a:fld>
            <a:endParaRPr lang="de-DE" dirty="0"/>
          </a:p>
        </p:txBody>
      </p:sp>
    </p:spTree>
    <p:extLst>
      <p:ext uri="{BB962C8B-B14F-4D97-AF65-F5344CB8AC3E}">
        <p14:creationId xmlns:p14="http://schemas.microsoft.com/office/powerpoint/2010/main" val="418366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Familienfreundliche Maßnahmen sind dann erfolgreich, wenn sie es auch Vätern</a:t>
            </a:r>
            <a:r>
              <a:rPr lang="de-DE" baseline="0" dirty="0"/>
              <a:t> erleichtern sich mehr um die Kinderbetreuung zu kümmern. </a:t>
            </a:r>
          </a:p>
          <a:p>
            <a:r>
              <a:rPr lang="de-DE" baseline="0" dirty="0"/>
              <a:t>Für Väter sind finanzielle Anreize wichtiger als für Mütter. Dafür gibt es insbesondere zwei Gründe: </a:t>
            </a:r>
          </a:p>
          <a:p>
            <a:pPr marL="171450" indent="-171450">
              <a:buFontTx/>
              <a:buChar char="-"/>
            </a:pPr>
            <a:r>
              <a:rPr lang="de-DE" baseline="0" dirty="0"/>
              <a:t>Männer verdienen meist mehr als Frauen. Finanzielle Einbußen schlagen deshalb in der Familienkasse stärker zu Buche. </a:t>
            </a:r>
          </a:p>
          <a:p>
            <a:pPr marL="171450" indent="-171450">
              <a:buFontTx/>
              <a:buChar char="-"/>
            </a:pPr>
            <a:r>
              <a:rPr lang="de-DE" baseline="0" dirty="0"/>
              <a:t>Männer fühlen sich stärker verantwortlich für das Haushaltseinkommen. Deshalb zögern sie stärker finanzielle Einbußen in Kauf zu nehmen. </a:t>
            </a:r>
          </a:p>
          <a:p>
            <a:pPr marL="0" indent="0">
              <a:buFontTx/>
              <a:buNone/>
            </a:pPr>
            <a:r>
              <a:rPr lang="de-DE" baseline="0" dirty="0"/>
              <a:t>Studien zeigen: Väter, die sich in den ersten Lebensmonaten von Kindern stärker um die Kinderbetreuung kümmern, bleiben auch später eher „aktive Väter“. </a:t>
            </a:r>
          </a:p>
          <a:p>
            <a:pPr marL="0" indent="0">
              <a:buFontTx/>
              <a:buNone/>
            </a:pPr>
            <a:r>
              <a:rPr lang="de-DE" baseline="0" dirty="0"/>
              <a:t>Deshalb setzt sich die IG Metall dafür ein, dass auch Väter nach der Geburt bei voller Bezahlung zuhause bleiben. Für bis zu zwei Wochen. Natürlich soll diese bezahlte Freistellung bei gleichgeschlechtlichen Paaren auch für die Mutter gelten, die das Kind nicht geboren hat. </a:t>
            </a:r>
          </a:p>
          <a:p>
            <a:pPr marL="0" indent="0">
              <a:buFontTx/>
              <a:buNone/>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eta IGM" panose="02000503040000020004" pitchFamily="2" charset="0"/>
                <a:ea typeface="+mn-ea"/>
                <a:cs typeface="+mn-cs"/>
              </a:rPr>
              <a:t>Quelle des Fotos: </a:t>
            </a:r>
            <a:r>
              <a:rPr lang="de-DE" sz="1200" b="0" i="0" kern="1200" dirty="0" err="1">
                <a:solidFill>
                  <a:schemeClr val="tx1"/>
                </a:solidFill>
                <a:effectLst/>
                <a:latin typeface="Meta IGM" panose="02000503040000020004" pitchFamily="2" charset="0"/>
                <a:ea typeface="+mn-ea"/>
                <a:cs typeface="+mn-cs"/>
              </a:rPr>
              <a:t>Halfpoint</a:t>
            </a:r>
            <a:r>
              <a:rPr lang="de-DE" sz="1200" b="0" i="0" kern="1200" dirty="0">
                <a:solidFill>
                  <a:schemeClr val="tx1"/>
                </a:solidFill>
                <a:effectLst/>
                <a:latin typeface="Meta IGM" panose="02000503040000020004" pitchFamily="2" charset="0"/>
                <a:ea typeface="+mn-ea"/>
                <a:cs typeface="+mn-cs"/>
              </a:rPr>
              <a:t>/</a:t>
            </a:r>
            <a:r>
              <a:rPr lang="de-DE" sz="1200" b="0" i="0" kern="1200" dirty="0" err="1">
                <a:solidFill>
                  <a:schemeClr val="tx1"/>
                </a:solidFill>
                <a:effectLst/>
                <a:latin typeface="Meta IGM" panose="02000503040000020004" pitchFamily="2" charset="0"/>
                <a:ea typeface="+mn-ea"/>
                <a:cs typeface="+mn-cs"/>
              </a:rPr>
              <a:t>iStock</a:t>
            </a:r>
            <a:br>
              <a:rPr lang="de-DE" sz="1200" b="0" i="0" kern="1200" dirty="0">
                <a:solidFill>
                  <a:schemeClr val="tx1"/>
                </a:solidFill>
                <a:effectLst/>
                <a:latin typeface="Meta IGM" panose="02000503040000020004" pitchFamily="2" charset="0"/>
                <a:ea typeface="+mn-ea"/>
                <a:cs typeface="+mn-cs"/>
              </a:rPr>
            </a:br>
            <a:r>
              <a:rPr lang="de-DE" sz="1200" b="0" i="0" kern="1200" dirty="0">
                <a:solidFill>
                  <a:schemeClr val="tx1"/>
                </a:solidFill>
                <a:effectLst/>
                <a:latin typeface="Meta IGM" panose="02000503040000020004" pitchFamily="2" charset="0"/>
                <a:ea typeface="+mn-ea"/>
                <a:cs typeface="+mn-cs"/>
              </a:rPr>
              <a:t>Verwendung nur in den Medien der IG Metall und immer unter Angabe des Copyright-Vermerkes</a:t>
            </a:r>
            <a:endParaRPr lang="de-DE" sz="1200" dirty="0">
              <a:solidFill>
                <a:schemeClr val="bg1">
                  <a:lumMod val="85000"/>
                </a:schemeClr>
              </a:solidFill>
            </a:endParaRPr>
          </a:p>
          <a:p>
            <a:pPr marL="0" indent="0">
              <a:buFontTx/>
              <a:buNone/>
            </a:pPr>
            <a:endParaRPr lang="de-DE" baseline="0"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15</a:t>
            </a:fld>
            <a:endParaRPr lang="de-DE" dirty="0"/>
          </a:p>
        </p:txBody>
      </p:sp>
    </p:spTree>
    <p:extLst>
      <p:ext uri="{BB962C8B-B14F-4D97-AF65-F5344CB8AC3E}">
        <p14:creationId xmlns:p14="http://schemas.microsoft.com/office/powerpoint/2010/main" val="207821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Verbindliche Spielregeln </a:t>
            </a:r>
            <a:r>
              <a:rPr lang="de-DE" dirty="0"/>
              <a:t>helfen informelle Netzwerke und Barrieren zu beseitigen. Deshalb sind Betriebsvereinbarungen so wichtig. Eine Studie aus dem Jahr 2019</a:t>
            </a:r>
            <a:r>
              <a:rPr lang="de-DE" baseline="0" dirty="0"/>
              <a:t> zeigt: Wenn es in einem Unternehmen einen Betriebsrat gibt, steigt die Wahrscheinlichkeit deutlich, dass es Regelungen gibt, die Frauen helfen.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16</a:t>
            </a:fld>
            <a:endParaRPr lang="de-DE" dirty="0"/>
          </a:p>
        </p:txBody>
      </p:sp>
    </p:spTree>
    <p:extLst>
      <p:ext uri="{BB962C8B-B14F-4D97-AF65-F5344CB8AC3E}">
        <p14:creationId xmlns:p14="http://schemas.microsoft.com/office/powerpoint/2010/main" val="374970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eta IGM" panose="02000503040000020004" pitchFamily="2" charset="0"/>
                <a:ea typeface="+mn-ea"/>
                <a:cs typeface="+mn-cs"/>
              </a:rPr>
              <a:t>Die IG Metall steht für </a:t>
            </a:r>
            <a:r>
              <a:rPr lang="de-DE" sz="1200" b="1" i="0" kern="1200" dirty="0">
                <a:solidFill>
                  <a:schemeClr val="tx1"/>
                </a:solidFill>
                <a:effectLst/>
                <a:latin typeface="Meta IGM" panose="02000503040000020004" pitchFamily="2" charset="0"/>
                <a:ea typeface="+mn-ea"/>
                <a:cs typeface="+mn-cs"/>
              </a:rPr>
              <a:t>Vielfalt und Solidarität</a:t>
            </a:r>
            <a:r>
              <a:rPr lang="de-DE" sz="1200" b="0" i="0" kern="1200" dirty="0">
                <a:solidFill>
                  <a:schemeClr val="tx1"/>
                </a:solidFill>
                <a:effectLst/>
                <a:latin typeface="Meta IGM" panose="02000503040000020004" pitchFamily="2" charset="0"/>
                <a:ea typeface="+mn-ea"/>
                <a:cs typeface="+mn-cs"/>
              </a:rPr>
              <a:t>. Uns ist es wichtig, dass Junge Frauen den Schwung nicht verlieren. Dafür machen wir uns stark.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eta IGM" panose="02000503040000020004" pitchFamily="2" charset="0"/>
                <a:ea typeface="+mn-ea"/>
                <a:cs typeface="+mn-cs"/>
              </a:rPr>
              <a:t>Dazu gehören gute Betriebsvereinbarungen,</a:t>
            </a:r>
            <a:r>
              <a:rPr lang="de-DE" sz="1200" b="0" i="0" kern="1200" baseline="0" dirty="0">
                <a:solidFill>
                  <a:schemeClr val="tx1"/>
                </a:solidFill>
                <a:effectLst/>
                <a:latin typeface="Meta IGM" panose="02000503040000020004" pitchFamily="2" charset="0"/>
                <a:ea typeface="+mn-ea"/>
                <a:cs typeface="+mn-cs"/>
              </a:rPr>
              <a:t> Verabredungen in Tarifverträgen (T-ZUG) aber auch Druck auf die Politik. Wir setzen uns ein für Gesetze, die Beschäftigte und ihre Rechte stärken.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baseline="0" dirty="0">
                <a:solidFill>
                  <a:schemeClr val="tx1"/>
                </a:solidFill>
                <a:effectLst/>
                <a:latin typeface="Meta IGM" panose="02000503040000020004" pitchFamily="2" charset="0"/>
                <a:ea typeface="+mn-ea"/>
                <a:cs typeface="+mn-cs"/>
              </a:rPr>
              <a:t>Aber auch in den </a:t>
            </a:r>
            <a:r>
              <a:rPr lang="de-DE" sz="1200" b="1" i="0" kern="1200" baseline="0" dirty="0">
                <a:solidFill>
                  <a:schemeClr val="tx1"/>
                </a:solidFill>
                <a:effectLst/>
                <a:latin typeface="Meta IGM" panose="02000503040000020004" pitchFamily="2" charset="0"/>
                <a:ea typeface="+mn-ea"/>
                <a:cs typeface="+mn-cs"/>
              </a:rPr>
              <a:t>eigenen Reihen</a:t>
            </a:r>
            <a:r>
              <a:rPr lang="de-DE" sz="1200" b="0" i="0" kern="1200" baseline="0" dirty="0">
                <a:solidFill>
                  <a:schemeClr val="tx1"/>
                </a:solidFill>
                <a:effectLst/>
                <a:latin typeface="Meta IGM" panose="02000503040000020004" pitchFamily="2" charset="0"/>
                <a:ea typeface="+mn-ea"/>
                <a:cs typeface="+mn-cs"/>
              </a:rPr>
              <a:t> stärken wir Frauen: Durch vielfältige Bildungsangebote wie Frauenbildungswochen (Bezirke Bayern und Küste, GS Nordhessen und Wolfsburg), Junge Aktive für Frauen (Bezirk Küste) aber auch durch </a:t>
            </a:r>
            <a:r>
              <a:rPr lang="de-DE" sz="1200" b="0" i="0" kern="1200" baseline="0" dirty="0" err="1">
                <a:solidFill>
                  <a:schemeClr val="tx1"/>
                </a:solidFill>
                <a:effectLst/>
                <a:latin typeface="Meta IGM" panose="02000503040000020004" pitchFamily="2" charset="0"/>
                <a:ea typeface="+mn-ea"/>
                <a:cs typeface="+mn-cs"/>
              </a:rPr>
              <a:t>Mentoringprogramme</a:t>
            </a:r>
            <a:r>
              <a:rPr lang="de-DE" sz="1200" b="0" i="0" kern="1200" baseline="0" dirty="0">
                <a:solidFill>
                  <a:schemeClr val="tx1"/>
                </a:solidFill>
                <a:effectLst/>
                <a:latin typeface="Meta IGM" panose="02000503040000020004" pitchFamily="2" charset="0"/>
                <a:ea typeface="+mn-ea"/>
                <a:cs typeface="+mn-cs"/>
              </a:rPr>
              <a:t> (GS Hannover).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baseline="0" dirty="0">
                <a:solidFill>
                  <a:schemeClr val="tx1"/>
                </a:solidFill>
                <a:effectLst/>
                <a:latin typeface="Meta IGM" panose="02000503040000020004" pitchFamily="2" charset="0"/>
                <a:ea typeface="+mn-ea"/>
                <a:cs typeface="+mn-cs"/>
              </a:rPr>
              <a:t>Wir sind aber auch seit Jahren dran, den Frauenanteil unter den hauptamtlich Beschäftigten zu erhöhen. Wir tun das, </a:t>
            </a:r>
            <a:r>
              <a:rPr lang="de-DE" sz="1200" b="0" i="0" kern="1200" dirty="0">
                <a:solidFill>
                  <a:schemeClr val="tx1"/>
                </a:solidFill>
                <a:effectLst/>
                <a:latin typeface="Meta IGM" panose="02000503040000020004" pitchFamily="2" charset="0"/>
                <a:ea typeface="+mn-ea"/>
                <a:cs typeface="+mn-cs"/>
              </a:rPr>
              <a:t>was sie von anderen fordert: Im Mai 2010 hatte der IG Metall-Vorstand die 30-Prozent-Zielzahl für Frauen im politischen Bereich und in hauptamtlichen Führungspositionen beschlossen. Derzeit liegt der Anteil weiblicher Führungskräfte in der IG Metall bei fast 25 Prozent. Wir hatten uns schon 2011 das Ziel gesetzt, in den Aufsichtsräten einen Frauenanteil von 30 Prozent zu erreichen. Wir haben das mehr als erfüllt: In 2020 lag der Frauenanteil unter den Aufsichtsratsmitgliedern, die die IG Metall stellt, bei 33,5 Prozent. Es geht also. Am besten mit verbindlichen Zielen.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eta IGM" panose="0200050304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eta IGM" panose="02000503040000020004" pitchFamily="2" charset="0"/>
                <a:ea typeface="+mn-ea"/>
                <a:cs typeface="+mn-cs"/>
              </a:rPr>
              <a:t>Quelle des Fotos: </a:t>
            </a:r>
            <a:r>
              <a:rPr lang="de-DE" sz="1200" dirty="0" err="1">
                <a:solidFill>
                  <a:schemeClr val="bg1">
                    <a:lumMod val="85000"/>
                  </a:schemeClr>
                </a:solidFill>
              </a:rPr>
              <a:t>Ilkercelik</a:t>
            </a:r>
            <a:r>
              <a:rPr lang="de-DE" sz="1200" dirty="0">
                <a:solidFill>
                  <a:schemeClr val="bg1">
                    <a:lumMod val="85000"/>
                  </a:schemeClr>
                </a:solidFill>
              </a:rPr>
              <a:t>/</a:t>
            </a:r>
            <a:r>
              <a:rPr lang="de-DE" sz="1200" dirty="0" err="1">
                <a:solidFill>
                  <a:schemeClr val="bg1">
                    <a:lumMod val="85000"/>
                  </a:schemeClr>
                </a:solidFill>
              </a:rPr>
              <a:t>iStock</a:t>
            </a:r>
            <a:r>
              <a:rPr lang="de-DE" sz="1200" dirty="0">
                <a:solidFill>
                  <a:schemeClr val="bg1">
                    <a:lumMod val="85000"/>
                  </a:schemeClr>
                </a:solidFill>
              </a:rPr>
              <a:t> </a:t>
            </a:r>
            <a:br>
              <a:rPr lang="de-DE" sz="1200" b="0" i="0" kern="1200" dirty="0">
                <a:solidFill>
                  <a:schemeClr val="tx1"/>
                </a:solidFill>
                <a:effectLst/>
                <a:latin typeface="Meta IGM" panose="02000503040000020004" pitchFamily="2" charset="0"/>
                <a:ea typeface="+mn-ea"/>
                <a:cs typeface="+mn-cs"/>
              </a:rPr>
            </a:br>
            <a:r>
              <a:rPr lang="de-DE" sz="1200" b="0" i="0" kern="1200" dirty="0">
                <a:solidFill>
                  <a:schemeClr val="tx1"/>
                </a:solidFill>
                <a:effectLst/>
                <a:latin typeface="Meta IGM" panose="02000503040000020004" pitchFamily="2" charset="0"/>
                <a:ea typeface="+mn-ea"/>
                <a:cs typeface="+mn-cs"/>
              </a:rPr>
              <a:t>Verwendung nur in den Medien der IG Metall und immer unter Angabe des Copyright-Vermerkes</a:t>
            </a:r>
            <a:endParaRPr lang="de-DE" sz="1200" dirty="0">
              <a:solidFill>
                <a:schemeClr val="bg1">
                  <a:lumMod val="8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eta IGM" panose="02000503040000020004" pitchFamily="2" charset="0"/>
              <a:ea typeface="+mn-ea"/>
              <a:cs typeface="+mn-cs"/>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17</a:t>
            </a:fld>
            <a:endParaRPr lang="de-DE" dirty="0"/>
          </a:p>
        </p:txBody>
      </p:sp>
    </p:spTree>
    <p:extLst>
      <p:ext uri="{BB962C8B-B14F-4D97-AF65-F5344CB8AC3E}">
        <p14:creationId xmlns:p14="http://schemas.microsoft.com/office/powerpoint/2010/main" val="404536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a:t>
            </a:fld>
            <a:endParaRPr lang="de-DE" dirty="0"/>
          </a:p>
        </p:txBody>
      </p:sp>
    </p:spTree>
    <p:extLst>
      <p:ext uri="{BB962C8B-B14F-4D97-AF65-F5344CB8AC3E}">
        <p14:creationId xmlns:p14="http://schemas.microsoft.com/office/powerpoint/2010/main" val="224881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b="1" dirty="0"/>
              <a:t>Abschnitte</a:t>
            </a:r>
            <a:r>
              <a:rPr lang="de-DE" sz="1300" dirty="0"/>
              <a:t>: diese können je nach Zielgruppe und Ziel angepasst werden.</a:t>
            </a:r>
          </a:p>
        </p:txBody>
      </p:sp>
      <p:sp>
        <p:nvSpPr>
          <p:cNvPr id="4" name="Foliennummernplatzhalter 3"/>
          <p:cNvSpPr>
            <a:spLocks noGrp="1"/>
          </p:cNvSpPr>
          <p:nvPr>
            <p:ph type="sldNum" sz="quarter" idx="10"/>
          </p:nvPr>
        </p:nvSpPr>
        <p:spPr/>
        <p:txBody>
          <a:bodyPr/>
          <a:lstStyle/>
          <a:p>
            <a:fld id="{AD868B3C-6C54-1D41-B938-33F4013C078E}" type="slidenum">
              <a:rPr lang="de-DE" smtClean="0"/>
              <a:pPr/>
              <a:t>3</a:t>
            </a:fld>
            <a:endParaRPr lang="de-DE" dirty="0"/>
          </a:p>
        </p:txBody>
      </p:sp>
    </p:spTree>
    <p:extLst>
      <p:ext uri="{BB962C8B-B14F-4D97-AF65-F5344CB8AC3E}">
        <p14:creationId xmlns:p14="http://schemas.microsoft.com/office/powerpoint/2010/main" val="46046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Grafik zeigt den Frauenanteil in unterschiedlichen</a:t>
            </a:r>
            <a:r>
              <a:rPr lang="de-DE" baseline="0" dirty="0"/>
              <a:t> Bereichen. </a:t>
            </a:r>
          </a:p>
          <a:p>
            <a:r>
              <a:rPr lang="de-DE" baseline="0" dirty="0"/>
              <a:t>Sie zeigt auch, welche </a:t>
            </a:r>
            <a:r>
              <a:rPr lang="de-DE" b="1" baseline="0" dirty="0"/>
              <a:t>Wirkung Frauenförderung </a:t>
            </a:r>
            <a:r>
              <a:rPr lang="de-DE" baseline="0" dirty="0"/>
              <a:t>haben kann. Für Unternehmen, die börsennotiert und mitbestimmt sind, gilt seit 2015 eine gesetzliche Quote für den Aufsichtsrat (30 %). Viele der 200 größten Unternehmen (hier dargestellt) fallen unter diese </a:t>
            </a:r>
            <a:r>
              <a:rPr lang="de-DE" dirty="0"/>
              <a:t>Quote. Trotzdem zeigt sich hier </a:t>
            </a:r>
            <a:r>
              <a:rPr lang="de-DE" baseline="0" dirty="0"/>
              <a:t>deutlich deren Wirkung. 2013 lag der Frauenanteil noch bei 15,1 %, heute bei knapp 37 %. </a:t>
            </a:r>
          </a:p>
          <a:p>
            <a:endParaRPr lang="de-DE" baseline="0" dirty="0"/>
          </a:p>
          <a:p>
            <a:r>
              <a:rPr lang="de-DE" dirty="0"/>
              <a:t>Quellen: </a:t>
            </a:r>
          </a:p>
          <a:p>
            <a:r>
              <a:rPr lang="de-DE" dirty="0"/>
              <a:t>Bevölkerung: Statistisches Bundesamt:</a:t>
            </a:r>
            <a:r>
              <a:rPr lang="de-DE" baseline="0" dirty="0"/>
              <a:t> Datenabruf auf genesis.destatis.de, Stichtag 31.12.2023</a:t>
            </a:r>
          </a:p>
          <a:p>
            <a:r>
              <a:rPr lang="de-DE" baseline="0" dirty="0"/>
              <a:t>Auszubildende, Meister*in (abgeschlossene Prüfungen in 2022): Berufsbildungsbericht 2023, Datenreport</a:t>
            </a:r>
            <a:r>
              <a:rPr lang="de-DE" dirty="0"/>
              <a:t> </a:t>
            </a:r>
          </a:p>
          <a:p>
            <a:r>
              <a:rPr lang="de-DE" dirty="0"/>
              <a:t>Vorstand,</a:t>
            </a:r>
            <a:r>
              <a:rPr lang="de-DE" baseline="0" dirty="0"/>
              <a:t> Aufsichtsrat: DIW Managerinnen-Barometer 2024 </a:t>
            </a:r>
            <a:r>
              <a:rPr lang="de-DE" dirty="0">
                <a:hlinkClick r:id="rId3"/>
              </a:rPr>
              <a:t>DIW Berlin: Frauenanteil in Vorständen großer Unternehmen gestiegen, meist bleibt es aber bei höchstens einer Frau</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187552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Schlechtere berufliche Entwicklungsmöglichkeiten schlagen</a:t>
            </a:r>
            <a:r>
              <a:rPr lang="de-DE" baseline="0" dirty="0"/>
              <a:t> sich auch in der Lohnlücke zwischen Männer und Frauen nieder: Dem sogenannten Gender Pay Gap. Der Gender Pay Gap ist der Unterschied zwischen dem durchschnittlichen Stundenverdienst von Männer und von Frauen. </a:t>
            </a:r>
          </a:p>
          <a:p>
            <a:r>
              <a:rPr lang="de-DE" baseline="0" dirty="0"/>
              <a:t>Diese Lohnlücke zeigt sich quer über unterschiedliche Positionen. Allerdings ist sie bei höheren Löhnen größer. </a:t>
            </a:r>
          </a:p>
          <a:p>
            <a:r>
              <a:rPr lang="de-DE" baseline="0" dirty="0"/>
              <a:t>Einen </a:t>
            </a:r>
            <a:r>
              <a:rPr lang="de-DE" b="1" baseline="0" dirty="0"/>
              <a:t>positiven Einfluss auf die Lohnlücke haben Tarifverträge. Sie sorgen für deutlich mehr Gerechtigkeit und reduzieren die Lohnlücke. </a:t>
            </a:r>
          </a:p>
          <a:p>
            <a:r>
              <a:rPr lang="de-DE" baseline="0" dirty="0"/>
              <a:t>Geringere Entgelte von Frauen summieren sich im gesamten Erwerbsverlauf auf 50 % weniger Entgelt (wenn das gesamte Entgelt von Männern 100 % sind, verdienen Frauen im gesamten Erwerbsverlauf nur 50,2 %.) (Quelle: </a:t>
            </a:r>
            <a:r>
              <a:rPr lang="de-DE" baseline="0" dirty="0" err="1"/>
              <a:t>Hamburgerisches</a:t>
            </a:r>
            <a:r>
              <a:rPr lang="de-DE" baseline="0" dirty="0"/>
              <a:t> Weltwirtschaftsinstitut, 2017). </a:t>
            </a:r>
          </a:p>
          <a:p>
            <a:r>
              <a:rPr lang="de-DE" baseline="0" dirty="0"/>
              <a:t>Eine Erklärung dafür sind Auszeiten: </a:t>
            </a:r>
            <a:r>
              <a:rPr lang="de-DE" dirty="0"/>
              <a:t>Kehren Frauen nach einer Elternzeit von bis zu 12 Monaten in den Arbeitsmarkt zurück, verdienen sie 6,5 % weniger in der Stunde. Frauen, die nach einer Elternzeit von mehr als einem Jahr in den Job zurückkommen, verdienen 9,8 % weniger als vorher. (Quelle:</a:t>
            </a:r>
            <a:r>
              <a:rPr lang="de-DE" baseline="0" dirty="0"/>
              <a:t> </a:t>
            </a:r>
            <a:r>
              <a:rPr lang="de-DE" baseline="0" dirty="0" err="1"/>
              <a:t>Lott</a:t>
            </a:r>
            <a:r>
              <a:rPr lang="de-DE" baseline="0" dirty="0"/>
              <a:t>, Yvonne/</a:t>
            </a:r>
            <a:r>
              <a:rPr lang="de-DE" baseline="0" dirty="0" err="1"/>
              <a:t>Eulgem</a:t>
            </a:r>
            <a:r>
              <a:rPr lang="de-DE" baseline="0" dirty="0"/>
              <a:t>, Lorena (2019): Lohnnachteile durch Mutterschaft). Helfen flexible Arbeitszeiten? WSI Report, Nr. 49.</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5</a:t>
            </a:fld>
            <a:endParaRPr lang="de-DE" dirty="0"/>
          </a:p>
        </p:txBody>
      </p:sp>
    </p:spTree>
    <p:extLst>
      <p:ext uri="{BB962C8B-B14F-4D97-AF65-F5344CB8AC3E}">
        <p14:creationId xmlns:p14="http://schemas.microsoft.com/office/powerpoint/2010/main" val="239511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Frauen arbeiten rund </a:t>
            </a:r>
            <a:r>
              <a:rPr lang="de-DE"/>
              <a:t>1,5 Stünden länger </a:t>
            </a:r>
            <a:r>
              <a:rPr lang="de-DE" dirty="0"/>
              <a:t>pro Woche.</a:t>
            </a:r>
            <a:r>
              <a:rPr lang="de-DE" baseline="0" dirty="0"/>
              <a:t> Sie verbringen zwar durchschnittlich weniger Zeit mit Erwerbsarbeit, arbeiten aber deutlich länger unbezahlt. Zur unbezahlten Arbeit zählt das Statistische Bundesamt Tätigkeiten wie den Haushalt, Kinderbetreuung, Ehrenamt, Reparaturen,… </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Auswirkungen von Homeoffice: Frauen verrichten 1,7 Stunden mehr Sorgearbeit, wenn sie von zu Hause aus arbeiten (im Vergleich</a:t>
            </a:r>
            <a:r>
              <a:rPr lang="de-DE" baseline="0" dirty="0"/>
              <a:t> dazu wenn sie nicht zuhause arbeiten)</a:t>
            </a:r>
            <a:r>
              <a:rPr lang="de-DE" dirty="0"/>
              <a:t>, während es bei Männern nur 0,6 Stunden sind (Gleichstellungsbericht 2020, S. 104). </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6</a:t>
            </a:fld>
            <a:endParaRPr lang="de-DE" dirty="0"/>
          </a:p>
        </p:txBody>
      </p:sp>
    </p:spTree>
    <p:extLst>
      <p:ext uri="{BB962C8B-B14F-4D97-AF65-F5344CB8AC3E}">
        <p14:creationId xmlns:p14="http://schemas.microsoft.com/office/powerpoint/2010/main" val="30701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Die Folie kann dazu genutzt werden ein erstes Stimmungsbild zu</a:t>
            </a:r>
            <a:r>
              <a:rPr lang="de-DE" i="1" baseline="0" dirty="0"/>
              <a:t> erstellen, woran es nach Auffassung des Gremiums/der Beschäftigten besonders hackt. Bei Online-Seminaren zum Beispiel, indem die Teilnehmerinnen die einzelnen Themen punkten.</a:t>
            </a:r>
          </a:p>
          <a:p>
            <a:endParaRPr lang="de-DE" baseline="0" dirty="0"/>
          </a:p>
          <a:p>
            <a:r>
              <a:rPr lang="de-DE" dirty="0"/>
              <a:t>Es gibt vielfältige Möglichkeiten</a:t>
            </a:r>
            <a:r>
              <a:rPr lang="de-DE" baseline="0" dirty="0"/>
              <a:t> Frauen zu fördern: </a:t>
            </a:r>
          </a:p>
          <a:p>
            <a:endParaRPr lang="de-DE" baseline="0" dirty="0"/>
          </a:p>
          <a:p>
            <a:pPr marL="171450" indent="-171450">
              <a:buFontTx/>
              <a:buChar char="-"/>
            </a:pPr>
            <a:r>
              <a:rPr lang="de-DE" baseline="0" dirty="0"/>
              <a:t>Frauen für das Unternehmen gewinnen: </a:t>
            </a:r>
          </a:p>
          <a:p>
            <a:pPr marL="0" indent="0">
              <a:buFontTx/>
              <a:buNone/>
            </a:pPr>
            <a:r>
              <a:rPr lang="de-DE" baseline="0" dirty="0"/>
              <a:t>Häufig hapert es bereits daran, den Frauenanteil grundsätzlich zu erhöhen. Dazu gehören Maßnahmen wie die Durchführung eines Girls-Days, die Teilnahme an einschlägigen Messen oder auch die Beteiligung an Veranstaltungen der örtlichen Schulen, Fachhochschulen oder Universitäten. </a:t>
            </a:r>
          </a:p>
          <a:p>
            <a:pPr marL="0" indent="0">
              <a:buFontTx/>
              <a:buNone/>
            </a:pPr>
            <a:r>
              <a:rPr lang="de-DE" baseline="0" dirty="0"/>
              <a:t>Aber auch geschlechtersensible Stellenausschreibungen oder ein auch für Frauen ansprechender Internet- oder </a:t>
            </a:r>
            <a:r>
              <a:rPr lang="de-DE" baseline="0" dirty="0" err="1"/>
              <a:t>Social</a:t>
            </a:r>
            <a:r>
              <a:rPr lang="de-DE" baseline="0" dirty="0"/>
              <a:t>-Media-Auftritt kann das Interesse von Frauen am Unternehmen deutlich erhöhen (z.B. durch Bilder). </a:t>
            </a:r>
          </a:p>
          <a:p>
            <a:pPr marL="0" indent="0">
              <a:buFontTx/>
              <a:buNone/>
            </a:pPr>
            <a:endParaRPr lang="de-DE" baseline="0" dirty="0"/>
          </a:p>
          <a:p>
            <a:pPr marL="171450" indent="-171450">
              <a:buFontTx/>
              <a:buChar char="-"/>
            </a:pPr>
            <a:r>
              <a:rPr lang="de-DE" baseline="0" dirty="0"/>
              <a:t>Frauen vernetzen und </a:t>
            </a:r>
            <a:r>
              <a:rPr lang="de-DE" baseline="0" dirty="0" err="1"/>
              <a:t>empowern</a:t>
            </a:r>
            <a:r>
              <a:rPr lang="de-DE" baseline="0" dirty="0"/>
              <a:t>: </a:t>
            </a:r>
          </a:p>
          <a:p>
            <a:pPr marL="0" indent="0">
              <a:buFontTx/>
              <a:buNone/>
            </a:pPr>
            <a:r>
              <a:rPr lang="de-DE" baseline="0" dirty="0"/>
              <a:t>In vielen Unternehmen gibt es inzwischen Frauennetzwerke. Sie dienen dem Wissensaustausch und der gegenseitigen Vernetzung. Dies können regelmäßige Treffen aber auch strukturierte Verfahren wie beispielsweise Mentoring oder Coaching sein. </a:t>
            </a:r>
          </a:p>
          <a:p>
            <a:pPr marL="0" indent="0">
              <a:buFontTx/>
              <a:buNone/>
            </a:pPr>
            <a:endParaRPr lang="de-DE" baseline="0" dirty="0"/>
          </a:p>
          <a:p>
            <a:pPr marL="171450" indent="-171450">
              <a:buFontTx/>
              <a:buChar char="-"/>
            </a:pPr>
            <a:r>
              <a:rPr lang="de-DE" baseline="0" dirty="0"/>
              <a:t>Frauen fördern: </a:t>
            </a:r>
          </a:p>
          <a:p>
            <a:pPr marL="0" indent="0">
              <a:buFontTx/>
              <a:buNone/>
            </a:pPr>
            <a:r>
              <a:rPr lang="de-DE" baseline="0" dirty="0"/>
              <a:t>Viele Unternehmen setzen gezielte Frauenförderprogramme auf, um den Frauenanteil zu erhöhen. Dazu gehören beispielsweise Meisterinnenförderprogramme aber auch selbst gesetzte Zielvorgaben zur Erhöhung des Frauenanteils auf unterschiedlichen Ebenen. </a:t>
            </a:r>
          </a:p>
          <a:p>
            <a:pPr marL="0" indent="0">
              <a:buFontTx/>
              <a:buNone/>
            </a:pPr>
            <a:endParaRPr lang="de-DE" baseline="0" dirty="0"/>
          </a:p>
          <a:p>
            <a:pPr marL="171450" indent="-171450">
              <a:buFontTx/>
              <a:buChar char="-"/>
            </a:pPr>
            <a:r>
              <a:rPr lang="de-DE" baseline="0" dirty="0"/>
              <a:t>Familienfreundliche Arbeitsbedingungen schaffen</a:t>
            </a:r>
          </a:p>
          <a:p>
            <a:pPr marL="0" indent="0">
              <a:buFontTx/>
              <a:buNone/>
            </a:pPr>
            <a:r>
              <a:rPr lang="de-DE" baseline="0" dirty="0"/>
              <a:t>Frauen tragen nach wie vor die Hauptverantwortung für die Betreuung von Kindern. Deshalb unterstützen alle Maßnahmen, die die Arbeitsbedingungen familienfreundlicher machen, auch Frauen im Betrieb. Gleichzeitig kann ein familienfreundliches Klima auch einen Beitrag dazu leisten, dass Väter sich stärker in der Kinderbetreuung engagieren ohne Nachteile zu befürchten. </a:t>
            </a:r>
          </a:p>
        </p:txBody>
      </p:sp>
      <p:sp>
        <p:nvSpPr>
          <p:cNvPr id="4" name="Foliennummernplatzhalter 3"/>
          <p:cNvSpPr>
            <a:spLocks noGrp="1"/>
          </p:cNvSpPr>
          <p:nvPr>
            <p:ph type="sldNum" sz="quarter" idx="10"/>
          </p:nvPr>
        </p:nvSpPr>
        <p:spPr/>
        <p:txBody>
          <a:bodyPr/>
          <a:lstStyle/>
          <a:p>
            <a:fld id="{AD868B3C-6C54-1D41-B938-33F4013C078E}" type="slidenum">
              <a:rPr lang="de-DE" smtClean="0"/>
              <a:pPr/>
              <a:t>7</a:t>
            </a:fld>
            <a:endParaRPr lang="de-DE" dirty="0"/>
          </a:p>
        </p:txBody>
      </p:sp>
    </p:spTree>
    <p:extLst>
      <p:ext uri="{BB962C8B-B14F-4D97-AF65-F5344CB8AC3E}">
        <p14:creationId xmlns:p14="http://schemas.microsoft.com/office/powerpoint/2010/main" val="215797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aseline="0" dirty="0"/>
              <a:t>Häufig hapert es bereits daran, den Frauenanteil grundsätzlich zu erhöhen. Dazu gehören Maßnahmen wie die Durchführung eines Girls-Days, die Teilnahme an einschlägigen Messen oder auch die Beteiligung an Veranstaltungen der örtlichen Schulen, Fachhochschulen oder Universitäten. </a:t>
            </a:r>
          </a:p>
          <a:p>
            <a:pPr marL="0" indent="0">
              <a:buFontTx/>
              <a:buNone/>
            </a:pPr>
            <a:r>
              <a:rPr lang="de-DE" baseline="0" dirty="0"/>
              <a:t>Aber auch </a:t>
            </a:r>
            <a:r>
              <a:rPr lang="de-DE" b="1" baseline="0" dirty="0"/>
              <a:t>geschlechtersensible Stellenausschreibungen </a:t>
            </a:r>
            <a:r>
              <a:rPr lang="de-DE" baseline="0" dirty="0"/>
              <a:t>oder ein auch für Frauen ansprechender Internet- oder </a:t>
            </a:r>
            <a:r>
              <a:rPr lang="de-DE" baseline="0" dirty="0" err="1"/>
              <a:t>Social</a:t>
            </a:r>
            <a:r>
              <a:rPr lang="de-DE" baseline="0" dirty="0"/>
              <a:t>-Media-Auftritt kann das Interesse von Frauen am Unternehmen deutlich erhöhen. In einer </a:t>
            </a:r>
            <a:r>
              <a:rPr lang="de-DE" baseline="0" dirty="0" err="1"/>
              <a:t>Diversity</a:t>
            </a:r>
            <a:r>
              <a:rPr lang="de-DE" baseline="0" dirty="0"/>
              <a:t>-Werkstatt bei VW wurden Stellenbeschreibungen überprüft und umgearbeitet. Die Bewerber*innen-Zahlen stiegen damit um über 800 Prozent (s. Faktenblatt </a:t>
            </a:r>
            <a:r>
              <a:rPr lang="de-DE" baseline="0"/>
              <a:t>Geschlechtsneutrale Stellenbeschreibungen). </a:t>
            </a:r>
            <a:endParaRPr lang="de-DE" baseline="0" dirty="0"/>
          </a:p>
          <a:p>
            <a:pPr marL="0" indent="0">
              <a:buFontTx/>
              <a:buNone/>
            </a:pPr>
            <a:endParaRPr lang="de-DE" baseline="0" dirty="0"/>
          </a:p>
          <a:p>
            <a:pPr marL="0" indent="0">
              <a:buFontTx/>
              <a:buNone/>
            </a:pPr>
            <a:r>
              <a:rPr lang="de-DE" b="1" baseline="0" dirty="0"/>
              <a:t>Mögliche Instrumente sind: </a:t>
            </a:r>
          </a:p>
          <a:p>
            <a:pPr marL="171450" indent="-171450">
              <a:buFontTx/>
              <a:buChar char="-"/>
            </a:pPr>
            <a:r>
              <a:rPr lang="de-DE" baseline="0" dirty="0"/>
              <a:t>Die Verwendung geschlechtsneutraler Begriffe wie „Abteilungsleitung“, „Studierende“ oder „Fachkräfte“.</a:t>
            </a:r>
          </a:p>
          <a:p>
            <a:pPr marL="171450" indent="-171450">
              <a:buFontTx/>
              <a:buChar char="-"/>
            </a:pPr>
            <a:r>
              <a:rPr lang="de-DE" baseline="0" dirty="0"/>
              <a:t>Die Ansprache aller Geschlechter durch die Verwendung eines Genderzeichens. Zusätzlich kann der Zusatz männlich, weiblich, divers hinzugefügt werden.  </a:t>
            </a:r>
          </a:p>
          <a:p>
            <a:pPr marL="171450" indent="-171450">
              <a:buFontTx/>
              <a:buChar char="-"/>
            </a:pPr>
            <a:r>
              <a:rPr lang="de-DE" baseline="0" dirty="0"/>
              <a:t>In Stellenausschreibungen werden oftmals Kompetenzen angegeben, die stark mit vermeintlich typisch männlichen Eigenschaften assoziiert werden (z.B. durchsetzungsstark). Soziale Kompetenzen spielen meist eine untergeordnete Rolle. Studien zeigen , dass sich mehr Frauen bewerben, wenn in den Jobprofilen auch soziale Kompetenzen angeführt sind. </a:t>
            </a:r>
          </a:p>
          <a:p>
            <a:pPr marL="171450" indent="-171450">
              <a:buFontTx/>
              <a:buChar char="-"/>
            </a:pPr>
            <a:r>
              <a:rPr lang="de-DE" baseline="0" dirty="0"/>
              <a:t>Bei Stellenausschreibungen oder dem Auftritt im Internet oder Sozialen Medien auf eine vielfältige Bildsprache achten.  </a:t>
            </a:r>
          </a:p>
          <a:p>
            <a:pPr marL="171450" indent="-171450">
              <a:buFontTx/>
              <a:buChar char="-"/>
            </a:pPr>
            <a:r>
              <a:rPr lang="de-DE" baseline="0" dirty="0"/>
              <a:t>Viele Betriebsvereinbarungen regeln außerdem, dass Frauen bei gleicher Qualifikation bevorzugt eingestellt werden. </a:t>
            </a:r>
          </a:p>
          <a:p>
            <a:pPr marL="171450" indent="-171450">
              <a:buFontTx/>
              <a:buChar char="-"/>
            </a:pPr>
            <a:endParaRPr lang="de-DE" baseline="0" dirty="0"/>
          </a:p>
          <a:p>
            <a:pPr marL="0" indent="0">
              <a:buFontTx/>
              <a:buNone/>
            </a:pPr>
            <a:r>
              <a:rPr lang="de-DE" b="1" baseline="0" dirty="0"/>
              <a:t>Anonyme Bewerbungsverfahren: </a:t>
            </a:r>
          </a:p>
          <a:p>
            <a:pPr marL="0" indent="0">
              <a:buFontTx/>
              <a:buNone/>
            </a:pPr>
            <a:r>
              <a:rPr lang="de-DE" baseline="0" dirty="0"/>
              <a:t>Verschiedene Studien haben gezeigt, dass Frauen und Menschen mit Migrationshintergrund eine deutliche höhere Chance haben zu Bewerbungsgesprächen eingeladen zu werden wenn das Verfahren anonymisiert ist. Das bedeutet, dass kein Bild und kein Name in der Bewerbung enthalten ist. </a:t>
            </a:r>
          </a:p>
          <a:p>
            <a:pPr marL="0" indent="0">
              <a:buFontTx/>
              <a:buNone/>
            </a:pPr>
            <a:r>
              <a:rPr lang="de-DE" baseline="0" dirty="0"/>
              <a:t>Eine Studie aus dem Jahr zeigt beispielsweise, dass die Wahrscheinlichkeit, dass Frauen zu Bewerbungsverfahren eingeladen werden, um 10 % steigt. (Quelle: IZA 2012, Anonymisierte Bewerbungsverfahren. Abschlussbericht.)</a:t>
            </a:r>
          </a:p>
          <a:p>
            <a:pPr marL="0" indent="0">
              <a:buFontTx/>
              <a:buNone/>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eta IGM" panose="0200050304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eta IGM" panose="02000503040000020004" pitchFamily="2" charset="0"/>
                <a:ea typeface="+mn-ea"/>
                <a:cs typeface="+mn-cs"/>
              </a:rPr>
              <a:t>Quelle des Fotos: </a:t>
            </a:r>
            <a:r>
              <a:rPr lang="de-DE" sz="1200" b="0" i="0" kern="1200" dirty="0" err="1">
                <a:solidFill>
                  <a:schemeClr val="tx1"/>
                </a:solidFill>
                <a:effectLst/>
                <a:latin typeface="Meta IGM" panose="02000503040000020004" pitchFamily="2" charset="0"/>
                <a:ea typeface="+mn-ea"/>
                <a:cs typeface="+mn-cs"/>
              </a:rPr>
              <a:t>iStock</a:t>
            </a:r>
            <a:r>
              <a:rPr lang="de-DE" sz="1200" b="0" i="0" kern="1200" dirty="0">
                <a:solidFill>
                  <a:schemeClr val="tx1"/>
                </a:solidFill>
                <a:effectLst/>
                <a:latin typeface="Meta IGM" panose="02000503040000020004" pitchFamily="2" charset="0"/>
                <a:ea typeface="+mn-ea"/>
                <a:cs typeface="+mn-cs"/>
              </a:rPr>
              <a:t>/</a:t>
            </a:r>
            <a:r>
              <a:rPr lang="de-DE" sz="1200" b="0" i="0" kern="1200" dirty="0" err="1">
                <a:solidFill>
                  <a:schemeClr val="tx1"/>
                </a:solidFill>
                <a:effectLst/>
                <a:latin typeface="Meta IGM" panose="02000503040000020004" pitchFamily="2" charset="0"/>
                <a:ea typeface="+mn-ea"/>
                <a:cs typeface="+mn-cs"/>
              </a:rPr>
              <a:t>stockfour</a:t>
            </a:r>
            <a:r>
              <a:rPr lang="de-DE" sz="1200" dirty="0">
                <a:solidFill>
                  <a:schemeClr val="bg1">
                    <a:lumMod val="85000"/>
                  </a:schemeClr>
                </a:solidFill>
              </a:rPr>
              <a:t> </a:t>
            </a:r>
            <a:br>
              <a:rPr lang="de-DE" sz="1200" b="0" i="0" kern="1200" dirty="0">
                <a:solidFill>
                  <a:schemeClr val="tx1"/>
                </a:solidFill>
                <a:effectLst/>
                <a:latin typeface="Meta IGM" panose="02000503040000020004" pitchFamily="2" charset="0"/>
                <a:ea typeface="+mn-ea"/>
                <a:cs typeface="+mn-cs"/>
              </a:rPr>
            </a:br>
            <a:r>
              <a:rPr lang="de-DE" sz="1200" b="0" i="0" kern="1200" dirty="0">
                <a:solidFill>
                  <a:schemeClr val="tx1"/>
                </a:solidFill>
                <a:effectLst/>
                <a:latin typeface="Meta IGM" panose="02000503040000020004" pitchFamily="2" charset="0"/>
                <a:ea typeface="+mn-ea"/>
                <a:cs typeface="+mn-cs"/>
              </a:rPr>
              <a:t>Verwendung nur in den Medien der IG Metall und immer unter Angabe des Copyright-Vermerkes</a:t>
            </a:r>
            <a:endParaRPr lang="de-DE" sz="1200" dirty="0">
              <a:solidFill>
                <a:schemeClr val="bg1">
                  <a:lumMod val="85000"/>
                </a:schemeClr>
              </a:solidFill>
            </a:endParaRP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a:t>
            </a:fld>
            <a:endParaRPr lang="de-DE" dirty="0"/>
          </a:p>
        </p:txBody>
      </p:sp>
    </p:spTree>
    <p:extLst>
      <p:ext uri="{BB962C8B-B14F-4D97-AF65-F5344CB8AC3E}">
        <p14:creationId xmlns:p14="http://schemas.microsoft.com/office/powerpoint/2010/main" val="88998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aseline="0" dirty="0"/>
              <a:t>Frauennetzwerke können einen wichtigen Beitrag leisten, um die beruflichen Entwicklungsmöglichkeiten von Frauen zu befördern. </a:t>
            </a:r>
          </a:p>
          <a:p>
            <a:pPr marL="0" indent="0">
              <a:buFontTx/>
              <a:buNone/>
            </a:pPr>
            <a:r>
              <a:rPr lang="de-DE" baseline="0" dirty="0"/>
              <a:t>Viele Unternehmen haben bereits solche Netzwerke aufgebaut. Die Netzwerke leisten einen wichtigen Beitrag zur informellen Vernetzung und zum Informationsaustausch. Die Netzwerke sind unterschiedlich gestaltet: </a:t>
            </a:r>
          </a:p>
          <a:p>
            <a:pPr marL="171450" indent="-171450">
              <a:buFontTx/>
              <a:buChar char="-"/>
            </a:pPr>
            <a:r>
              <a:rPr lang="de-DE" baseline="0" dirty="0"/>
              <a:t>Bei MAN wurde 2015 das Netzwerk „Löwinnen“ gestartet. Das Netzwerk organisiert Informationsveranstaltungen und Vernetzungstreffen. Der Betriebsrat ist natürlich beteiligt. </a:t>
            </a:r>
          </a:p>
          <a:p>
            <a:pPr marL="171450" indent="-171450">
              <a:buFontTx/>
              <a:buChar char="-"/>
            </a:pPr>
            <a:r>
              <a:rPr lang="de-DE" baseline="0" dirty="0"/>
              <a:t>Bei BMW gibt es ein Netzwerk, bei dem sich Männer und Frauen thematisch zu flexiblen Arbeitszeitmodellen austauschen. Aus dem Netzwerk ist die Initiative entstanden für eine Betriebsvereinbarung zum Thema „Führen in Teilzeit“. Ziel: Teilzeit zu normalisieren und auch für Führungspositionen das Modell geteilter Führung zu etablieren. Diese ist 2021 für den Deutschen Betriebsrätepreis nominiert worden. </a:t>
            </a:r>
          </a:p>
          <a:p>
            <a:pPr marL="171450" indent="-171450">
              <a:buFontTx/>
              <a:buChar char="-"/>
            </a:pPr>
            <a:r>
              <a:rPr lang="de-DE" baseline="0" dirty="0"/>
              <a:t>Darüber hinaus gibt es auch Netzwerke, die Frauen in bestimmten Tätigkeiten vernetzen. Bei VW gibt es beispielsweise ein </a:t>
            </a:r>
            <a:r>
              <a:rPr lang="de-DE" baseline="0" dirty="0" err="1"/>
              <a:t>Sekretärinnennetzwerk</a:t>
            </a:r>
            <a:r>
              <a:rPr lang="de-DE" baseline="0" dirty="0"/>
              <a:t> mit regelmäßigen Online-Veranstaltungen. Der Betriebsrat ist regelmäßig beteiligt. Bei Ford gibt es ein eigenes Netzwerk für Ingenieurinnen oder Frauen in der IT. </a:t>
            </a:r>
          </a:p>
          <a:p>
            <a:pPr marL="171450" indent="-171450">
              <a:buFontTx/>
              <a:buChar char="-"/>
            </a:pPr>
            <a:r>
              <a:rPr lang="de-DE" baseline="0" dirty="0"/>
              <a:t>Auch das DGB Projekt „Was verdient die Frau?“ bietet eine Möglichkeit, sich zu vernetzen. Mit der App „Bildet Banden“ können Frauen sich miteinander vernetzen. Und auch in der IG Metall gibt es viele Frauennetzwerke: Frauenausschüsse, Frauenbildungswochen, </a:t>
            </a:r>
            <a:r>
              <a:rPr lang="de-DE" baseline="0" dirty="0" err="1"/>
              <a:t>Betriebsrätinnennetzwerke</a:t>
            </a:r>
            <a:r>
              <a:rPr lang="de-DE" baseline="0" dirty="0"/>
              <a:t>, … </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9</a:t>
            </a:fld>
            <a:endParaRPr lang="de-DE" dirty="0"/>
          </a:p>
        </p:txBody>
      </p:sp>
    </p:spTree>
    <p:extLst>
      <p:ext uri="{BB962C8B-B14F-4D97-AF65-F5344CB8AC3E}">
        <p14:creationId xmlns:p14="http://schemas.microsoft.com/office/powerpoint/2010/main" val="1883771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76200"/>
            <a:ext cx="9144000" cy="42996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4757973" y="1681841"/>
            <a:ext cx="3131923" cy="7968210"/>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a:fillRect/>
          </a:stretch>
        </p:blipFill>
        <p:spPr>
          <a:xfrm>
            <a:off x="-266053" y="1090443"/>
            <a:ext cx="6747304" cy="6661461"/>
          </a:xfrm>
          <a:prstGeom prst="rect">
            <a:avLst/>
          </a:prstGeom>
        </p:spPr>
      </p:pic>
      <p:sp>
        <p:nvSpPr>
          <p:cNvPr id="2" name="Title 1"/>
          <p:cNvSpPr>
            <a:spLocks noGrp="1"/>
          </p:cNvSpPr>
          <p:nvPr>
            <p:ph type="ctrTitle" hasCustomPrompt="1"/>
          </p:nvPr>
        </p:nvSpPr>
        <p:spPr>
          <a:xfrm>
            <a:off x="250825" y="2946624"/>
            <a:ext cx="4859057" cy="1401478"/>
          </a:xfrm>
        </p:spPr>
        <p:txBody>
          <a:bodyPr anchor="b" anchorCtr="0"/>
          <a:lstStyle>
            <a:lvl1pPr algn="l">
              <a:defRPr sz="3500" b="1" i="0" spc="200" baseline="0">
                <a:solidFill>
                  <a:schemeClr val="bg1"/>
                </a:solidFill>
                <a:latin typeface="Meta Head IGM Cond Black" panose="02000506030000020004" pitchFamily="2" charset="77"/>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47449"/>
            <a:ext cx="2514146" cy="344778"/>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
        <p:nvSpPr>
          <p:cNvPr id="9" name="Textfeld 8">
            <a:extLst>
              <a:ext uri="{FF2B5EF4-FFF2-40B4-BE49-F238E27FC236}">
                <a16:creationId xmlns:a16="http://schemas.microsoft.com/office/drawing/2014/main" id="{0869B730-2AC9-1D44-8361-125EB9A92FAC}"/>
              </a:ext>
            </a:extLst>
          </p:cNvPr>
          <p:cNvSpPr txBox="1"/>
          <p:nvPr userDrawn="1"/>
        </p:nvSpPr>
        <p:spPr>
          <a:xfrm>
            <a:off x="6115050" y="4636168"/>
            <a:ext cx="2784031" cy="307777"/>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Metall</a:t>
            </a:r>
          </a:p>
          <a:p>
            <a:pPr algn="r"/>
            <a:r>
              <a:rPr lang="de-DE" sz="1000" b="1" i="0" kern="1200" dirty="0">
                <a:solidFill>
                  <a:srgbClr val="3C3C3B"/>
                </a:solidFill>
                <a:effectLst/>
                <a:latin typeface="Meta IGM" panose="02000503040000020004" pitchFamily="2" charset="0"/>
                <a:ea typeface="+mn-ea"/>
                <a:cs typeface="+mn-cs"/>
              </a:rPr>
              <a:t>Frauen- und Gleichstellungspolitik</a:t>
            </a:r>
          </a:p>
        </p:txBody>
      </p:sp>
    </p:spTree>
    <p:extLst>
      <p:ext uri="{BB962C8B-B14F-4D97-AF65-F5344CB8AC3E}">
        <p14:creationId xmlns:p14="http://schemas.microsoft.com/office/powerpoint/2010/main" val="633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2190346"/>
            <a:ext cx="3187699" cy="2708434"/>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a:solidFill>
                  <a:srgbClr val="3C3C3B"/>
                </a:solidFill>
                <a:effectLst/>
                <a:latin typeface="Meta IGM" panose="02000503040000020004" pitchFamily="2" charset="0"/>
                <a:ea typeface="+mn-ea"/>
                <a:cs typeface="+mn-cs"/>
              </a:rPr>
              <a:t>Gliederung einfügen</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Max Mustermann</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Musterstraße 12</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45678 Musterstadt</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Tel 0123 456789-0</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max.mustermann@igmetall.de</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600" b="1" i="0" kern="1200" dirty="0">
                <a:solidFill>
                  <a:srgbClr val="3C3C3B"/>
                </a:solidFill>
                <a:effectLst/>
                <a:latin typeface="Meta IGM" panose="02000503040000020004" pitchFamily="2" charset="0"/>
                <a:ea typeface="+mn-ea"/>
                <a:cs typeface="+mn-cs"/>
              </a:rPr>
              <a:t>Impressum</a:t>
            </a:r>
          </a:p>
          <a:p>
            <a:pPr algn="r"/>
            <a:r>
              <a:rPr lang="de-DE" sz="600" b="0" i="0" kern="1200" dirty="0">
                <a:solidFill>
                  <a:srgbClr val="3C3C3B"/>
                </a:solidFill>
                <a:effectLst/>
                <a:latin typeface="Meta IGM" panose="02000503040000020004" pitchFamily="2" charset="0"/>
                <a:ea typeface="+mn-ea"/>
                <a:cs typeface="+mn-cs"/>
              </a:rPr>
              <a:t>IG Metall</a:t>
            </a:r>
          </a:p>
          <a:p>
            <a:pPr algn="r"/>
            <a:r>
              <a:rPr lang="de-DE" sz="600" b="0" i="0" kern="1200" dirty="0">
                <a:solidFill>
                  <a:srgbClr val="3C3C3B"/>
                </a:solidFill>
                <a:effectLst/>
                <a:latin typeface="Meta IGM" panose="02000503040000020004" pitchFamily="2" charset="0"/>
                <a:ea typeface="+mn-ea"/>
                <a:cs typeface="+mn-cs"/>
              </a:rPr>
              <a:t>Wilhelm-Leuschner-Str. 79, 60329 Frankfurt am Main</a:t>
            </a:r>
          </a:p>
          <a:p>
            <a:pPr algn="r"/>
            <a:r>
              <a:rPr lang="de-DE" sz="600" b="0" i="0" kern="1200" dirty="0">
                <a:solidFill>
                  <a:srgbClr val="3C3C3B"/>
                </a:solidFill>
                <a:effectLst/>
                <a:latin typeface="Meta IGM" panose="02000503040000020004" pitchFamily="2" charset="0"/>
                <a:ea typeface="+mn-ea"/>
                <a:cs typeface="+mn-cs"/>
              </a:rPr>
              <a:t>Vertreten durch den Vorstand, 1. Vorsitzender: Jörg Hofmann</a:t>
            </a:r>
          </a:p>
          <a:p>
            <a:pPr algn="r"/>
            <a:r>
              <a:rPr lang="de-DE" sz="600" b="0" i="0" kern="1200" dirty="0">
                <a:solidFill>
                  <a:srgbClr val="3C3C3B"/>
                </a:solidFill>
                <a:effectLst/>
                <a:latin typeface="Meta IGM" panose="02000503040000020004" pitchFamily="2" charset="0"/>
                <a:ea typeface="+mn-ea"/>
                <a:cs typeface="+mn-cs"/>
              </a:rPr>
              <a:t>Kontakt: vorstand@igmetall.de</a:t>
            </a:r>
          </a:p>
          <a:p>
            <a:pPr algn="r"/>
            <a:endParaRPr lang="de-DE" sz="600" b="0" i="0" kern="1200" dirty="0">
              <a:solidFill>
                <a:srgbClr val="3C3C3B"/>
              </a:solidFill>
              <a:effectLst/>
              <a:latin typeface="Meta IGM" panose="02000503040000020004" pitchFamily="2" charset="0"/>
              <a:ea typeface="+mn-ea"/>
              <a:cs typeface="+mn-cs"/>
            </a:endParaRPr>
          </a:p>
          <a:p>
            <a:pPr algn="r"/>
            <a:r>
              <a:rPr lang="de-DE" sz="600" b="0" i="0" kern="1200" dirty="0" err="1">
                <a:solidFill>
                  <a:srgbClr val="3C3C3B"/>
                </a:solidFill>
                <a:effectLst/>
                <a:latin typeface="Meta IGM" panose="02000503040000020004" pitchFamily="2" charset="0"/>
                <a:ea typeface="+mn-ea"/>
                <a:cs typeface="+mn-cs"/>
              </a:rPr>
              <a:t>V.i.S.d.P</a:t>
            </a:r>
            <a:r>
              <a:rPr lang="de-DE" sz="600" b="0" i="0" kern="1200" dirty="0">
                <a:solidFill>
                  <a:srgbClr val="3C3C3B"/>
                </a:solidFill>
                <a:effectLst/>
                <a:latin typeface="Meta IGM" panose="02000503040000020004" pitchFamily="2" charset="0"/>
                <a:ea typeface="+mn-ea"/>
                <a:cs typeface="+mn-cs"/>
              </a:rPr>
              <a:t>. / Verantwortlich nach § 18 Abs. 2 </a:t>
            </a:r>
            <a:r>
              <a:rPr lang="de-DE" sz="600" b="0" i="0" kern="1200" dirty="0" err="1">
                <a:solidFill>
                  <a:srgbClr val="3C3C3B"/>
                </a:solidFill>
                <a:effectLst/>
                <a:latin typeface="Meta IGM" panose="02000503040000020004" pitchFamily="2" charset="0"/>
                <a:ea typeface="+mn-ea"/>
                <a:cs typeface="+mn-cs"/>
              </a:rPr>
              <a:t>MStV</a:t>
            </a:r>
            <a:r>
              <a:rPr lang="de-DE" sz="600" b="0" i="0" kern="1200" dirty="0">
                <a:solidFill>
                  <a:srgbClr val="3C3C3B"/>
                </a:solidFill>
                <a:effectLst/>
                <a:latin typeface="Meta IGM" panose="02000503040000020004" pitchFamily="2" charset="0"/>
                <a:ea typeface="+mn-ea"/>
                <a:cs typeface="+mn-cs"/>
              </a:rPr>
              <a:t>: </a:t>
            </a:r>
          </a:p>
          <a:p>
            <a:pPr algn="r"/>
            <a:r>
              <a:rPr lang="de-DE" sz="600" b="0" i="0" kern="1200" dirty="0">
                <a:solidFill>
                  <a:srgbClr val="3C3C3B"/>
                </a:solidFill>
                <a:effectLst/>
                <a:latin typeface="Meta IGM" panose="02000503040000020004" pitchFamily="2" charset="0"/>
                <a:ea typeface="+mn-ea"/>
                <a:cs typeface="+mn-cs"/>
              </a:rPr>
              <a:t>Vorname Nachname</a:t>
            </a:r>
          </a:p>
          <a:p>
            <a:pPr algn="r"/>
            <a:r>
              <a:rPr lang="de-DE" sz="600" b="0" i="0" kern="1200" dirty="0">
                <a:solidFill>
                  <a:srgbClr val="3C3C3B"/>
                </a:solidFill>
                <a:effectLst/>
                <a:latin typeface="Meta IGM" panose="02000503040000020004" pitchFamily="2" charset="0"/>
                <a:ea typeface="+mn-ea"/>
                <a:cs typeface="+mn-cs"/>
              </a:rPr>
              <a:t>Gliederung/Funktion</a:t>
            </a:r>
          </a:p>
          <a:p>
            <a:pPr algn="r"/>
            <a:r>
              <a:rPr lang="de-DE" sz="600" b="0" i="0" kern="1200" dirty="0">
                <a:solidFill>
                  <a:srgbClr val="3C3C3B"/>
                </a:solidFill>
                <a:effectLst/>
                <a:latin typeface="Meta IGM" panose="02000503040000020004" pitchFamily="2" charset="0"/>
                <a:ea typeface="+mn-ea"/>
                <a:cs typeface="+mn-cs"/>
              </a:rPr>
              <a:t>Musterstraße 123, 12345 Musterstadt</a:t>
            </a:r>
          </a:p>
          <a:p>
            <a:pPr algn="r"/>
            <a:r>
              <a:rPr lang="de-DE" sz="600" b="0" i="0" kern="1200" dirty="0">
                <a:solidFill>
                  <a:srgbClr val="3C3C3B"/>
                </a:solidFill>
                <a:effectLst/>
                <a:latin typeface="Meta IGM" panose="02000503040000020004" pitchFamily="2" charset="0"/>
                <a:ea typeface="+mn-ea"/>
                <a:cs typeface="+mn-cs"/>
              </a:rPr>
              <a:t>Kontakt: </a:t>
            </a:r>
            <a:r>
              <a:rPr lang="de-DE" sz="600" b="0" i="0" kern="1200" dirty="0" err="1">
                <a:solidFill>
                  <a:srgbClr val="3C3C3B"/>
                </a:solidFill>
                <a:effectLst/>
                <a:latin typeface="Meta IGM" panose="02000503040000020004" pitchFamily="2" charset="0"/>
                <a:ea typeface="+mn-ea"/>
                <a:cs typeface="+mn-cs"/>
              </a:rPr>
              <a:t>muster@igmetall.de</a:t>
            </a:r>
            <a:endParaRPr lang="de-DE" sz="600" b="0" i="0" kern="1200" dirty="0">
              <a:solidFill>
                <a:srgbClr val="3C3C3B"/>
              </a:solidFill>
              <a:effectLst/>
              <a:latin typeface="Meta IGM" panose="02000503040000020004" pitchFamily="2" charset="0"/>
              <a:ea typeface="+mn-ea"/>
              <a:cs typeface="+mn-cs"/>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180963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119743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200" baseline="0"/>
            </a:lvl1pPr>
          </a:lstStyle>
          <a:p>
            <a:r>
              <a:rPr lang="de-DE" dirty="0"/>
              <a:t>TITEL BEARBEITEN</a:t>
            </a:r>
            <a:endParaRPr lang="en-US" dirty="0"/>
          </a:p>
        </p:txBody>
      </p:sp>
      <p:sp>
        <p:nvSpPr>
          <p:cNvPr id="3" name="Content Placeholder 2"/>
          <p:cNvSpPr>
            <a:spLocks noGrp="1"/>
          </p:cNvSpPr>
          <p:nvPr>
            <p:ph idx="1" hasCustomPrompt="1"/>
          </p:nvPr>
        </p:nvSpPr>
        <p:spPr>
          <a:xfrm>
            <a:off x="250825" y="2235160"/>
            <a:ext cx="8642349" cy="2119409"/>
          </a:xfrm>
        </p:spPr>
        <p:txBody>
          <a:bodyPr lIns="0" tIns="0" rIns="0" bIns="0">
            <a:normAutofit/>
          </a:bodyPr>
          <a:lstStyle>
            <a:lvl1pPr marL="280800" indent="-279450">
              <a:lnSpc>
                <a:spcPct val="100000"/>
              </a:lnSpc>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dirty="0"/>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81544"/>
            <a:ext cx="8642349"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143693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4" y="2213003"/>
            <a:ext cx="4228968" cy="2228368"/>
          </a:xfrm>
        </p:spPr>
        <p:txBody>
          <a:bodyPr lIns="0" tIns="0" rIns="0" bIns="0">
            <a:noAutofit/>
          </a:bodyPr>
          <a:lstStyle>
            <a:lvl1pPr marL="243450">
              <a:lnSpc>
                <a:spcPct val="100000"/>
              </a:lnSpc>
              <a:defRPr sz="1800" b="0" i="0" baseline="0">
                <a:latin typeface="Meta IGM" panose="02000503040000020004" pitchFamily="2" charset="0"/>
              </a:defRPr>
            </a:lvl1pPr>
            <a:lvl2pPr>
              <a:defRPr/>
            </a:lvl2pPr>
            <a:lvl3pPr>
              <a:defRPr/>
            </a:lvl3pPr>
            <a:lvl4pPr>
              <a:defRPr/>
            </a:lvl4pPr>
            <a:lvl5pPr>
              <a:defRPr/>
            </a:lvl5pPr>
          </a:lstStyle>
          <a:p>
            <a:pPr lvl="0"/>
            <a:r>
              <a:rPr lang="de-DE" dirty="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atin typeface="+mj-lt"/>
              </a:defRPr>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dirty="0"/>
              <a:t>Bild durch Klicken auf Symbol hinzufügen</a:t>
            </a:r>
          </a:p>
        </p:txBody>
      </p:sp>
      <p:sp>
        <p:nvSpPr>
          <p:cNvPr id="17" name="Rechteck 16">
            <a:extLst>
              <a:ext uri="{FF2B5EF4-FFF2-40B4-BE49-F238E27FC236}">
                <a16:creationId xmlns:a16="http://schemas.microsoft.com/office/drawing/2014/main" id="{328332BA-1E60-C547-87CF-B32F3589022F}"/>
              </a:ext>
            </a:extLst>
          </p:cNvPr>
          <p:cNvSpPr/>
          <p:nvPr userDrawn="1"/>
        </p:nvSpPr>
        <p:spPr>
          <a:xfrm>
            <a:off x="5250569" y="3766384"/>
            <a:ext cx="3791420" cy="3543684"/>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 fmla="*/ 0 w 1533886"/>
              <a:gd name="connsiteY0" fmla="*/ 0 h 2268362"/>
              <a:gd name="connsiteX1" fmla="*/ 1533886 w 1533886"/>
              <a:gd name="connsiteY1" fmla="*/ 2268362 h 2268362"/>
              <a:gd name="connsiteX2" fmla="*/ 0 w 1533886"/>
              <a:gd name="connsiteY2" fmla="*/ 2268362 h 2268362"/>
              <a:gd name="connsiteX3" fmla="*/ 0 w 1533886"/>
              <a:gd name="connsiteY3" fmla="*/ 0 h 2268362"/>
              <a:gd name="connsiteX0" fmla="*/ 0 w 3896086"/>
              <a:gd name="connsiteY0" fmla="*/ 0 h 2268362"/>
              <a:gd name="connsiteX1" fmla="*/ 3896086 w 3896086"/>
              <a:gd name="connsiteY1" fmla="*/ 1938162 h 2268362"/>
              <a:gd name="connsiteX2" fmla="*/ 0 w 3896086"/>
              <a:gd name="connsiteY2" fmla="*/ 2268362 h 2268362"/>
              <a:gd name="connsiteX3" fmla="*/ 0 w 3896086"/>
              <a:gd name="connsiteY3" fmla="*/ 0 h 2268362"/>
              <a:gd name="connsiteX0" fmla="*/ 0 w 4607286"/>
              <a:gd name="connsiteY0" fmla="*/ 0 h 2306462"/>
              <a:gd name="connsiteX1" fmla="*/ 4607286 w 4607286"/>
              <a:gd name="connsiteY1" fmla="*/ 2306462 h 2306462"/>
              <a:gd name="connsiteX2" fmla="*/ 0 w 4607286"/>
              <a:gd name="connsiteY2" fmla="*/ 2268362 h 2306462"/>
              <a:gd name="connsiteX3" fmla="*/ 0 w 4607286"/>
              <a:gd name="connsiteY3" fmla="*/ 0 h 2306462"/>
              <a:gd name="connsiteX0" fmla="*/ 12700 w 4619986"/>
              <a:gd name="connsiteY0" fmla="*/ 0 h 4262262"/>
              <a:gd name="connsiteX1" fmla="*/ 4619986 w 4619986"/>
              <a:gd name="connsiteY1" fmla="*/ 2306462 h 4262262"/>
              <a:gd name="connsiteX2" fmla="*/ 0 w 4619986"/>
              <a:gd name="connsiteY2" fmla="*/ 4262262 h 4262262"/>
              <a:gd name="connsiteX3" fmla="*/ 12700 w 4619986"/>
              <a:gd name="connsiteY3" fmla="*/ 0 h 4262262"/>
            </a:gdLst>
            <a:ahLst/>
            <a:cxnLst>
              <a:cxn ang="0">
                <a:pos x="connsiteX0" y="connsiteY0"/>
              </a:cxn>
              <a:cxn ang="0">
                <a:pos x="connsiteX1" y="connsiteY1"/>
              </a:cxn>
              <a:cxn ang="0">
                <a:pos x="connsiteX2" y="connsiteY2"/>
              </a:cxn>
              <a:cxn ang="0">
                <a:pos x="connsiteX3" y="connsiteY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Tree>
    <p:extLst>
      <p:ext uri="{BB962C8B-B14F-4D97-AF65-F5344CB8AC3E}">
        <p14:creationId xmlns:p14="http://schemas.microsoft.com/office/powerpoint/2010/main" val="19778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4" y="2213003"/>
            <a:ext cx="4228968" cy="2228368"/>
          </a:xfrm>
        </p:spPr>
        <p:txBody>
          <a:bodyPr lIns="0" tIns="0" rIns="0" bIns="0">
            <a:noAutofit/>
          </a:bodyPr>
          <a:lstStyle>
            <a:lvl1pPr marL="243450">
              <a:lnSpc>
                <a:spcPct val="100000"/>
              </a:lnSpc>
              <a:defRPr/>
            </a:lvl1pPr>
            <a:lvl2pPr>
              <a:defRPr/>
            </a:lvl2pPr>
            <a:lvl3pPr>
              <a:defRPr/>
            </a:lvl3pPr>
            <a:lvl4pPr>
              <a:defRPr/>
            </a:lvl4pPr>
            <a:lvl5pPr>
              <a:defRPr/>
            </a:lvl5pPr>
          </a:lstStyle>
          <a:p>
            <a:pPr lvl="0"/>
            <a:r>
              <a:rPr lang="de-DE" dirty="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6030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81201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D394ECE-08ED-6040-A7B2-402FE5B02D2F}"/>
              </a:ext>
            </a:extLst>
          </p:cNvPr>
          <p:cNvSpPr/>
          <p:nvPr userDrawn="1"/>
        </p:nvSpPr>
        <p:spPr>
          <a:xfrm>
            <a:off x="0" y="0"/>
            <a:ext cx="9144000" cy="5143500"/>
          </a:xfrm>
          <a:prstGeom prst="rect">
            <a:avLst/>
          </a:prstGeom>
          <a:gradFill flip="none" rotWithShape="1">
            <a:gsLst>
              <a:gs pos="0">
                <a:schemeClr val="accent1">
                  <a:lumMod val="5000"/>
                  <a:lumOff val="95000"/>
                </a:schemeClr>
              </a:gs>
              <a:gs pos="100000">
                <a:schemeClr val="bg2">
                  <a:lumMod val="95000"/>
                </a:schemeClr>
              </a:gs>
              <a:gs pos="83000">
                <a:srgbClr val="ECECEC"/>
              </a:gs>
              <a:gs pos="100000">
                <a:schemeClr val="accent1">
                  <a:lumMod val="30000"/>
                  <a:lumOff val="70000"/>
                </a:schemeClr>
              </a:gs>
            </a:gsLst>
            <a:path path="rect">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pic>
        <p:nvPicPr>
          <p:cNvPr id="6" name="Grafik 5">
            <a:extLst>
              <a:ext uri="{FF2B5EF4-FFF2-40B4-BE49-F238E27FC236}">
                <a16:creationId xmlns:a16="http://schemas.microsoft.com/office/drawing/2014/main" id="{4631CC0B-3E72-674F-9EF4-0EE23B708135}"/>
              </a:ext>
            </a:extLst>
          </p:cNvPr>
          <p:cNvPicPr>
            <a:picLocks noChangeAspect="1"/>
          </p:cNvPicPr>
          <p:nvPr userDrawn="1"/>
        </p:nvPicPr>
        <p:blipFill>
          <a:blip r:embed="rId12"/>
          <a:stretch>
            <a:fillRect/>
          </a:stretch>
        </p:blipFill>
        <p:spPr>
          <a:xfrm>
            <a:off x="-1" y="0"/>
            <a:ext cx="9144000" cy="5149048"/>
          </a:xfrm>
          <a:prstGeom prst="rect">
            <a:avLst/>
          </a:prstGeom>
        </p:spPr>
      </p:pic>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4" name="Textfeld 3">
            <a:extLst>
              <a:ext uri="{FF2B5EF4-FFF2-40B4-BE49-F238E27FC236}">
                <a16:creationId xmlns:a16="http://schemas.microsoft.com/office/drawing/2014/main" id="{36E83AFE-0D76-C240-A33D-8D8C0966DBEB}"/>
              </a:ext>
            </a:extLst>
          </p:cNvPr>
          <p:cNvSpPr txBox="1"/>
          <p:nvPr userDrawn="1"/>
        </p:nvSpPr>
        <p:spPr>
          <a:xfrm>
            <a:off x="250825" y="4786476"/>
            <a:ext cx="3560456" cy="153888"/>
          </a:xfrm>
          <a:prstGeom prst="rect">
            <a:avLst/>
          </a:prstGeom>
          <a:noFill/>
        </p:spPr>
        <p:txBody>
          <a:bodyPr wrap="squar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000" b="0" i="0" baseline="0" dirty="0">
                <a:solidFill>
                  <a:srgbClr val="3C3C3B"/>
                </a:solidFill>
                <a:latin typeface="Meta IGM" panose="02000503040000020004" pitchFamily="2" charset="0"/>
              </a:rPr>
              <a:t>Frauenförderung</a:t>
            </a:r>
            <a:r>
              <a:rPr lang="de-DE" sz="1000" b="0" i="0" dirty="0">
                <a:solidFill>
                  <a:srgbClr val="3C3C3B"/>
                </a:solidFill>
                <a:latin typeface="Meta IGM" panose="02000503040000020004" pitchFamily="2" charset="0"/>
              </a:rPr>
              <a:t> | Julia Graf | März 2024</a:t>
            </a: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307777"/>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Metall</a:t>
            </a:r>
          </a:p>
          <a:p>
            <a:pPr algn="r"/>
            <a:r>
              <a:rPr lang="de-DE" sz="1000" b="1" i="0" kern="1200" dirty="0">
                <a:solidFill>
                  <a:srgbClr val="3C3C3B"/>
                </a:solidFill>
                <a:effectLst/>
                <a:latin typeface="Meta IGM" panose="02000503040000020004" pitchFamily="2" charset="0"/>
                <a:ea typeface="+mn-ea"/>
                <a:cs typeface="+mn-cs"/>
              </a:rPr>
              <a:t>Frauen- und Gleichstellungspolitik</a:t>
            </a:r>
          </a:p>
        </p:txBody>
      </p:sp>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8" r:id="rId7"/>
    <p:sldLayoutId id="2147483676" r:id="rId8"/>
    <p:sldLayoutId id="2147483679" r:id="rId9"/>
    <p:sldLayoutId id="2147483674" r:id="rId10"/>
  </p:sldLayoutIdLst>
  <p:hf sldNum="0" hdr="0" dt="0"/>
  <p:txStyles>
    <p:title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90000"/>
        </a:lnSpc>
        <a:spcBef>
          <a:spcPts val="750"/>
        </a:spcBef>
        <a:buSzPct val="90000"/>
        <a:buFontTx/>
        <a:buBlip>
          <a:blip r:embed="rId14"/>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90000"/>
        </a:lnSpc>
        <a:spcBef>
          <a:spcPts val="375"/>
        </a:spcBef>
        <a:buSzPct val="90000"/>
        <a:buFont typeface="Symbol" pitchFamily="2" charset="2"/>
        <a:buChar char="-"/>
        <a:defRPr sz="1800" b="0" i="0" kern="1200">
          <a:solidFill>
            <a:srgbClr val="3C3C3B"/>
          </a:solidFill>
          <a:latin typeface="Meta IGM" panose="02000503040000020004" pitchFamily="2" charset="0"/>
          <a:ea typeface="+mn-ea"/>
          <a:cs typeface="+mn-cs"/>
        </a:defRPr>
      </a:lvl2pPr>
      <a:lvl3pPr marL="541800" indent="0" algn="l" defTabSz="685800" rtl="0" eaLnBrk="1" latinLnBrk="0" hangingPunct="1">
        <a:lnSpc>
          <a:spcPct val="90000"/>
        </a:lnSpc>
        <a:spcBef>
          <a:spcPts val="375"/>
        </a:spcBef>
        <a:buSzPct val="90000"/>
        <a:buFontTx/>
        <a:buNone/>
        <a:defRPr sz="1800" b="0" i="0" kern="1200">
          <a:solidFill>
            <a:srgbClr val="3C3C3B"/>
          </a:solidFill>
          <a:latin typeface="Meta IGM" panose="02000503040000020004" pitchFamily="2" charset="0"/>
          <a:ea typeface="+mn-ea"/>
          <a:cs typeface="+mn-cs"/>
        </a:defRPr>
      </a:lvl3pPr>
      <a:lvl4pPr marL="812700" indent="0" algn="l" defTabSz="685800" rtl="0" eaLnBrk="1" latinLnBrk="0" hangingPunct="1">
        <a:lnSpc>
          <a:spcPct val="90000"/>
        </a:lnSpc>
        <a:spcBef>
          <a:spcPts val="375"/>
        </a:spcBef>
        <a:buSzPct val="90000"/>
        <a:buFontTx/>
        <a:buNone/>
        <a:defRPr sz="1600" b="0" i="0" kern="1200" baseline="0">
          <a:solidFill>
            <a:srgbClr val="3C3C3B"/>
          </a:solidFill>
          <a:latin typeface="Meta IGM" panose="02000503040000020004" pitchFamily="2" charset="0"/>
          <a:ea typeface="+mn-ea"/>
          <a:cs typeface="+mn-cs"/>
        </a:defRPr>
      </a:lvl4pPr>
      <a:lvl5pPr marL="1083600" indent="0" algn="l" defTabSz="685800" rtl="0" eaLnBrk="1" latinLnBrk="0" hangingPunct="1">
        <a:lnSpc>
          <a:spcPct val="90000"/>
        </a:lnSpc>
        <a:spcBef>
          <a:spcPts val="375"/>
        </a:spcBef>
        <a:buFontTx/>
        <a:buNone/>
        <a:defRPr sz="1400" b="0" i="0" kern="1200" baseline="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irtschaftslexikon.gabler.d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mm-coach.me/mentoring-definition-und-vorteil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Frauenförderung</a:t>
            </a:r>
          </a:p>
        </p:txBody>
      </p:sp>
      <p:sp>
        <p:nvSpPr>
          <p:cNvPr id="3" name="Textplatzhalter 2"/>
          <p:cNvSpPr>
            <a:spLocks noGrp="1"/>
          </p:cNvSpPr>
          <p:nvPr>
            <p:ph type="body" sz="quarter" idx="14"/>
          </p:nvPr>
        </p:nvSpPr>
        <p:spPr/>
        <p:txBody>
          <a:bodyPr/>
          <a:lstStyle/>
          <a:p>
            <a:endParaRPr lang="de-DE"/>
          </a:p>
        </p:txBody>
      </p:sp>
      <p:sp>
        <p:nvSpPr>
          <p:cNvPr id="4" name="Textfeld 3"/>
          <p:cNvSpPr txBox="1"/>
          <p:nvPr/>
        </p:nvSpPr>
        <p:spPr>
          <a:xfrm rot="19983592">
            <a:off x="7822276" y="2571659"/>
            <a:ext cx="1579418" cy="215444"/>
          </a:xfrm>
          <a:prstGeom prst="rect">
            <a:avLst/>
          </a:prstGeom>
          <a:noFill/>
        </p:spPr>
        <p:txBody>
          <a:bodyPr wrap="square" rtlCol="0">
            <a:spAutoFit/>
          </a:bodyPr>
          <a:lstStyle/>
          <a:p>
            <a:r>
              <a:rPr lang="de-DE" sz="800" dirty="0" err="1">
                <a:solidFill>
                  <a:schemeClr val="bg1">
                    <a:lumMod val="85000"/>
                  </a:schemeClr>
                </a:solidFill>
              </a:rPr>
              <a:t>Ilkercelik</a:t>
            </a:r>
            <a:r>
              <a:rPr lang="de-DE" sz="800" dirty="0">
                <a:solidFill>
                  <a:schemeClr val="bg1">
                    <a:lumMod val="85000"/>
                  </a:schemeClr>
                </a:solidFill>
              </a:rPr>
              <a:t>/</a:t>
            </a:r>
            <a:r>
              <a:rPr lang="de-DE" sz="800" dirty="0" err="1">
                <a:solidFill>
                  <a:schemeClr val="bg1">
                    <a:lumMod val="85000"/>
                  </a:schemeClr>
                </a:solidFill>
              </a:rPr>
              <a:t>iStock</a:t>
            </a:r>
            <a:r>
              <a:rPr lang="de-DE" sz="800" dirty="0">
                <a:solidFill>
                  <a:schemeClr val="bg1">
                    <a:lumMod val="85000"/>
                  </a:schemeClr>
                </a:solidFill>
              </a:rPr>
              <a:t> </a:t>
            </a:r>
          </a:p>
        </p:txBody>
      </p:sp>
    </p:spTree>
    <p:extLst>
      <p:ext uri="{BB962C8B-B14F-4D97-AF65-F5344CB8AC3E}">
        <p14:creationId xmlns:p14="http://schemas.microsoft.com/office/powerpoint/2010/main" val="212283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83200"/>
            <a:ext cx="8539124" cy="454025"/>
          </a:xfrm>
        </p:spPr>
        <p:txBody>
          <a:bodyPr/>
          <a:lstStyle/>
          <a:p>
            <a:r>
              <a:rPr lang="de-DE" dirty="0"/>
              <a:t>Frauen Vernetzen</a:t>
            </a:r>
          </a:p>
        </p:txBody>
      </p:sp>
      <p:sp>
        <p:nvSpPr>
          <p:cNvPr id="3" name="Inhaltsplatzhalter 2"/>
          <p:cNvSpPr>
            <a:spLocks noGrp="1"/>
          </p:cNvSpPr>
          <p:nvPr>
            <p:ph idx="1"/>
          </p:nvPr>
        </p:nvSpPr>
        <p:spPr>
          <a:xfrm>
            <a:off x="250825" y="1573394"/>
            <a:ext cx="8642349" cy="2845184"/>
          </a:xfrm>
        </p:spPr>
        <p:txBody>
          <a:bodyPr>
            <a:normAutofit lnSpcReduction="10000"/>
          </a:bodyPr>
          <a:lstStyle/>
          <a:p>
            <a:pPr marL="1350" indent="0">
              <a:buNone/>
            </a:pPr>
            <a:r>
              <a:rPr lang="de-DE" b="1" dirty="0">
                <a:latin typeface="+mn-lt"/>
              </a:rPr>
              <a:t>Definition: </a:t>
            </a:r>
            <a:r>
              <a:rPr lang="de-DE" dirty="0">
                <a:latin typeface="+mn-lt"/>
              </a:rPr>
              <a:t>Tätigkeit einer erfahrenen Person </a:t>
            </a:r>
            <a:br>
              <a:rPr lang="de-DE" dirty="0">
                <a:latin typeface="+mn-lt"/>
              </a:rPr>
            </a:br>
            <a:r>
              <a:rPr lang="de-DE" dirty="0">
                <a:latin typeface="+mn-lt"/>
              </a:rPr>
              <a:t>(Mentor/in), die ihr fachliches Wissen und ihre </a:t>
            </a:r>
            <a:br>
              <a:rPr lang="de-DE" dirty="0">
                <a:latin typeface="+mn-lt"/>
              </a:rPr>
            </a:br>
            <a:r>
              <a:rPr lang="de-DE" dirty="0">
                <a:latin typeface="+mn-lt"/>
              </a:rPr>
              <a:t>Erfahrungen an eine unerfahrene Person (</a:t>
            </a:r>
            <a:r>
              <a:rPr lang="de-DE" dirty="0" err="1">
                <a:latin typeface="+mn-lt"/>
              </a:rPr>
              <a:t>Mentee</a:t>
            </a:r>
            <a:r>
              <a:rPr lang="de-DE" dirty="0">
                <a:latin typeface="+mn-lt"/>
              </a:rPr>
              <a:t>) </a:t>
            </a:r>
            <a:br>
              <a:rPr lang="de-DE" dirty="0">
                <a:latin typeface="+mn-lt"/>
              </a:rPr>
            </a:br>
            <a:r>
              <a:rPr lang="de-DE" dirty="0">
                <a:latin typeface="+mn-lt"/>
              </a:rPr>
              <a:t>weitergibt. </a:t>
            </a:r>
            <a:r>
              <a:rPr lang="de-DE" sz="1100" dirty="0">
                <a:solidFill>
                  <a:schemeClr val="accent6">
                    <a:lumMod val="50000"/>
                  </a:schemeClr>
                </a:solidFill>
                <a:hlinkClick r:id="rId3">
                  <a:extLst>
                    <a:ext uri="{A12FA001-AC4F-418D-AE19-62706E023703}">
                      <ahyp:hlinkClr xmlns:ahyp="http://schemas.microsoft.com/office/drawing/2018/hyperlinkcolor" val="tx"/>
                    </a:ext>
                  </a:extLst>
                </a:hlinkClick>
              </a:rPr>
              <a:t>https://wirtschaftslexikon.gabler.de/</a:t>
            </a:r>
            <a:endParaRPr lang="de-DE" sz="1100" dirty="0">
              <a:solidFill>
                <a:schemeClr val="accent6">
                  <a:lumMod val="50000"/>
                </a:schemeClr>
              </a:solidFill>
            </a:endParaRPr>
          </a:p>
          <a:p>
            <a:pPr marL="1350" indent="0">
              <a:buNone/>
            </a:pPr>
            <a:endParaRPr lang="de-DE" dirty="0"/>
          </a:p>
          <a:p>
            <a:pPr marL="1350" indent="0" algn="ctr">
              <a:buNone/>
            </a:pPr>
            <a:r>
              <a:rPr lang="de-DE" dirty="0">
                <a:latin typeface="+mn-lt"/>
              </a:rPr>
              <a:t>„Oprah </a:t>
            </a:r>
            <a:r>
              <a:rPr lang="de-DE" dirty="0" err="1">
                <a:latin typeface="+mn-lt"/>
              </a:rPr>
              <a:t>Winfrey</a:t>
            </a:r>
            <a:r>
              <a:rPr lang="de-DE" dirty="0">
                <a:latin typeface="+mn-lt"/>
              </a:rPr>
              <a:t> hatte eine, Rihanna und Bill Gates auch einen. </a:t>
            </a:r>
            <a:br>
              <a:rPr lang="de-DE" dirty="0">
                <a:latin typeface="+mn-lt"/>
              </a:rPr>
            </a:br>
            <a:r>
              <a:rPr lang="de-DE" dirty="0">
                <a:latin typeface="+mn-lt"/>
              </a:rPr>
              <a:t>Welche Gemeinsamkeit verbindet diese berühmten Persönlichkeiten? </a:t>
            </a:r>
            <a:br>
              <a:rPr lang="de-DE" dirty="0">
                <a:latin typeface="+mn-lt"/>
              </a:rPr>
            </a:br>
            <a:r>
              <a:rPr lang="de-DE" dirty="0">
                <a:latin typeface="+mn-lt"/>
              </a:rPr>
              <a:t>Die Antwort ist: eine Mentorin oder einen Mentor. Alle hatten zu Beginn </a:t>
            </a:r>
            <a:br>
              <a:rPr lang="de-DE" dirty="0">
                <a:latin typeface="+mn-lt"/>
              </a:rPr>
            </a:br>
            <a:r>
              <a:rPr lang="de-DE" dirty="0">
                <a:latin typeface="+mn-lt"/>
              </a:rPr>
              <a:t>ihrer Karrieren Personen um sich, die an sie glaubten, ihnen Mut </a:t>
            </a:r>
            <a:br>
              <a:rPr lang="de-DE" dirty="0">
                <a:latin typeface="+mn-lt"/>
              </a:rPr>
            </a:br>
            <a:r>
              <a:rPr lang="de-DE" dirty="0">
                <a:latin typeface="+mn-lt"/>
              </a:rPr>
              <a:t>zusprachen, sie unterstützten und auf ihrem Weg zum Erfolg begleiteten.“ </a:t>
            </a:r>
            <a:br>
              <a:rPr lang="de-DE" dirty="0"/>
            </a:br>
            <a:r>
              <a:rPr lang="de-DE" sz="1100" dirty="0">
                <a:solidFill>
                  <a:schemeClr val="accent6">
                    <a:lumMod val="50000"/>
                  </a:schemeClr>
                </a:solidFill>
                <a:hlinkClick r:id="rId4">
                  <a:extLst>
                    <a:ext uri="{A12FA001-AC4F-418D-AE19-62706E023703}">
                      <ahyp:hlinkClr xmlns:ahyp="http://schemas.microsoft.com/office/drawing/2018/hyperlinkcolor" val="tx"/>
                    </a:ext>
                  </a:extLst>
                </a:hlinkClick>
              </a:rPr>
              <a:t>Mentoring – Definition und Vorteile für Mentoren und Mentees (mm-coach.me</a:t>
            </a:r>
            <a:r>
              <a:rPr lang="de-DE" sz="1100" dirty="0">
                <a:solidFill>
                  <a:schemeClr val="accent6">
                    <a:lumMod val="50000"/>
                  </a:schemeClr>
                </a:solidFill>
              </a:rPr>
              <a:t>)</a:t>
            </a:r>
          </a:p>
          <a:p>
            <a:pPr marL="1350" indent="0">
              <a:buNone/>
            </a:pPr>
            <a:endParaRPr lang="de-DE" dirty="0"/>
          </a:p>
        </p:txBody>
      </p:sp>
      <p:sp>
        <p:nvSpPr>
          <p:cNvPr id="4" name="Textplatzhalter 3"/>
          <p:cNvSpPr>
            <a:spLocks noGrp="1"/>
          </p:cNvSpPr>
          <p:nvPr>
            <p:ph type="body" sz="quarter" idx="13"/>
          </p:nvPr>
        </p:nvSpPr>
        <p:spPr>
          <a:xfrm>
            <a:off x="250825" y="871200"/>
            <a:ext cx="8539124" cy="495300"/>
          </a:xfrm>
        </p:spPr>
        <p:txBody>
          <a:bodyPr/>
          <a:lstStyle/>
          <a:p>
            <a:r>
              <a:rPr lang="de-DE" dirty="0"/>
              <a:t>Strukturierte Vernetzung durch Mentoring</a:t>
            </a:r>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5508" y="1500475"/>
            <a:ext cx="3387666" cy="859310"/>
          </a:xfrm>
          <a:prstGeom prst="rect">
            <a:avLst/>
          </a:prstGeom>
        </p:spPr>
      </p:pic>
    </p:spTree>
    <p:extLst>
      <p:ext uri="{BB962C8B-B14F-4D97-AF65-F5344CB8AC3E}">
        <p14:creationId xmlns:p14="http://schemas.microsoft.com/office/powerpoint/2010/main" val="140070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00" y="283200"/>
            <a:ext cx="8568289" cy="454025"/>
          </a:xfrm>
        </p:spPr>
        <p:txBody>
          <a:bodyPr/>
          <a:lstStyle/>
          <a:p>
            <a:r>
              <a:rPr lang="de-DE" dirty="0"/>
              <a:t>Frauen fördern</a:t>
            </a:r>
          </a:p>
        </p:txBody>
      </p:sp>
      <p:sp>
        <p:nvSpPr>
          <p:cNvPr id="4" name="Textplatzhalter 3"/>
          <p:cNvSpPr>
            <a:spLocks noGrp="1"/>
          </p:cNvSpPr>
          <p:nvPr>
            <p:ph type="body" sz="quarter" idx="13"/>
          </p:nvPr>
        </p:nvSpPr>
        <p:spPr>
          <a:xfrm>
            <a:off x="252000" y="871200"/>
            <a:ext cx="8568289" cy="495300"/>
          </a:xfrm>
        </p:spPr>
        <p:txBody>
          <a:bodyPr/>
          <a:lstStyle/>
          <a:p>
            <a:r>
              <a:rPr lang="de-DE" dirty="0"/>
              <a:t>Ziele vereinbaren und einhalten</a:t>
            </a:r>
          </a:p>
        </p:txBody>
      </p:sp>
      <p:sp>
        <p:nvSpPr>
          <p:cNvPr id="5" name="Inhaltsplatzhalter 2"/>
          <p:cNvSpPr txBox="1">
            <a:spLocks/>
          </p:cNvSpPr>
          <p:nvPr/>
        </p:nvSpPr>
        <p:spPr>
          <a:xfrm>
            <a:off x="221660" y="1419637"/>
            <a:ext cx="3960957" cy="3082223"/>
          </a:xfrm>
          <a:prstGeom prst="rect">
            <a:avLst/>
          </a:prstGeom>
          <a:solidFill>
            <a:schemeClr val="bg1">
              <a:lumMod val="95000"/>
            </a:schemeClr>
          </a:solidFill>
          <a:ln>
            <a:solidFill>
              <a:schemeClr val="tx1"/>
            </a:solidFill>
            <a:prstDash val="dash"/>
          </a:ln>
        </p:spPr>
        <p:txBody>
          <a:bodyPr vert="horz" lIns="108000" tIns="108000" rIns="36000" bIns="36000" rtlCol="0">
            <a:normAutofit fontScale="92500"/>
          </a:bodyPr>
          <a:lstStyle>
            <a:lvl1pPr marL="28080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4pPr>
            <a:lvl5pPr marL="1471050" indent="-243450" algn="l" defTabSz="685800" rtl="0" eaLnBrk="1" latinLnBrk="0" hangingPunct="1">
              <a:lnSpc>
                <a:spcPct val="90000"/>
              </a:lnSpc>
              <a:spcBef>
                <a:spcPts val="750"/>
              </a:spcBef>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6213" indent="0" algn="ctr">
              <a:buFontTx/>
              <a:buNone/>
            </a:pPr>
            <a:r>
              <a:rPr lang="de-DE" b="1" u="sng" dirty="0"/>
              <a:t>Stihl: Zielquoten für Azubis</a:t>
            </a:r>
          </a:p>
          <a:p>
            <a:pPr marL="0" indent="92075">
              <a:spcBef>
                <a:spcPts val="0"/>
              </a:spcBef>
              <a:buFontTx/>
              <a:buNone/>
            </a:pPr>
            <a:endParaRPr lang="de-DE" dirty="0"/>
          </a:p>
          <a:p>
            <a:pPr marL="252000" indent="-243450">
              <a:lnSpc>
                <a:spcPct val="110000"/>
              </a:lnSpc>
              <a:spcBef>
                <a:spcPts val="500"/>
              </a:spcBef>
            </a:pPr>
            <a:r>
              <a:rPr lang="de-DE" sz="1700" dirty="0"/>
              <a:t>BV Chancengleichheit seit 2004</a:t>
            </a:r>
          </a:p>
          <a:p>
            <a:pPr marL="252000" indent="-243450">
              <a:lnSpc>
                <a:spcPct val="110000"/>
              </a:lnSpc>
              <a:spcBef>
                <a:spcPts val="500"/>
              </a:spcBef>
            </a:pPr>
            <a:r>
              <a:rPr lang="de-DE" sz="1700" dirty="0"/>
              <a:t>Ziel des BR: Erhöhung des Frauenanteils im gewerblich-technischen Bereich</a:t>
            </a:r>
          </a:p>
          <a:p>
            <a:pPr marL="252000" indent="-243450">
              <a:lnSpc>
                <a:spcPct val="110000"/>
              </a:lnSpc>
              <a:spcBef>
                <a:spcPts val="500"/>
              </a:spcBef>
            </a:pPr>
            <a:r>
              <a:rPr lang="de-DE" sz="1700" dirty="0"/>
              <a:t>Zielquoten für Auszubildende erhöhen Frauenanteil deutlich</a:t>
            </a:r>
          </a:p>
          <a:p>
            <a:pPr marL="252000" indent="-243450">
              <a:lnSpc>
                <a:spcPct val="110000"/>
              </a:lnSpc>
              <a:spcBef>
                <a:spcPts val="500"/>
              </a:spcBef>
            </a:pPr>
            <a:r>
              <a:rPr lang="de-DE" sz="1700" dirty="0"/>
              <a:t>Jährlicher Bericht durch Arbeitgeber </a:t>
            </a:r>
            <a:br>
              <a:rPr lang="de-DE" sz="1700" dirty="0"/>
            </a:br>
            <a:r>
              <a:rPr lang="de-DE" sz="1700" dirty="0"/>
              <a:t>und gemeinsame Festlegung von Maßnahmen</a:t>
            </a:r>
          </a:p>
          <a:p>
            <a:pPr marL="218513" indent="-243450"/>
            <a:endParaRPr lang="de-DE" dirty="0"/>
          </a:p>
          <a:p>
            <a:pPr marL="0" indent="92075">
              <a:buFontTx/>
              <a:buNone/>
            </a:pPr>
            <a:endParaRPr lang="de-DE" dirty="0"/>
          </a:p>
        </p:txBody>
      </p:sp>
      <p:sp>
        <p:nvSpPr>
          <p:cNvPr id="6" name="Inhaltsplatzhalter 2"/>
          <p:cNvSpPr>
            <a:spLocks noGrp="1"/>
          </p:cNvSpPr>
          <p:nvPr>
            <p:ph idx="1"/>
          </p:nvPr>
        </p:nvSpPr>
        <p:spPr>
          <a:xfrm>
            <a:off x="4970613" y="1424254"/>
            <a:ext cx="3960957" cy="3077605"/>
          </a:xfrm>
          <a:solidFill>
            <a:schemeClr val="bg1">
              <a:lumMod val="95000"/>
            </a:schemeClr>
          </a:solidFill>
          <a:ln>
            <a:solidFill>
              <a:schemeClr val="tx1"/>
            </a:solidFill>
            <a:prstDash val="dash"/>
          </a:ln>
        </p:spPr>
        <p:txBody>
          <a:bodyPr lIns="108000" tIns="108000" rIns="36000" bIns="36000">
            <a:normAutofit fontScale="62500" lnSpcReduction="20000"/>
          </a:bodyPr>
          <a:lstStyle/>
          <a:p>
            <a:pPr marL="1350" indent="0" algn="ctr">
              <a:buNone/>
            </a:pPr>
            <a:r>
              <a:rPr lang="de-DE" sz="2700" b="1" u="sng" dirty="0"/>
              <a:t>VW: Quoten auf allen Ebenen</a:t>
            </a:r>
          </a:p>
          <a:p>
            <a:pPr marL="0" indent="92075">
              <a:spcBef>
                <a:spcPts val="0"/>
              </a:spcBef>
              <a:buNone/>
            </a:pPr>
            <a:endParaRPr lang="de-DE" sz="2900" dirty="0"/>
          </a:p>
          <a:p>
            <a:pPr marL="252000" indent="-243450">
              <a:lnSpc>
                <a:spcPct val="120000"/>
              </a:lnSpc>
              <a:spcBef>
                <a:spcPts val="500"/>
              </a:spcBef>
            </a:pPr>
            <a:r>
              <a:rPr lang="de-DE" sz="2200" dirty="0"/>
              <a:t>Seit 2007: Verabredete Zielzahlen</a:t>
            </a:r>
          </a:p>
          <a:p>
            <a:pPr marL="252000" indent="-243450">
              <a:lnSpc>
                <a:spcPct val="120000"/>
              </a:lnSpc>
              <a:spcBef>
                <a:spcPts val="500"/>
              </a:spcBef>
            </a:pPr>
            <a:r>
              <a:rPr lang="de-DE" sz="2200" dirty="0"/>
              <a:t>Zielquote für Fachbereiche entsprechend Absolventinnen-Quote</a:t>
            </a:r>
          </a:p>
          <a:p>
            <a:pPr marL="252000" indent="-243450">
              <a:lnSpc>
                <a:spcPct val="120000"/>
              </a:lnSpc>
              <a:spcBef>
                <a:spcPts val="500"/>
              </a:spcBef>
            </a:pPr>
            <a:r>
              <a:rPr lang="de-DE" sz="2200" dirty="0"/>
              <a:t>Festlegung von Quoten für Führungspositionen (erste 2 Ebenen)</a:t>
            </a:r>
          </a:p>
          <a:p>
            <a:pPr marL="252000" indent="-243450">
              <a:lnSpc>
                <a:spcPct val="120000"/>
              </a:lnSpc>
              <a:spcBef>
                <a:spcPts val="500"/>
              </a:spcBef>
            </a:pPr>
            <a:r>
              <a:rPr lang="de-DE" sz="2200" dirty="0"/>
              <a:t>Kommission zur Gleichstellung und Chancengleichheit kontrolliert Zielerreichung</a:t>
            </a:r>
          </a:p>
          <a:p>
            <a:pPr marL="252000" indent="-243450">
              <a:lnSpc>
                <a:spcPct val="120000"/>
              </a:lnSpc>
              <a:spcBef>
                <a:spcPts val="500"/>
              </a:spcBef>
            </a:pPr>
            <a:r>
              <a:rPr lang="de-DE" sz="2200" dirty="0"/>
              <a:t>Anzahl Meisterinnen wurde erfolgreich </a:t>
            </a:r>
            <a:br>
              <a:rPr lang="de-DE" sz="2200" dirty="0"/>
            </a:br>
            <a:r>
              <a:rPr lang="de-DE" sz="2200" dirty="0"/>
              <a:t>gesteigert!</a:t>
            </a:r>
          </a:p>
        </p:txBody>
      </p:sp>
    </p:spTree>
    <p:extLst>
      <p:ext uri="{BB962C8B-B14F-4D97-AF65-F5344CB8AC3E}">
        <p14:creationId xmlns:p14="http://schemas.microsoft.com/office/powerpoint/2010/main" val="407028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83200"/>
            <a:ext cx="8539124" cy="454025"/>
          </a:xfrm>
        </p:spPr>
        <p:txBody>
          <a:bodyPr/>
          <a:lstStyle/>
          <a:p>
            <a:r>
              <a:rPr lang="de-DE" dirty="0"/>
              <a:t>Frauen fördern</a:t>
            </a:r>
          </a:p>
        </p:txBody>
      </p:sp>
      <p:sp>
        <p:nvSpPr>
          <p:cNvPr id="3" name="Inhaltsplatzhalter 2"/>
          <p:cNvSpPr>
            <a:spLocks noGrp="1"/>
          </p:cNvSpPr>
          <p:nvPr>
            <p:ph idx="1"/>
          </p:nvPr>
        </p:nvSpPr>
        <p:spPr>
          <a:xfrm>
            <a:off x="250825" y="1642343"/>
            <a:ext cx="5630211" cy="3012783"/>
          </a:xfrm>
        </p:spPr>
        <p:txBody>
          <a:bodyPr>
            <a:normAutofit lnSpcReduction="10000"/>
          </a:bodyPr>
          <a:lstStyle/>
          <a:p>
            <a:pPr marL="1350" indent="0">
              <a:buNone/>
            </a:pPr>
            <a:r>
              <a:rPr lang="de-DE" b="1" dirty="0">
                <a:latin typeface="+mn-lt"/>
              </a:rPr>
              <a:t>Meisterinnenförderprogramm bei Airbus </a:t>
            </a:r>
          </a:p>
          <a:p>
            <a:pPr marL="1350" indent="0">
              <a:buNone/>
            </a:pPr>
            <a:r>
              <a:rPr lang="de-DE" b="1" dirty="0"/>
              <a:t>Ausgangspunkt: </a:t>
            </a:r>
            <a:r>
              <a:rPr lang="de-DE" dirty="0"/>
              <a:t>Abschluss einer GBV 2011</a:t>
            </a:r>
          </a:p>
          <a:p>
            <a:pPr marL="1350" indent="0">
              <a:buNone/>
            </a:pPr>
            <a:r>
              <a:rPr lang="de-DE" b="1" dirty="0"/>
              <a:t>Ziel: </a:t>
            </a:r>
            <a:r>
              <a:rPr lang="de-DE" dirty="0"/>
              <a:t>Erhöhung des Frauenanteils </a:t>
            </a:r>
            <a:br>
              <a:rPr lang="de-DE" dirty="0"/>
            </a:br>
            <a:r>
              <a:rPr lang="de-DE" dirty="0"/>
              <a:t>unter den Meisterinnen</a:t>
            </a:r>
          </a:p>
          <a:p>
            <a:pPr marL="1350" indent="0">
              <a:buNone/>
            </a:pPr>
            <a:r>
              <a:rPr lang="de-DE" sz="2000" dirty="0">
                <a:solidFill>
                  <a:srgbClr val="FF0000"/>
                </a:solidFill>
                <a:sym typeface="Wingdings" panose="05000000000000000000" pitchFamily="2" charset="2"/>
              </a:rPr>
              <a:t></a:t>
            </a:r>
            <a:r>
              <a:rPr lang="de-DE" sz="2000" dirty="0">
                <a:sym typeface="Wingdings" panose="05000000000000000000" pitchFamily="2" charset="2"/>
              </a:rPr>
              <a:t> </a:t>
            </a:r>
            <a:r>
              <a:rPr lang="de-DE" dirty="0">
                <a:sym typeface="Wingdings" panose="05000000000000000000" pitchFamily="2" charset="2"/>
              </a:rPr>
              <a:t> </a:t>
            </a:r>
            <a:r>
              <a:rPr lang="de-DE" dirty="0"/>
              <a:t>Arbeitgeber beteiligt sich an Kosten für </a:t>
            </a:r>
            <a:br>
              <a:rPr lang="de-DE" dirty="0"/>
            </a:br>
            <a:r>
              <a:rPr lang="de-DE" dirty="0"/>
              <a:t>       Meisterschule</a:t>
            </a:r>
          </a:p>
          <a:p>
            <a:pPr marL="1350" indent="0">
              <a:buNone/>
            </a:pPr>
            <a:r>
              <a:rPr lang="de-DE" sz="2000" dirty="0">
                <a:solidFill>
                  <a:srgbClr val="FF0000"/>
                </a:solidFill>
                <a:sym typeface="Wingdings" panose="05000000000000000000" pitchFamily="2" charset="2"/>
              </a:rPr>
              <a:t></a:t>
            </a:r>
            <a:r>
              <a:rPr lang="de-DE" sz="2400" dirty="0">
                <a:sym typeface="Wingdings" panose="05000000000000000000" pitchFamily="2" charset="2"/>
              </a:rPr>
              <a:t> </a:t>
            </a:r>
            <a:r>
              <a:rPr lang="de-DE" dirty="0"/>
              <a:t>Coaching, Hospitation, Mentoring</a:t>
            </a:r>
          </a:p>
          <a:p>
            <a:pPr marL="1350" indent="0">
              <a:buNone/>
            </a:pPr>
            <a:r>
              <a:rPr lang="de-DE" b="1" dirty="0"/>
              <a:t>Ergebnis: </a:t>
            </a:r>
            <a:r>
              <a:rPr lang="de-DE" dirty="0"/>
              <a:t>24 Frauen konnten auf Druck des BRs </a:t>
            </a:r>
            <a:br>
              <a:rPr lang="de-DE" dirty="0"/>
            </a:br>
            <a:r>
              <a:rPr lang="de-DE" dirty="0"/>
              <a:t>am Meisterinnenförderprogramm teilnehmen</a:t>
            </a:r>
          </a:p>
          <a:p>
            <a:pPr>
              <a:buFontTx/>
              <a:buChar char="-"/>
            </a:pPr>
            <a:endParaRPr lang="de-DE" dirty="0"/>
          </a:p>
        </p:txBody>
      </p:sp>
      <p:pic>
        <p:nvPicPr>
          <p:cNvPr id="1026" name="Picture 2" descr="2013 Sp Innovativ"/>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52812" y="1118364"/>
            <a:ext cx="3297167" cy="2194322"/>
          </a:xfrm>
          <a:prstGeom prst="rect">
            <a:avLst/>
          </a:prstGeom>
          <a:noFill/>
          <a:extLst>
            <a:ext uri="{909E8E84-426E-40DD-AFC4-6F175D3DCCD1}">
              <a14:hiddenFill xmlns:a14="http://schemas.microsoft.com/office/drawing/2010/main">
                <a:solidFill>
                  <a:srgbClr val="FFFFFF"/>
                </a:solidFill>
              </a14:hiddenFill>
            </a:ext>
          </a:extLst>
        </p:spPr>
      </p:pic>
      <p:sp>
        <p:nvSpPr>
          <p:cNvPr id="6" name="Inhaltsplatzhalter 2"/>
          <p:cNvSpPr txBox="1">
            <a:spLocks/>
          </p:cNvSpPr>
          <p:nvPr/>
        </p:nvSpPr>
        <p:spPr>
          <a:xfrm>
            <a:off x="5752812" y="3446176"/>
            <a:ext cx="2920133" cy="848733"/>
          </a:xfrm>
          <a:prstGeom prst="rect">
            <a:avLst/>
          </a:prstGeom>
        </p:spPr>
        <p:txBody>
          <a:bodyPr vert="horz" lIns="0" tIns="0" rIns="0" bIns="0" rtlCol="0">
            <a:normAutofit fontScale="85000" lnSpcReduction="10000"/>
          </a:bodyPr>
          <a:lstStyle>
            <a:lvl1pPr marL="280800" indent="-279450" algn="l" defTabSz="685800" rtl="0" eaLnBrk="1" latinLnBrk="0" hangingPunct="1">
              <a:lnSpc>
                <a:spcPct val="90000"/>
              </a:lnSpc>
              <a:spcBef>
                <a:spcPts val="750"/>
              </a:spcBef>
              <a:buSzPct val="90000"/>
              <a:buFontTx/>
              <a:buBlip>
                <a:blip r:embed="rId4"/>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SzPct val="90000"/>
              <a:buFontTx/>
              <a:buBlip>
                <a:blip r:embed="rId4"/>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SzPct val="90000"/>
              <a:buFontTx/>
              <a:buBlip>
                <a:blip r:embed="rId4"/>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SzPct val="90000"/>
              <a:buFontTx/>
              <a:buBlip>
                <a:blip r:embed="rId4"/>
              </a:buBlip>
              <a:defRPr sz="1800" b="0" i="0" kern="1200">
                <a:solidFill>
                  <a:srgbClr val="3C3C3B"/>
                </a:solidFill>
                <a:latin typeface="Meta IGM" panose="02000503040000020004" pitchFamily="2" charset="0"/>
                <a:ea typeface="+mn-ea"/>
                <a:cs typeface="+mn-cs"/>
              </a:defRPr>
            </a:lvl4pPr>
            <a:lvl5pPr marL="1471050" indent="-243450" algn="l" defTabSz="685800" rtl="0" eaLnBrk="1" latinLnBrk="0" hangingPunct="1">
              <a:lnSpc>
                <a:spcPct val="90000"/>
              </a:lnSpc>
              <a:spcBef>
                <a:spcPts val="750"/>
              </a:spcBef>
              <a:buFontTx/>
              <a:buBlip>
                <a:blip r:embed="rId4"/>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50" indent="0">
              <a:buNone/>
            </a:pPr>
            <a:r>
              <a:rPr lang="de-DE" dirty="0"/>
              <a:t>Deutscher Betriebsräte-Preis 2013</a:t>
            </a:r>
          </a:p>
          <a:p>
            <a:pPr marL="1350" indent="0">
              <a:buFontTx/>
              <a:buNone/>
            </a:pPr>
            <a:r>
              <a:rPr lang="de-DE" dirty="0"/>
              <a:t>Sonderpreis Innovative BR-Arbeit</a:t>
            </a:r>
          </a:p>
          <a:p>
            <a:pPr marL="1350" indent="0">
              <a:buFontTx/>
              <a:buNone/>
            </a:pPr>
            <a:r>
              <a:rPr lang="de-DE" sz="900" dirty="0"/>
              <a:t>Quelle: bund-verlag.de </a:t>
            </a:r>
          </a:p>
        </p:txBody>
      </p:sp>
      <p:sp>
        <p:nvSpPr>
          <p:cNvPr id="7" name="Textplatzhalter 3">
            <a:extLst>
              <a:ext uri="{FF2B5EF4-FFF2-40B4-BE49-F238E27FC236}">
                <a16:creationId xmlns:a16="http://schemas.microsoft.com/office/drawing/2014/main" id="{1522B073-13C3-6C47-96D7-72E8B42D4C03}"/>
              </a:ext>
            </a:extLst>
          </p:cNvPr>
          <p:cNvSpPr txBox="1">
            <a:spLocks/>
          </p:cNvSpPr>
          <p:nvPr/>
        </p:nvSpPr>
        <p:spPr>
          <a:xfrm>
            <a:off x="250825" y="881164"/>
            <a:ext cx="8642349" cy="495300"/>
          </a:xfrm>
          <a:prstGeom prst="rect">
            <a:avLst/>
          </a:prstGeom>
        </p:spPr>
        <p:txBody>
          <a:bodyPr vert="horz" lIns="0" tIns="0" rIns="0" bIns="0" rtlCol="0" anchor="ctr" anchorCtr="0">
            <a:noAutofit/>
          </a:bodyPr>
          <a:lstStyle>
            <a:lvl1pPr marL="0" indent="0" algn="l" defTabSz="685800" rtl="0" eaLnBrk="1" latinLnBrk="0" hangingPunct="1">
              <a:lnSpc>
                <a:spcPct val="90000"/>
              </a:lnSpc>
              <a:spcBef>
                <a:spcPts val="750"/>
              </a:spcBef>
              <a:buSzPct val="90000"/>
              <a:buFontTx/>
              <a:buNone/>
              <a:defRPr sz="2400" b="0" i="0" kern="1200" spc="100" baseline="0">
                <a:solidFill>
                  <a:srgbClr val="3C3C3B"/>
                </a:solidFill>
                <a:latin typeface="Meta Head IGM Cond Light" panose="02000506030000020004" pitchFamily="2" charset="77"/>
                <a:ea typeface="+mn-ea"/>
                <a:cs typeface="+mn-cs"/>
              </a:defRPr>
            </a:lvl1pPr>
            <a:lvl2pPr marL="514350" indent="-243450" algn="l" defTabSz="685800" rtl="0" eaLnBrk="1" latinLnBrk="0" hangingPunct="1">
              <a:lnSpc>
                <a:spcPct val="90000"/>
              </a:lnSpc>
              <a:spcBef>
                <a:spcPts val="375"/>
              </a:spcBef>
              <a:buSzPct val="90000"/>
              <a:buFont typeface="Symbol" pitchFamily="2" charset="2"/>
              <a:buChar char="-"/>
              <a:defRPr sz="1800" b="0" i="0" kern="1200">
                <a:solidFill>
                  <a:srgbClr val="3C3C3B"/>
                </a:solidFill>
                <a:latin typeface="Meta IGM" panose="02000503040000020004" pitchFamily="2" charset="0"/>
                <a:ea typeface="+mn-ea"/>
                <a:cs typeface="+mn-cs"/>
              </a:defRPr>
            </a:lvl2pPr>
            <a:lvl3pPr marL="541800" indent="0" algn="l" defTabSz="685800" rtl="0" eaLnBrk="1" latinLnBrk="0" hangingPunct="1">
              <a:lnSpc>
                <a:spcPct val="90000"/>
              </a:lnSpc>
              <a:spcBef>
                <a:spcPts val="375"/>
              </a:spcBef>
              <a:buSzPct val="90000"/>
              <a:buFontTx/>
              <a:buNone/>
              <a:defRPr sz="1800" b="0" i="0" kern="1200">
                <a:solidFill>
                  <a:srgbClr val="3C3C3B"/>
                </a:solidFill>
                <a:latin typeface="Meta IGM" panose="02000503040000020004" pitchFamily="2" charset="0"/>
                <a:ea typeface="+mn-ea"/>
                <a:cs typeface="+mn-cs"/>
              </a:defRPr>
            </a:lvl3pPr>
            <a:lvl4pPr marL="812700" indent="0" algn="l" defTabSz="685800" rtl="0" eaLnBrk="1" latinLnBrk="0" hangingPunct="1">
              <a:lnSpc>
                <a:spcPct val="90000"/>
              </a:lnSpc>
              <a:spcBef>
                <a:spcPts val="375"/>
              </a:spcBef>
              <a:buSzPct val="90000"/>
              <a:buFontTx/>
              <a:buNone/>
              <a:defRPr sz="1600" b="0" i="0" kern="1200" baseline="0">
                <a:solidFill>
                  <a:srgbClr val="3C3C3B"/>
                </a:solidFill>
                <a:latin typeface="Meta IGM" panose="02000503040000020004" pitchFamily="2" charset="0"/>
                <a:ea typeface="+mn-ea"/>
                <a:cs typeface="+mn-cs"/>
              </a:defRPr>
            </a:lvl4pPr>
            <a:lvl5pPr marL="1083600" indent="0" algn="l" defTabSz="685800" rtl="0" eaLnBrk="1" latinLnBrk="0" hangingPunct="1">
              <a:lnSpc>
                <a:spcPct val="90000"/>
              </a:lnSpc>
              <a:spcBef>
                <a:spcPts val="375"/>
              </a:spcBef>
              <a:buFontTx/>
              <a:buNone/>
              <a:defRPr sz="1400" b="0" i="0" kern="1200" baseline="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Meisterinnen fördern – Preise gewinnen</a:t>
            </a:r>
          </a:p>
        </p:txBody>
      </p:sp>
    </p:spTree>
    <p:extLst>
      <p:ext uri="{BB962C8B-B14F-4D97-AF65-F5344CB8AC3E}">
        <p14:creationId xmlns:p14="http://schemas.microsoft.com/office/powerpoint/2010/main" val="198828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00" y="283200"/>
            <a:ext cx="8568289" cy="454025"/>
          </a:xfrm>
        </p:spPr>
        <p:txBody>
          <a:bodyPr/>
          <a:lstStyle/>
          <a:p>
            <a:r>
              <a:rPr lang="de-DE" dirty="0"/>
              <a:t>Familienfreundlichkeit</a:t>
            </a:r>
          </a:p>
        </p:txBody>
      </p:sp>
      <p:sp>
        <p:nvSpPr>
          <p:cNvPr id="3" name="Inhaltsplatzhalter 2"/>
          <p:cNvSpPr>
            <a:spLocks noGrp="1"/>
          </p:cNvSpPr>
          <p:nvPr>
            <p:ph idx="1"/>
          </p:nvPr>
        </p:nvSpPr>
        <p:spPr>
          <a:xfrm>
            <a:off x="4970613" y="1607128"/>
            <a:ext cx="3960957" cy="2811450"/>
          </a:xfrm>
          <a:solidFill>
            <a:schemeClr val="bg1">
              <a:lumMod val="95000"/>
            </a:schemeClr>
          </a:solidFill>
          <a:ln>
            <a:solidFill>
              <a:schemeClr val="tx1"/>
            </a:solidFill>
            <a:prstDash val="dash"/>
          </a:ln>
        </p:spPr>
        <p:txBody>
          <a:bodyPr lIns="108000" tIns="108000" rIns="36000" bIns="36000">
            <a:normAutofit fontScale="92500" lnSpcReduction="20000"/>
          </a:bodyPr>
          <a:lstStyle/>
          <a:p>
            <a:pPr marL="1350" indent="0" algn="ctr">
              <a:buNone/>
            </a:pPr>
            <a:r>
              <a:rPr lang="de-DE" b="1" u="sng" dirty="0"/>
              <a:t>BMW: Führen in Teilzeit</a:t>
            </a:r>
          </a:p>
          <a:p>
            <a:pPr marL="176213" indent="0">
              <a:buNone/>
            </a:pPr>
            <a:endParaRPr lang="de-DE" dirty="0"/>
          </a:p>
          <a:p>
            <a:pPr marL="241200" indent="-243450">
              <a:lnSpc>
                <a:spcPct val="110000"/>
              </a:lnSpc>
              <a:spcBef>
                <a:spcPts val="500"/>
              </a:spcBef>
            </a:pPr>
            <a:r>
              <a:rPr lang="de-DE" dirty="0"/>
              <a:t>BV Joint Leadership</a:t>
            </a:r>
          </a:p>
          <a:p>
            <a:pPr marL="241200" indent="-243450">
              <a:lnSpc>
                <a:spcPct val="110000"/>
              </a:lnSpc>
              <a:spcBef>
                <a:spcPts val="500"/>
              </a:spcBef>
            </a:pPr>
            <a:r>
              <a:rPr lang="de-DE" dirty="0"/>
              <a:t>Leitungsfunktionen als Tandem</a:t>
            </a:r>
          </a:p>
          <a:p>
            <a:pPr marL="241200" indent="-243450">
              <a:lnSpc>
                <a:spcPct val="110000"/>
              </a:lnSpc>
              <a:spcBef>
                <a:spcPts val="500"/>
              </a:spcBef>
            </a:pPr>
            <a:r>
              <a:rPr lang="de-DE" dirty="0"/>
              <a:t>Anwendbar auch auf Meisterfunktionen</a:t>
            </a:r>
          </a:p>
          <a:p>
            <a:pPr marL="241200" indent="-243450">
              <a:lnSpc>
                <a:spcPct val="110000"/>
              </a:lnSpc>
              <a:spcBef>
                <a:spcPts val="500"/>
              </a:spcBef>
            </a:pPr>
            <a:r>
              <a:rPr lang="de-DE" dirty="0"/>
              <a:t>BR hat Vorschlagsrecht </a:t>
            </a:r>
          </a:p>
          <a:p>
            <a:pPr marL="241200" indent="-243450">
              <a:lnSpc>
                <a:spcPct val="110000"/>
              </a:lnSpc>
              <a:spcBef>
                <a:spcPts val="500"/>
              </a:spcBef>
            </a:pPr>
            <a:r>
              <a:rPr lang="de-DE" dirty="0"/>
              <a:t>nominiert für den Deutschen Betriebsräte-Preis 2021</a:t>
            </a:r>
          </a:p>
        </p:txBody>
      </p:sp>
      <p:sp>
        <p:nvSpPr>
          <p:cNvPr id="4" name="Textplatzhalter 3"/>
          <p:cNvSpPr>
            <a:spLocks noGrp="1"/>
          </p:cNvSpPr>
          <p:nvPr>
            <p:ph type="body" sz="quarter" idx="13"/>
          </p:nvPr>
        </p:nvSpPr>
        <p:spPr>
          <a:xfrm>
            <a:off x="252000" y="870714"/>
            <a:ext cx="8642349" cy="495300"/>
          </a:xfrm>
        </p:spPr>
        <p:txBody>
          <a:bodyPr/>
          <a:lstStyle/>
          <a:p>
            <a:r>
              <a:rPr lang="de-DE" dirty="0"/>
              <a:t>Teilzeit normalisieren – Karrierehindernisse beseitigen </a:t>
            </a:r>
          </a:p>
        </p:txBody>
      </p:sp>
      <p:sp>
        <p:nvSpPr>
          <p:cNvPr id="5" name="Inhaltsplatzhalter 2"/>
          <p:cNvSpPr txBox="1">
            <a:spLocks/>
          </p:cNvSpPr>
          <p:nvPr/>
        </p:nvSpPr>
        <p:spPr>
          <a:xfrm>
            <a:off x="221660" y="1602511"/>
            <a:ext cx="3960957" cy="2811450"/>
          </a:xfrm>
          <a:prstGeom prst="rect">
            <a:avLst/>
          </a:prstGeom>
          <a:solidFill>
            <a:schemeClr val="bg1">
              <a:lumMod val="95000"/>
            </a:schemeClr>
          </a:solidFill>
          <a:ln>
            <a:solidFill>
              <a:schemeClr val="tx1"/>
            </a:solidFill>
            <a:prstDash val="dash"/>
          </a:ln>
        </p:spPr>
        <p:txBody>
          <a:bodyPr vert="horz" lIns="108000" tIns="108000" rIns="36000" bIns="36000" rtlCol="0">
            <a:normAutofit fontScale="92500" lnSpcReduction="10000"/>
          </a:bodyPr>
          <a:lstStyle>
            <a:lvl1pPr marL="28080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4pPr>
            <a:lvl5pPr marL="1471050" indent="-243450" algn="l" defTabSz="685800" rtl="0" eaLnBrk="1" latinLnBrk="0" hangingPunct="1">
              <a:lnSpc>
                <a:spcPct val="90000"/>
              </a:lnSpc>
              <a:spcBef>
                <a:spcPts val="750"/>
              </a:spcBef>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6213" indent="0" algn="ctr">
              <a:buFontTx/>
              <a:buNone/>
            </a:pPr>
            <a:r>
              <a:rPr lang="de-DE" b="1" u="sng" dirty="0"/>
              <a:t>VW Emden: Agiles Arbeiten in Teilzeit</a:t>
            </a:r>
          </a:p>
          <a:p>
            <a:pPr marL="0" indent="92075">
              <a:buFontTx/>
              <a:buNone/>
            </a:pPr>
            <a:endParaRPr lang="de-DE" dirty="0"/>
          </a:p>
          <a:p>
            <a:pPr marL="198000" indent="-243450">
              <a:lnSpc>
                <a:spcPct val="100000"/>
              </a:lnSpc>
              <a:spcBef>
                <a:spcPts val="500"/>
              </a:spcBef>
            </a:pPr>
            <a:r>
              <a:rPr lang="de-DE" dirty="0"/>
              <a:t>Ein Arbeitsplatz = mehrere</a:t>
            </a:r>
            <a:br>
              <a:rPr lang="de-DE" dirty="0"/>
            </a:br>
            <a:r>
              <a:rPr lang="de-DE" dirty="0"/>
              <a:t> Beschäftigte</a:t>
            </a:r>
          </a:p>
          <a:p>
            <a:pPr marL="198000" indent="-243450">
              <a:lnSpc>
                <a:spcPct val="100000"/>
              </a:lnSpc>
              <a:spcBef>
                <a:spcPts val="500"/>
              </a:spcBef>
            </a:pPr>
            <a:r>
              <a:rPr lang="de-DE" dirty="0"/>
              <a:t>Gruppe vereinbart Einsatzzeiten</a:t>
            </a:r>
            <a:br>
              <a:rPr lang="de-DE" dirty="0"/>
            </a:br>
            <a:r>
              <a:rPr lang="de-DE" dirty="0"/>
              <a:t> selbst in Absprache mit Meister*in </a:t>
            </a:r>
          </a:p>
          <a:p>
            <a:pPr marL="198000" indent="-243450">
              <a:lnSpc>
                <a:spcPct val="100000"/>
              </a:lnSpc>
              <a:spcBef>
                <a:spcPts val="500"/>
              </a:spcBef>
            </a:pPr>
            <a:r>
              <a:rPr lang="de-DE" dirty="0"/>
              <a:t>Taktgebunden, 2-Schicht</a:t>
            </a:r>
          </a:p>
          <a:p>
            <a:pPr marL="198000" indent="-243450">
              <a:lnSpc>
                <a:spcPct val="100000"/>
              </a:lnSpc>
              <a:spcBef>
                <a:spcPts val="500"/>
              </a:spcBef>
            </a:pPr>
            <a:r>
              <a:rPr lang="de-DE" dirty="0"/>
              <a:t>Betriebsrat wurde aktiv, weil</a:t>
            </a:r>
            <a:br>
              <a:rPr lang="de-DE" dirty="0"/>
            </a:br>
            <a:r>
              <a:rPr lang="de-DE" dirty="0"/>
              <a:t> Beschäftigten keine Teilzeit</a:t>
            </a:r>
            <a:br>
              <a:rPr lang="de-DE" dirty="0"/>
            </a:br>
            <a:r>
              <a:rPr lang="de-DE" dirty="0"/>
              <a:t> genehmigt wurde</a:t>
            </a:r>
          </a:p>
          <a:p>
            <a:pPr marL="0" indent="92075">
              <a:buFontTx/>
              <a:buNone/>
            </a:pPr>
            <a:endParaRPr lang="de-DE" dirty="0"/>
          </a:p>
        </p:txBody>
      </p:sp>
    </p:spTree>
    <p:extLst>
      <p:ext uri="{BB962C8B-B14F-4D97-AF65-F5344CB8AC3E}">
        <p14:creationId xmlns:p14="http://schemas.microsoft.com/office/powerpoint/2010/main" val="370124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00" y="283200"/>
            <a:ext cx="8566833" cy="454025"/>
          </a:xfrm>
        </p:spPr>
        <p:txBody>
          <a:bodyPr/>
          <a:lstStyle/>
          <a:p>
            <a:r>
              <a:rPr lang="de-DE" dirty="0"/>
              <a:t>Familienfreundlichkeit</a:t>
            </a:r>
          </a:p>
        </p:txBody>
      </p:sp>
      <p:sp>
        <p:nvSpPr>
          <p:cNvPr id="3" name="Inhaltsplatzhalter 2"/>
          <p:cNvSpPr>
            <a:spLocks noGrp="1"/>
          </p:cNvSpPr>
          <p:nvPr>
            <p:ph idx="1"/>
          </p:nvPr>
        </p:nvSpPr>
        <p:spPr>
          <a:xfrm>
            <a:off x="223116" y="1501200"/>
            <a:ext cx="6466441" cy="3174096"/>
          </a:xfrm>
        </p:spPr>
        <p:txBody>
          <a:bodyPr>
            <a:normAutofit/>
          </a:bodyPr>
          <a:lstStyle/>
          <a:p>
            <a:endParaRPr lang="de-DE" dirty="0"/>
          </a:p>
          <a:p>
            <a:r>
              <a:rPr lang="de-DE" dirty="0"/>
              <a:t>Elternzeit ist häufig ein „Karrierekiller“</a:t>
            </a:r>
          </a:p>
          <a:p>
            <a:r>
              <a:rPr lang="de-DE" dirty="0"/>
              <a:t>Vereinbarung eines strukturierten Verfahrens vor, während und nach der Elternzeit </a:t>
            </a:r>
          </a:p>
          <a:p>
            <a:r>
              <a:rPr lang="de-DE" dirty="0"/>
              <a:t>Verfahrensanweisung bei ThyssenKrupp System Engineering: </a:t>
            </a:r>
          </a:p>
          <a:p>
            <a:pPr lvl="1">
              <a:buFont typeface="Symbol" pitchFamily="2" charset="2"/>
              <a:buChar char="-"/>
            </a:pPr>
            <a:r>
              <a:rPr lang="de-DE" dirty="0"/>
              <a:t>Regelt Gespräche vor, während und nach der Freistellung </a:t>
            </a:r>
          </a:p>
          <a:p>
            <a:pPr lvl="1">
              <a:buFont typeface="Symbol" pitchFamily="2" charset="2"/>
              <a:buChar char="-"/>
            </a:pPr>
            <a:r>
              <a:rPr lang="de-DE" dirty="0"/>
              <a:t>Patenprinzip: Hält während Elternzeit Kontakt und macht ggfs. Angebote (Qualifizierung, Aushilfe, Teilnahme an Versammlungen,…)</a:t>
            </a:r>
          </a:p>
          <a:p>
            <a:endParaRPr lang="de-DE" dirty="0"/>
          </a:p>
        </p:txBody>
      </p:sp>
      <p:sp>
        <p:nvSpPr>
          <p:cNvPr id="4" name="Textplatzhalter 3"/>
          <p:cNvSpPr>
            <a:spLocks noGrp="1"/>
          </p:cNvSpPr>
          <p:nvPr>
            <p:ph type="body" sz="quarter" idx="13"/>
          </p:nvPr>
        </p:nvSpPr>
        <p:spPr>
          <a:xfrm>
            <a:off x="252000" y="871200"/>
            <a:ext cx="8566833" cy="495300"/>
          </a:xfrm>
        </p:spPr>
        <p:txBody>
          <a:bodyPr/>
          <a:lstStyle/>
          <a:p>
            <a:r>
              <a:rPr lang="de-DE" dirty="0"/>
              <a:t>Auszeiten und Wiedereinstieg begleiten</a:t>
            </a:r>
          </a:p>
        </p:txBody>
      </p:sp>
      <p:pic>
        <p:nvPicPr>
          <p:cNvPr id="5" name="Grafik 4"/>
          <p:cNvPicPr>
            <a:picLocks noChangeAspect="1"/>
          </p:cNvPicPr>
          <p:nvPr/>
        </p:nvPicPr>
        <p:blipFill>
          <a:blip r:embed="rId3"/>
          <a:stretch>
            <a:fillRect/>
          </a:stretch>
        </p:blipFill>
        <p:spPr>
          <a:xfrm>
            <a:off x="6874885" y="1118364"/>
            <a:ext cx="1933575" cy="2790825"/>
          </a:xfrm>
          <a:prstGeom prst="rect">
            <a:avLst/>
          </a:prstGeom>
        </p:spPr>
      </p:pic>
      <p:sp>
        <p:nvSpPr>
          <p:cNvPr id="6" name="Textfeld 5"/>
          <p:cNvSpPr txBox="1"/>
          <p:nvPr/>
        </p:nvSpPr>
        <p:spPr>
          <a:xfrm>
            <a:off x="6874885" y="3971637"/>
            <a:ext cx="2179782" cy="507831"/>
          </a:xfrm>
          <a:prstGeom prst="rect">
            <a:avLst/>
          </a:prstGeom>
          <a:noFill/>
        </p:spPr>
        <p:txBody>
          <a:bodyPr wrap="square" rtlCol="0">
            <a:spAutoFit/>
          </a:bodyPr>
          <a:lstStyle/>
          <a:p>
            <a:r>
              <a:rPr lang="de-DE" dirty="0">
                <a:solidFill>
                  <a:srgbClr val="3C3C3B"/>
                </a:solidFill>
              </a:rPr>
              <a:t>Tipp: Mappe für werdende Eltern der IG Metall</a:t>
            </a:r>
          </a:p>
        </p:txBody>
      </p:sp>
    </p:spTree>
    <p:extLst>
      <p:ext uri="{BB962C8B-B14F-4D97-AF65-F5344CB8AC3E}">
        <p14:creationId xmlns:p14="http://schemas.microsoft.com/office/powerpoint/2010/main" val="22490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00" y="283200"/>
            <a:ext cx="8642349" cy="454025"/>
          </a:xfrm>
        </p:spPr>
        <p:txBody>
          <a:bodyPr/>
          <a:lstStyle/>
          <a:p>
            <a:r>
              <a:rPr lang="de-DE" dirty="0"/>
              <a:t>Familienfreundlichkeit</a:t>
            </a:r>
          </a:p>
        </p:txBody>
      </p:sp>
      <p:sp>
        <p:nvSpPr>
          <p:cNvPr id="3" name="Inhaltsplatzhalter 2"/>
          <p:cNvSpPr>
            <a:spLocks noGrp="1"/>
          </p:cNvSpPr>
          <p:nvPr>
            <p:ph idx="1"/>
          </p:nvPr>
        </p:nvSpPr>
        <p:spPr>
          <a:xfrm>
            <a:off x="250826" y="1366500"/>
            <a:ext cx="4281070" cy="2645195"/>
          </a:xfrm>
        </p:spPr>
        <p:txBody>
          <a:bodyPr>
            <a:normAutofit fontScale="92500" lnSpcReduction="10000"/>
          </a:bodyPr>
          <a:lstStyle/>
          <a:p>
            <a:pPr>
              <a:buFont typeface="Symbol" panose="05050102010706020507" pitchFamily="18" charset="2"/>
              <a:buChar char="-"/>
            </a:pPr>
            <a:r>
              <a:rPr lang="de-DE" dirty="0"/>
              <a:t>Finanzielle Anreize für Väter wichtig! </a:t>
            </a:r>
          </a:p>
          <a:p>
            <a:pPr lvl="1">
              <a:buFont typeface="Symbol" panose="05050102010706020507" pitchFamily="18" charset="2"/>
              <a:buChar char="-"/>
            </a:pPr>
            <a:r>
              <a:rPr lang="de-DE" dirty="0"/>
              <a:t>Hewlett Packard: sechsmonatige Elternzeit bei vollem Gehalt </a:t>
            </a:r>
          </a:p>
          <a:p>
            <a:pPr lvl="1">
              <a:buFont typeface="Symbol" panose="05050102010706020507" pitchFamily="18" charset="2"/>
              <a:buChar char="-"/>
            </a:pPr>
            <a:r>
              <a:rPr lang="de-DE" dirty="0"/>
              <a:t>SAP: Volles Gehalt trotz Teilzeit </a:t>
            </a:r>
          </a:p>
          <a:p>
            <a:pPr marL="306900" lvl="1" indent="0">
              <a:buNone/>
            </a:pPr>
            <a:r>
              <a:rPr lang="de-DE" dirty="0"/>
              <a:t>Nach der Geburt können Väter um bis zu 20 % weniger arbeiten und erhalten trotzdem das volle Gehalt</a:t>
            </a:r>
          </a:p>
          <a:p>
            <a:pPr lvl="1">
              <a:buFont typeface="Symbol" panose="05050102010706020507" pitchFamily="18" charset="2"/>
              <a:buChar char="-"/>
            </a:pPr>
            <a:r>
              <a:rPr lang="de-DE" dirty="0"/>
              <a:t>Henkel: Familienstartzeit nach der Geburt </a:t>
            </a:r>
          </a:p>
          <a:p>
            <a:pPr marL="306900" lvl="1" indent="0">
              <a:buNone/>
            </a:pPr>
            <a:r>
              <a:rPr lang="de-DE" dirty="0"/>
              <a:t>8 Wochen Elternzeit bei vollen Bezügen  </a:t>
            </a:r>
          </a:p>
        </p:txBody>
      </p:sp>
      <p:sp>
        <p:nvSpPr>
          <p:cNvPr id="4" name="Textplatzhalter 3"/>
          <p:cNvSpPr>
            <a:spLocks noGrp="1"/>
          </p:cNvSpPr>
          <p:nvPr>
            <p:ph type="body" sz="quarter" idx="13"/>
          </p:nvPr>
        </p:nvSpPr>
        <p:spPr>
          <a:xfrm>
            <a:off x="252000" y="871200"/>
            <a:ext cx="8642349" cy="495300"/>
          </a:xfrm>
        </p:spPr>
        <p:txBody>
          <a:bodyPr/>
          <a:lstStyle/>
          <a:p>
            <a:r>
              <a:rPr lang="de-DE" dirty="0"/>
              <a:t>Väter ermuntern und unterstützen</a:t>
            </a:r>
          </a:p>
        </p:txBody>
      </p:sp>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8542" y="1118364"/>
            <a:ext cx="4224632" cy="2953753"/>
          </a:xfrm>
          <a:prstGeom prst="rect">
            <a:avLst/>
          </a:prstGeom>
        </p:spPr>
      </p:pic>
      <p:sp>
        <p:nvSpPr>
          <p:cNvPr id="8" name="Inhaltsplatzhalter 2"/>
          <p:cNvSpPr txBox="1">
            <a:spLocks/>
          </p:cNvSpPr>
          <p:nvPr/>
        </p:nvSpPr>
        <p:spPr>
          <a:xfrm>
            <a:off x="252000" y="4446956"/>
            <a:ext cx="7361153" cy="778271"/>
          </a:xfrm>
          <a:prstGeom prst="rect">
            <a:avLst/>
          </a:prstGeom>
        </p:spPr>
        <p:txBody>
          <a:bodyPr vert="horz" lIns="0" tIns="0" rIns="0" bIns="0" rtlCol="0">
            <a:normAutofit/>
          </a:bodyPr>
          <a:lstStyle>
            <a:lvl1pPr marL="280800" indent="-279450" algn="l" defTabSz="685800" rtl="0" eaLnBrk="1" latinLnBrk="0" hangingPunct="1">
              <a:lnSpc>
                <a:spcPct val="90000"/>
              </a:lnSpc>
              <a:spcBef>
                <a:spcPts val="750"/>
              </a:spcBef>
              <a:buSzPct val="90000"/>
              <a:buFontTx/>
              <a:buBlip>
                <a:blip r:embed="rId4"/>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SzPct val="90000"/>
              <a:buFontTx/>
              <a:buBlip>
                <a:blip r:embed="rId4"/>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SzPct val="90000"/>
              <a:buFontTx/>
              <a:buBlip>
                <a:blip r:embed="rId4"/>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SzPct val="90000"/>
              <a:buFontTx/>
              <a:buBlip>
                <a:blip r:embed="rId4"/>
              </a:buBlip>
              <a:defRPr sz="1800" b="0" i="0" kern="1200">
                <a:solidFill>
                  <a:srgbClr val="3C3C3B"/>
                </a:solidFill>
                <a:latin typeface="Meta IGM" panose="02000503040000020004" pitchFamily="2" charset="0"/>
                <a:ea typeface="+mn-ea"/>
                <a:cs typeface="+mn-cs"/>
              </a:defRPr>
            </a:lvl4pPr>
            <a:lvl5pPr marL="1471050" indent="-243450" algn="l" defTabSz="685800" rtl="0" eaLnBrk="1" latinLnBrk="0" hangingPunct="1">
              <a:lnSpc>
                <a:spcPct val="90000"/>
              </a:lnSpc>
              <a:spcBef>
                <a:spcPts val="750"/>
              </a:spcBef>
              <a:buFontTx/>
              <a:buBlip>
                <a:blip r:embed="rId4"/>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IG Metall fordert bezahlte „Familienstartzeit“ nach der Geburt</a:t>
            </a:r>
          </a:p>
        </p:txBody>
      </p:sp>
      <p:sp>
        <p:nvSpPr>
          <p:cNvPr id="10" name="Textfeld 9"/>
          <p:cNvSpPr txBox="1"/>
          <p:nvPr/>
        </p:nvSpPr>
        <p:spPr>
          <a:xfrm>
            <a:off x="7997822" y="3852090"/>
            <a:ext cx="950616" cy="215444"/>
          </a:xfrm>
          <a:prstGeom prst="rect">
            <a:avLst/>
          </a:prstGeom>
          <a:noFill/>
        </p:spPr>
        <p:txBody>
          <a:bodyPr wrap="square" rtlCol="0">
            <a:spAutoFit/>
          </a:bodyPr>
          <a:lstStyle/>
          <a:p>
            <a:r>
              <a:rPr lang="de-DE" sz="800" dirty="0" err="1">
                <a:solidFill>
                  <a:schemeClr val="bg1">
                    <a:lumMod val="85000"/>
                  </a:schemeClr>
                </a:solidFill>
              </a:rPr>
              <a:t>Halfpoint</a:t>
            </a:r>
            <a:r>
              <a:rPr lang="de-DE" sz="800" dirty="0">
                <a:solidFill>
                  <a:schemeClr val="bg1">
                    <a:lumMod val="85000"/>
                  </a:schemeClr>
                </a:solidFill>
              </a:rPr>
              <a:t>/</a:t>
            </a:r>
            <a:r>
              <a:rPr lang="de-DE" sz="800" dirty="0" err="1">
                <a:solidFill>
                  <a:schemeClr val="bg1">
                    <a:lumMod val="85000"/>
                  </a:schemeClr>
                </a:solidFill>
              </a:rPr>
              <a:t>iStock</a:t>
            </a:r>
            <a:endParaRPr lang="de-DE" sz="800" dirty="0">
              <a:solidFill>
                <a:schemeClr val="bg1">
                  <a:lumMod val="85000"/>
                </a:schemeClr>
              </a:solidFill>
            </a:endParaRPr>
          </a:p>
        </p:txBody>
      </p:sp>
    </p:spTree>
    <p:extLst>
      <p:ext uri="{BB962C8B-B14F-4D97-AF65-F5344CB8AC3E}">
        <p14:creationId xmlns:p14="http://schemas.microsoft.com/office/powerpoint/2010/main" val="346566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00" y="283200"/>
            <a:ext cx="8642349" cy="454025"/>
          </a:xfrm>
        </p:spPr>
        <p:txBody>
          <a:bodyPr/>
          <a:lstStyle/>
          <a:p>
            <a:r>
              <a:rPr lang="de-DE" dirty="0"/>
              <a:t>Verbindlichkeit schaffen</a:t>
            </a:r>
          </a:p>
        </p:txBody>
      </p:sp>
      <p:pic>
        <p:nvPicPr>
          <p:cNvPr id="6" name="Grafik 5">
            <a:extLst>
              <a:ext uri="{FF2B5EF4-FFF2-40B4-BE49-F238E27FC236}">
                <a16:creationId xmlns:a16="http://schemas.microsoft.com/office/drawing/2014/main" id="{48018F2C-7808-CD47-BFCF-CC3A0F87DE5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5602" y="1650912"/>
            <a:ext cx="7588758" cy="3101175"/>
          </a:xfrm>
          <a:prstGeom prst="rect">
            <a:avLst/>
          </a:prstGeom>
        </p:spPr>
      </p:pic>
      <p:sp>
        <p:nvSpPr>
          <p:cNvPr id="9" name="Textplatzhalter 3">
            <a:extLst>
              <a:ext uri="{FF2B5EF4-FFF2-40B4-BE49-F238E27FC236}">
                <a16:creationId xmlns:a16="http://schemas.microsoft.com/office/drawing/2014/main" id="{952E748B-A8EB-1F41-9B1F-284ADB4B0D5F}"/>
              </a:ext>
            </a:extLst>
          </p:cNvPr>
          <p:cNvSpPr>
            <a:spLocks noGrp="1"/>
          </p:cNvSpPr>
          <p:nvPr>
            <p:ph type="body" sz="quarter" idx="13"/>
          </p:nvPr>
        </p:nvSpPr>
        <p:spPr>
          <a:xfrm>
            <a:off x="252000" y="871200"/>
            <a:ext cx="8642349" cy="495300"/>
          </a:xfrm>
        </p:spPr>
        <p:txBody>
          <a:bodyPr/>
          <a:lstStyle/>
          <a:p>
            <a:r>
              <a:rPr lang="de-DE" dirty="0"/>
              <a:t>Mehr Vereinbarkeit und Frauenförderung dank Betriebsrat </a:t>
            </a:r>
          </a:p>
        </p:txBody>
      </p:sp>
    </p:spTree>
    <p:extLst>
      <p:ext uri="{BB962C8B-B14F-4D97-AF65-F5344CB8AC3E}">
        <p14:creationId xmlns:p14="http://schemas.microsoft.com/office/powerpoint/2010/main" val="232223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53525" cy="5143501"/>
          </a:xfrm>
          <a:prstGeom prst="rect">
            <a:avLst/>
          </a:prstGeom>
        </p:spPr>
      </p:pic>
      <p:pic>
        <p:nvPicPr>
          <p:cNvPr id="11" name="Grafik 10">
            <a:extLst>
              <a:ext uri="{FF2B5EF4-FFF2-40B4-BE49-F238E27FC236}">
                <a16:creationId xmlns:a16="http://schemas.microsoft.com/office/drawing/2014/main" id="{C7A69335-71F3-6B43-B19E-698764E5F5B9}"/>
              </a:ext>
            </a:extLst>
          </p:cNvPr>
          <p:cNvPicPr>
            <a:picLocks noChangeAspect="1"/>
          </p:cNvPicPr>
          <p:nvPr/>
        </p:nvPicPr>
        <p:blipFill>
          <a:blip r:embed="rId4">
            <a:alphaModFix amt="56000"/>
          </a:blip>
          <a:stretch>
            <a:fillRect/>
          </a:stretch>
        </p:blipFill>
        <p:spPr>
          <a:xfrm>
            <a:off x="4926" y="0"/>
            <a:ext cx="9134147" cy="5143500"/>
          </a:xfrm>
          <a:prstGeom prst="rect">
            <a:avLst/>
          </a:prstGeom>
          <a:effectLst>
            <a:outerShdw dist="50800" sx="1000" sy="1000" algn="ctr" rotWithShape="0">
              <a:srgbClr val="000000"/>
            </a:outerShdw>
          </a:effectLst>
        </p:spPr>
      </p:pic>
      <p:sp>
        <p:nvSpPr>
          <p:cNvPr id="2" name="Titel 1"/>
          <p:cNvSpPr>
            <a:spLocks noGrp="1"/>
          </p:cNvSpPr>
          <p:nvPr>
            <p:ph type="title"/>
          </p:nvPr>
        </p:nvSpPr>
        <p:spPr>
          <a:xfrm>
            <a:off x="252000" y="283200"/>
            <a:ext cx="8642349" cy="454025"/>
          </a:xfrm>
        </p:spPr>
        <p:txBody>
          <a:bodyPr/>
          <a:lstStyle/>
          <a:p>
            <a:r>
              <a:rPr lang="de-DE" dirty="0"/>
              <a:t>Vielfalt und Solidarität </a:t>
            </a:r>
          </a:p>
        </p:txBody>
      </p:sp>
      <p:sp>
        <p:nvSpPr>
          <p:cNvPr id="5" name="Textplatzhalter 3"/>
          <p:cNvSpPr>
            <a:spLocks noGrp="1"/>
          </p:cNvSpPr>
          <p:nvPr>
            <p:ph type="body" sz="quarter" idx="13"/>
          </p:nvPr>
        </p:nvSpPr>
        <p:spPr>
          <a:xfrm>
            <a:off x="252000" y="871200"/>
            <a:ext cx="5304142" cy="779369"/>
          </a:xfrm>
        </p:spPr>
        <p:txBody>
          <a:bodyPr/>
          <a:lstStyle/>
          <a:p>
            <a:r>
              <a:rPr lang="de-DE" dirty="0"/>
              <a:t>Die IG Metall: Schwung in </a:t>
            </a:r>
            <a:br>
              <a:rPr lang="de-DE" dirty="0"/>
            </a:br>
            <a:r>
              <a:rPr lang="de-DE" dirty="0"/>
              <a:t>die Frauenförderung bringen</a:t>
            </a:r>
          </a:p>
        </p:txBody>
      </p:sp>
      <p:sp>
        <p:nvSpPr>
          <p:cNvPr id="6" name="Textfeld 5"/>
          <p:cNvSpPr txBox="1"/>
          <p:nvPr/>
        </p:nvSpPr>
        <p:spPr>
          <a:xfrm>
            <a:off x="5758145" y="4595066"/>
            <a:ext cx="950616" cy="215444"/>
          </a:xfrm>
          <a:prstGeom prst="rect">
            <a:avLst/>
          </a:prstGeom>
          <a:noFill/>
        </p:spPr>
        <p:txBody>
          <a:bodyPr wrap="square" rtlCol="0">
            <a:spAutoFit/>
          </a:bodyPr>
          <a:lstStyle/>
          <a:p>
            <a:r>
              <a:rPr lang="de-DE" sz="800" dirty="0" err="1">
                <a:solidFill>
                  <a:schemeClr val="bg1">
                    <a:lumMod val="85000"/>
                  </a:schemeClr>
                </a:solidFill>
              </a:rPr>
              <a:t>Ilkercelik</a:t>
            </a:r>
            <a:r>
              <a:rPr lang="de-DE" sz="800" dirty="0">
                <a:solidFill>
                  <a:schemeClr val="bg1">
                    <a:lumMod val="85000"/>
                  </a:schemeClr>
                </a:solidFill>
              </a:rPr>
              <a:t>/</a:t>
            </a:r>
            <a:r>
              <a:rPr lang="de-DE" sz="800" dirty="0" err="1">
                <a:solidFill>
                  <a:schemeClr val="bg1">
                    <a:lumMod val="85000"/>
                  </a:schemeClr>
                </a:solidFill>
              </a:rPr>
              <a:t>iStock</a:t>
            </a:r>
            <a:r>
              <a:rPr lang="de-DE" sz="800" dirty="0">
                <a:solidFill>
                  <a:schemeClr val="bg1">
                    <a:lumMod val="85000"/>
                  </a:schemeClr>
                </a:solidFill>
              </a:rPr>
              <a:t> </a:t>
            </a:r>
          </a:p>
        </p:txBody>
      </p:sp>
      <p:pic>
        <p:nvPicPr>
          <p:cNvPr id="8" name="Grafik 7">
            <a:extLst>
              <a:ext uri="{FF2B5EF4-FFF2-40B4-BE49-F238E27FC236}">
                <a16:creationId xmlns:a16="http://schemas.microsoft.com/office/drawing/2014/main" id="{6D82D853-96EF-8041-9158-BEAAB04B37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9" name="Textfeld 8">
            <a:extLst>
              <a:ext uri="{FF2B5EF4-FFF2-40B4-BE49-F238E27FC236}">
                <a16:creationId xmlns:a16="http://schemas.microsoft.com/office/drawing/2014/main" id="{82558BDA-2E33-EC45-8D9D-A45ED811068F}"/>
              </a:ext>
            </a:extLst>
          </p:cNvPr>
          <p:cNvSpPr txBox="1"/>
          <p:nvPr/>
        </p:nvSpPr>
        <p:spPr>
          <a:xfrm>
            <a:off x="250825" y="4786476"/>
            <a:ext cx="3560456" cy="153888"/>
          </a:xfrm>
          <a:prstGeom prst="rect">
            <a:avLst/>
          </a:prstGeom>
          <a:noFill/>
        </p:spPr>
        <p:txBody>
          <a:bodyPr wrap="squar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000" b="0" i="0" baseline="0" dirty="0">
                <a:solidFill>
                  <a:srgbClr val="3C3C3B"/>
                </a:solidFill>
                <a:latin typeface="Meta IGM" panose="02000503040000020004" pitchFamily="2" charset="0"/>
              </a:rPr>
              <a:t>Frauenförderung</a:t>
            </a:r>
            <a:r>
              <a:rPr lang="de-DE" sz="1000" b="0" i="0" dirty="0">
                <a:solidFill>
                  <a:srgbClr val="3C3C3B"/>
                </a:solidFill>
                <a:latin typeface="Meta IGM" panose="02000503040000020004" pitchFamily="2" charset="0"/>
              </a:rPr>
              <a:t> | Julia Graf | </a:t>
            </a:r>
            <a:r>
              <a:rPr lang="de-DE" sz="1000" dirty="0">
                <a:solidFill>
                  <a:srgbClr val="3C3C3B"/>
                </a:solidFill>
                <a:latin typeface="Meta IGM" panose="02000503040000020004" pitchFamily="2" charset="0"/>
              </a:rPr>
              <a:t>März 2024</a:t>
            </a:r>
            <a:endParaRPr lang="de-DE" sz="1000" b="0" i="0" dirty="0">
              <a:solidFill>
                <a:srgbClr val="3C3C3B"/>
              </a:solidFill>
              <a:latin typeface="Meta IGM" panose="02000503040000020004" pitchFamily="2" charset="0"/>
            </a:endParaRPr>
          </a:p>
        </p:txBody>
      </p:sp>
      <p:sp>
        <p:nvSpPr>
          <p:cNvPr id="10" name="Textfeld 9">
            <a:extLst>
              <a:ext uri="{FF2B5EF4-FFF2-40B4-BE49-F238E27FC236}">
                <a16:creationId xmlns:a16="http://schemas.microsoft.com/office/drawing/2014/main" id="{31846D36-C075-F34F-8858-2F55DE5CCBF4}"/>
              </a:ext>
            </a:extLst>
          </p:cNvPr>
          <p:cNvSpPr txBox="1"/>
          <p:nvPr/>
        </p:nvSpPr>
        <p:spPr>
          <a:xfrm>
            <a:off x="6115050" y="4636168"/>
            <a:ext cx="2784031" cy="307777"/>
          </a:xfrm>
          <a:prstGeom prst="rect">
            <a:avLst/>
          </a:prstGeom>
          <a:noFill/>
        </p:spPr>
        <p:txBody>
          <a:bodyPr wrap="square" lIns="0" tIns="0" rIns="0" bIns="0" rtlCol="0">
            <a:spAutoFit/>
          </a:bodyPr>
          <a:lstStyle/>
          <a:p>
            <a:pPr algn="r"/>
            <a:r>
              <a:rPr lang="de-DE" sz="1000" b="0" i="0" kern="1200" dirty="0">
                <a:solidFill>
                  <a:schemeClr val="bg1"/>
                </a:solidFill>
                <a:effectLst/>
                <a:latin typeface="Meta IGM" panose="02000503040000020004" pitchFamily="2" charset="0"/>
                <a:ea typeface="+mn-ea"/>
                <a:cs typeface="+mn-cs"/>
              </a:rPr>
              <a:t>IG Metall</a:t>
            </a:r>
          </a:p>
          <a:p>
            <a:pPr algn="r"/>
            <a:r>
              <a:rPr lang="de-DE" sz="1000" b="1" i="0" kern="1200" dirty="0">
                <a:solidFill>
                  <a:schemeClr val="bg1"/>
                </a:solidFill>
                <a:effectLst/>
                <a:latin typeface="Meta IGM" panose="02000503040000020004" pitchFamily="2" charset="0"/>
                <a:ea typeface="+mn-ea"/>
                <a:cs typeface="+mn-cs"/>
              </a:rPr>
              <a:t>Frauen- und Gleichstellungspolitik</a:t>
            </a:r>
          </a:p>
        </p:txBody>
      </p:sp>
    </p:spTree>
    <p:extLst>
      <p:ext uri="{BB962C8B-B14F-4D97-AF65-F5344CB8AC3E}">
        <p14:creationId xmlns:p14="http://schemas.microsoft.com/office/powerpoint/2010/main" val="350937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252001" y="1469232"/>
            <a:ext cx="8891999" cy="3458835"/>
          </a:xfrm>
        </p:spPr>
        <p:txBody>
          <a:bodyPr>
            <a:normAutofit/>
          </a:bodyPr>
          <a:lstStyle/>
          <a:p>
            <a:pPr>
              <a:lnSpc>
                <a:spcPct val="120000"/>
              </a:lnSpc>
            </a:pPr>
            <a:r>
              <a:rPr lang="de-DE" sz="1600" b="1" dirty="0"/>
              <a:t>Der Foliensatz sollte je nach Publikum und Ziel angepasst werden.</a:t>
            </a:r>
          </a:p>
          <a:p>
            <a:pPr>
              <a:lnSpc>
                <a:spcPct val="120000"/>
              </a:lnSpc>
            </a:pPr>
            <a:r>
              <a:rPr lang="de-DE" sz="1600" dirty="0"/>
              <a:t>Zentrale Frage 1: </a:t>
            </a:r>
            <a:r>
              <a:rPr lang="de-DE" sz="1600" b="1" dirty="0"/>
              <a:t>Wer sitzt vor mir?</a:t>
            </a:r>
          </a:p>
          <a:p>
            <a:pPr lvl="1">
              <a:lnSpc>
                <a:spcPct val="100000"/>
              </a:lnSpc>
              <a:spcBef>
                <a:spcPts val="200"/>
              </a:spcBef>
              <a:buFont typeface="Symbol" pitchFamily="2" charset="2"/>
              <a:buChar char="-"/>
            </a:pPr>
            <a:r>
              <a:rPr lang="de-DE" sz="1600" dirty="0"/>
              <a:t>Nicht-Mitglieder und Mitglieder ohne Funktion und eventuell ohne Sachkenntnis?</a:t>
            </a:r>
          </a:p>
          <a:p>
            <a:pPr lvl="1">
              <a:lnSpc>
                <a:spcPct val="100000"/>
              </a:lnSpc>
              <a:spcBef>
                <a:spcPts val="200"/>
              </a:spcBef>
              <a:buFont typeface="Symbol" pitchFamily="2" charset="2"/>
              <a:buChar char="-"/>
            </a:pPr>
            <a:r>
              <a:rPr lang="de-DE" sz="1600" dirty="0"/>
              <a:t>Funktionsträger ohne Sachkenntnis</a:t>
            </a:r>
          </a:p>
          <a:p>
            <a:pPr lvl="1">
              <a:lnSpc>
                <a:spcPct val="100000"/>
              </a:lnSpc>
              <a:spcBef>
                <a:spcPts val="200"/>
              </a:spcBef>
              <a:buFont typeface="Symbol" pitchFamily="2" charset="2"/>
              <a:buChar char="-"/>
            </a:pPr>
            <a:r>
              <a:rPr lang="de-DE" sz="1600" dirty="0"/>
              <a:t>Funktionsträger mit Sachkenntnis</a:t>
            </a:r>
          </a:p>
          <a:p>
            <a:pPr>
              <a:lnSpc>
                <a:spcPct val="120000"/>
              </a:lnSpc>
            </a:pPr>
            <a:r>
              <a:rPr lang="de-DE" sz="1600" dirty="0"/>
              <a:t>Zentrale Frage 2: </a:t>
            </a:r>
            <a:r>
              <a:rPr lang="de-DE" sz="1600" b="1" dirty="0"/>
              <a:t>Welches Ziel / welchen Hintergrund hat die Präsentation?</a:t>
            </a:r>
          </a:p>
          <a:p>
            <a:pPr lvl="1">
              <a:lnSpc>
                <a:spcPct val="100000"/>
              </a:lnSpc>
              <a:spcBef>
                <a:spcPts val="200"/>
              </a:spcBef>
              <a:buFont typeface="Symbol" pitchFamily="2" charset="2"/>
              <a:buChar char="-"/>
            </a:pPr>
            <a:r>
              <a:rPr lang="de-DE" sz="1600" dirty="0"/>
              <a:t>Einführung ins Thema und grundsätzliche Information,</a:t>
            </a:r>
          </a:p>
          <a:p>
            <a:pPr lvl="1">
              <a:lnSpc>
                <a:spcPct val="100000"/>
              </a:lnSpc>
              <a:spcBef>
                <a:spcPts val="200"/>
              </a:spcBef>
              <a:buFont typeface="Symbol" pitchFamily="2" charset="2"/>
              <a:buChar char="-"/>
            </a:pPr>
            <a:r>
              <a:rPr lang="de-DE" sz="1600" dirty="0"/>
              <a:t>Aufzeigen von betrieblichen Möglichkeiten,</a:t>
            </a:r>
          </a:p>
          <a:p>
            <a:pPr lvl="1">
              <a:lnSpc>
                <a:spcPct val="100000"/>
              </a:lnSpc>
              <a:spcBef>
                <a:spcPts val="200"/>
              </a:spcBef>
              <a:buFont typeface="Symbol" pitchFamily="2" charset="2"/>
              <a:buChar char="-"/>
            </a:pPr>
            <a:r>
              <a:rPr lang="de-DE" sz="1600" dirty="0"/>
              <a:t>Beteiligung von Beschäftigten (beispielsweise vor Erarbeitung einer Betriebsvereinbarung).</a:t>
            </a:r>
          </a:p>
          <a:p>
            <a:pPr>
              <a:lnSpc>
                <a:spcPct val="120000"/>
              </a:lnSpc>
            </a:pPr>
            <a:r>
              <a:rPr lang="de-DE" sz="1600" dirty="0"/>
              <a:t>Die Folien können ein- und ausgeblendet werden und sind in thematische Abschnitte gegliedert.</a:t>
            </a:r>
          </a:p>
        </p:txBody>
      </p:sp>
      <p:sp>
        <p:nvSpPr>
          <p:cNvPr id="7" name="Titel 5"/>
          <p:cNvSpPr txBox="1">
            <a:spLocks/>
          </p:cNvSpPr>
          <p:nvPr/>
        </p:nvSpPr>
        <p:spPr>
          <a:xfrm>
            <a:off x="252001" y="284400"/>
            <a:ext cx="7803864" cy="111586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b="1" i="0" kern="1200" cap="all" spc="200" baseline="0">
                <a:solidFill>
                  <a:srgbClr val="E3051B"/>
                </a:solidFill>
                <a:latin typeface="Meta Head IGM Cond Black" panose="02000506030000020004" pitchFamily="2" charset="77"/>
                <a:ea typeface="+mj-ea"/>
                <a:cs typeface="+mj-cs"/>
              </a:defRPr>
            </a:lvl1pPr>
          </a:lstStyle>
          <a:p>
            <a:pPr>
              <a:lnSpc>
                <a:spcPct val="85000"/>
              </a:lnSpc>
            </a:pPr>
            <a:r>
              <a:rPr lang="de-DE" sz="4000" dirty="0"/>
              <a:t>Wie funktioniert der Foliensatz?</a:t>
            </a:r>
          </a:p>
        </p:txBody>
      </p:sp>
    </p:spTree>
    <p:extLst>
      <p:ext uri="{BB962C8B-B14F-4D97-AF65-F5344CB8AC3E}">
        <p14:creationId xmlns:p14="http://schemas.microsoft.com/office/powerpoint/2010/main" val="33488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001" y="1080001"/>
            <a:ext cx="6268542" cy="3361632"/>
          </a:xfrm>
        </p:spPr>
        <p:txBody>
          <a:bodyPr/>
          <a:lstStyle/>
          <a:p>
            <a:r>
              <a:rPr lang="de-DE" dirty="0"/>
              <a:t>Warum eigentlich Frauenförderung? </a:t>
            </a:r>
          </a:p>
          <a:p>
            <a:pPr lvl="1">
              <a:buFont typeface="Symbol" pitchFamily="2" charset="2"/>
              <a:buChar char="-"/>
            </a:pPr>
            <a:r>
              <a:rPr lang="de-DE" dirty="0"/>
              <a:t>Zahlen und Fakten</a:t>
            </a:r>
          </a:p>
          <a:p>
            <a:r>
              <a:rPr lang="de-DE" dirty="0"/>
              <a:t>Frauenförderung – Überblick über Herangehensweisen</a:t>
            </a:r>
          </a:p>
          <a:p>
            <a:pPr lvl="1">
              <a:buFont typeface="Symbol" pitchFamily="2" charset="2"/>
              <a:buChar char="-"/>
            </a:pPr>
            <a:r>
              <a:rPr lang="de-DE" dirty="0"/>
              <a:t>Frauen gewinnen und vernetzen</a:t>
            </a:r>
          </a:p>
          <a:p>
            <a:pPr lvl="1">
              <a:buFont typeface="Symbol" pitchFamily="2" charset="2"/>
              <a:buChar char="-"/>
            </a:pPr>
            <a:r>
              <a:rPr lang="de-DE" dirty="0"/>
              <a:t>Frauen fördern</a:t>
            </a:r>
          </a:p>
          <a:p>
            <a:pPr lvl="1">
              <a:buFont typeface="Symbol" pitchFamily="2" charset="2"/>
              <a:buChar char="-"/>
            </a:pPr>
            <a:r>
              <a:rPr lang="de-DE" dirty="0"/>
              <a:t>Familienfreundlichkeit</a:t>
            </a:r>
          </a:p>
          <a:p>
            <a:r>
              <a:rPr lang="de-DE" dirty="0"/>
              <a:t>Einfluss von Betriebsräten</a:t>
            </a:r>
          </a:p>
          <a:p>
            <a:r>
              <a:rPr lang="de-DE" dirty="0"/>
              <a:t>Ziele der IG Metall</a:t>
            </a:r>
          </a:p>
          <a:p>
            <a:pPr marL="0" indent="0">
              <a:buNone/>
            </a:pPr>
            <a:endParaRPr lang="de-DE" dirty="0"/>
          </a:p>
          <a:p>
            <a:endParaRPr lang="de-DE" dirty="0"/>
          </a:p>
        </p:txBody>
      </p:sp>
      <p:sp>
        <p:nvSpPr>
          <p:cNvPr id="5" name="Titel 4"/>
          <p:cNvSpPr>
            <a:spLocks noGrp="1"/>
          </p:cNvSpPr>
          <p:nvPr>
            <p:ph type="title"/>
          </p:nvPr>
        </p:nvSpPr>
        <p:spPr>
          <a:xfrm>
            <a:off x="252000" y="284400"/>
            <a:ext cx="5452735" cy="472175"/>
          </a:xfrm>
        </p:spPr>
        <p:txBody>
          <a:bodyPr/>
          <a:lstStyle/>
          <a:p>
            <a:r>
              <a:rPr lang="de-DE" dirty="0"/>
              <a:t>Was erwartet dich?</a:t>
            </a:r>
          </a:p>
        </p:txBody>
      </p:sp>
    </p:spTree>
    <p:extLst>
      <p:ext uri="{BB962C8B-B14F-4D97-AF65-F5344CB8AC3E}">
        <p14:creationId xmlns:p14="http://schemas.microsoft.com/office/powerpoint/2010/main" val="232974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2001" y="283166"/>
            <a:ext cx="7877016" cy="454025"/>
          </a:xfrm>
        </p:spPr>
        <p:txBody>
          <a:bodyPr/>
          <a:lstStyle/>
          <a:p>
            <a:r>
              <a:rPr lang="de-DE" dirty="0"/>
              <a:t>Warum Frauenförderung? </a:t>
            </a:r>
          </a:p>
        </p:txBody>
      </p:sp>
      <p:sp>
        <p:nvSpPr>
          <p:cNvPr id="10" name="Inhaltsplatzhalter 6">
            <a:extLst>
              <a:ext uri="{FF2B5EF4-FFF2-40B4-BE49-F238E27FC236}">
                <a16:creationId xmlns:a16="http://schemas.microsoft.com/office/drawing/2014/main" id="{BB6E6D7B-9EE2-9B43-B6F5-A6D7BDACD05A}"/>
              </a:ext>
            </a:extLst>
          </p:cNvPr>
          <p:cNvSpPr txBox="1">
            <a:spLocks/>
          </p:cNvSpPr>
          <p:nvPr/>
        </p:nvSpPr>
        <p:spPr>
          <a:xfrm>
            <a:off x="6672947" y="3982544"/>
            <a:ext cx="4430903" cy="566038"/>
          </a:xfrm>
          <a:prstGeom prst="rect">
            <a:avLst/>
          </a:prstGeom>
        </p:spPr>
        <p:txBody>
          <a:bodyPr vert="horz" lIns="0" tIns="0" rIns="0" bIns="0" rtlCol="0">
            <a:noAutofit/>
          </a:bodyPr>
          <a:lstStyle>
            <a:lvl1pPr marL="28080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4pPr>
            <a:lvl5pPr marL="1471050" indent="-243450" algn="l" defTabSz="685800" rtl="0" eaLnBrk="1" latinLnBrk="0" hangingPunct="1">
              <a:lnSpc>
                <a:spcPct val="90000"/>
              </a:lnSpc>
              <a:spcBef>
                <a:spcPts val="750"/>
              </a:spcBef>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50" indent="0">
              <a:lnSpc>
                <a:spcPct val="100000"/>
              </a:lnSpc>
              <a:spcBef>
                <a:spcPts val="0"/>
              </a:spcBef>
              <a:buNone/>
              <a:tabLst>
                <a:tab pos="360000" algn="r"/>
                <a:tab pos="414000" algn="l"/>
              </a:tabLst>
            </a:pPr>
            <a:r>
              <a:rPr lang="de-DE" sz="900" dirty="0"/>
              <a:t>	1	Neu abgeschlossene Verträge</a:t>
            </a:r>
          </a:p>
          <a:p>
            <a:pPr marL="1350" indent="0">
              <a:lnSpc>
                <a:spcPct val="100000"/>
              </a:lnSpc>
              <a:spcBef>
                <a:spcPts val="0"/>
              </a:spcBef>
              <a:buNone/>
              <a:tabLst>
                <a:tab pos="360000" algn="r"/>
                <a:tab pos="414000" algn="l"/>
              </a:tabLst>
            </a:pPr>
            <a:r>
              <a:rPr lang="de-DE" sz="900" dirty="0"/>
              <a:t>	2 	Hier gilt seit 2015 für viele </a:t>
            </a:r>
            <a:br>
              <a:rPr lang="de-DE" sz="900" dirty="0"/>
            </a:br>
            <a:r>
              <a:rPr lang="de-DE" sz="900" dirty="0"/>
              <a:t>		Unternehmen eine 30 % Frauenquote </a:t>
            </a:r>
          </a:p>
          <a:p>
            <a:pPr marL="1350" indent="0">
              <a:lnSpc>
                <a:spcPct val="100000"/>
              </a:lnSpc>
              <a:spcBef>
                <a:spcPts val="0"/>
              </a:spcBef>
              <a:buNone/>
              <a:tabLst>
                <a:tab pos="360000" algn="r"/>
                <a:tab pos="414000" algn="l"/>
              </a:tabLst>
            </a:pPr>
            <a:r>
              <a:rPr lang="de-DE" sz="900" dirty="0"/>
              <a:t>	3 	200 größte Unternehmen</a:t>
            </a:r>
          </a:p>
        </p:txBody>
      </p:sp>
      <p:sp>
        <p:nvSpPr>
          <p:cNvPr id="8" name="Textplatzhalter 7"/>
          <p:cNvSpPr>
            <a:spLocks noGrp="1"/>
          </p:cNvSpPr>
          <p:nvPr>
            <p:ph type="body" sz="quarter" idx="13"/>
          </p:nvPr>
        </p:nvSpPr>
        <p:spPr>
          <a:xfrm>
            <a:off x="252000" y="871200"/>
            <a:ext cx="8642349" cy="495300"/>
          </a:xfrm>
        </p:spPr>
        <p:txBody>
          <a:bodyPr/>
          <a:lstStyle/>
          <a:p>
            <a:r>
              <a:rPr lang="de-DE" dirty="0"/>
              <a:t>Wo sind die Frauen nur geblieben? </a:t>
            </a:r>
          </a:p>
        </p:txBody>
      </p:sp>
      <p:pic>
        <p:nvPicPr>
          <p:cNvPr id="1026" name="Picture 2">
            <a:extLst>
              <a:ext uri="{FF2B5EF4-FFF2-40B4-BE49-F238E27FC236}">
                <a16:creationId xmlns:a16="http://schemas.microsoft.com/office/drawing/2014/main" id="{A81DD7AF-5FD7-8965-8073-F298C6A99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74" y="1366499"/>
            <a:ext cx="7791123" cy="31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051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2000" y="283166"/>
            <a:ext cx="8642349" cy="454025"/>
          </a:xfrm>
        </p:spPr>
        <p:txBody>
          <a:bodyPr/>
          <a:lstStyle/>
          <a:p>
            <a:r>
              <a:rPr lang="de-DE" dirty="0"/>
              <a:t>Warum Frauenförderung? </a:t>
            </a:r>
          </a:p>
        </p:txBody>
      </p:sp>
      <p:sp>
        <p:nvSpPr>
          <p:cNvPr id="8" name="Textplatzhalter 7"/>
          <p:cNvSpPr>
            <a:spLocks noGrp="1"/>
          </p:cNvSpPr>
          <p:nvPr>
            <p:ph type="body" sz="quarter" idx="13"/>
          </p:nvPr>
        </p:nvSpPr>
        <p:spPr>
          <a:xfrm>
            <a:off x="250825" y="871200"/>
            <a:ext cx="8537847" cy="495300"/>
          </a:xfrm>
        </p:spPr>
        <p:txBody>
          <a:bodyPr/>
          <a:lstStyle/>
          <a:p>
            <a:r>
              <a:rPr lang="de-DE" dirty="0"/>
              <a:t>Lohnlücken auf allen Ebenen</a:t>
            </a:r>
          </a:p>
        </p:txBody>
      </p:sp>
      <p:sp>
        <p:nvSpPr>
          <p:cNvPr id="11" name="Inhaltsplatzhalter 6">
            <a:extLst>
              <a:ext uri="{FF2B5EF4-FFF2-40B4-BE49-F238E27FC236}">
                <a16:creationId xmlns:a16="http://schemas.microsoft.com/office/drawing/2014/main" id="{27F758ED-9F64-5141-BB85-46286A60C8CB}"/>
              </a:ext>
            </a:extLst>
          </p:cNvPr>
          <p:cNvSpPr txBox="1">
            <a:spLocks/>
          </p:cNvSpPr>
          <p:nvPr/>
        </p:nvSpPr>
        <p:spPr>
          <a:xfrm>
            <a:off x="255602" y="4272300"/>
            <a:ext cx="8638747" cy="670124"/>
          </a:xfrm>
          <a:prstGeom prst="rect">
            <a:avLst/>
          </a:prstGeom>
        </p:spPr>
        <p:txBody>
          <a:bodyPr vert="horz" lIns="0" tIns="0" rIns="0" bIns="0" rtlCol="0">
            <a:noAutofit/>
          </a:bodyPr>
          <a:lstStyle>
            <a:lvl1pPr marL="28080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4pPr>
            <a:lvl5pPr marL="1471050" indent="-243450" algn="l" defTabSz="685800" rtl="0" eaLnBrk="1" latinLnBrk="0" hangingPunct="1">
              <a:lnSpc>
                <a:spcPct val="90000"/>
              </a:lnSpc>
              <a:spcBef>
                <a:spcPts val="750"/>
              </a:spcBef>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50" indent="0">
              <a:lnSpc>
                <a:spcPct val="100000"/>
              </a:lnSpc>
              <a:spcBef>
                <a:spcPts val="0"/>
              </a:spcBef>
              <a:buNone/>
              <a:tabLst>
                <a:tab pos="504000" algn="l"/>
              </a:tabLst>
            </a:pPr>
            <a:r>
              <a:rPr lang="de-DE" sz="800" dirty="0"/>
              <a:t>Quellen:	Statistisches Bundesamt: Unbereinigter Verdienstunterschied nach Merkmalen. Verdienststrukturerhebung 2024. </a:t>
            </a:r>
            <a:r>
              <a:rPr lang="de-DE" sz="800" dirty="0" err="1"/>
              <a:t>MuE</a:t>
            </a:r>
            <a:r>
              <a:rPr lang="de-DE" sz="800" dirty="0"/>
              <a:t>=Metall- und Elektroindustrie (Die Zahlen „Mit Tariflohn </a:t>
            </a:r>
            <a:r>
              <a:rPr lang="de-DE" sz="800" dirty="0" err="1"/>
              <a:t>MuE</a:t>
            </a:r>
            <a:r>
              <a:rPr lang="de-DE" sz="800" dirty="0"/>
              <a:t>“ und 	„Ohne Tariflohn </a:t>
            </a:r>
            <a:r>
              <a:rPr lang="de-DE" sz="800" dirty="0" err="1"/>
              <a:t>MuE</a:t>
            </a:r>
            <a:r>
              <a:rPr lang="de-DE" sz="800" dirty="0"/>
              <a:t>“ stellen den Gender Pay Gap in den Branchen der Metall- und Elektroindustrie dar.)</a:t>
            </a:r>
          </a:p>
          <a:p>
            <a:pPr marL="1350" indent="0">
              <a:lnSpc>
                <a:spcPct val="100000"/>
              </a:lnSpc>
              <a:spcBef>
                <a:spcPts val="0"/>
              </a:spcBef>
              <a:buNone/>
              <a:tabLst>
                <a:tab pos="504000" algn="l"/>
              </a:tabLst>
            </a:pPr>
            <a:r>
              <a:rPr lang="de-DE" sz="800" dirty="0"/>
              <a:t>	Elternzeit: </a:t>
            </a:r>
            <a:r>
              <a:rPr lang="de-DE" sz="800" dirty="0" err="1"/>
              <a:t>Lott</a:t>
            </a:r>
            <a:r>
              <a:rPr lang="de-DE" sz="800" dirty="0"/>
              <a:t>, Yvonne/</a:t>
            </a:r>
            <a:r>
              <a:rPr lang="de-DE" sz="800" dirty="0" err="1"/>
              <a:t>Eulgem</a:t>
            </a:r>
            <a:r>
              <a:rPr lang="de-DE" sz="800" dirty="0"/>
              <a:t>, Lorena (2019): Lohnnachteile durch Mutterschaft. Helfen flexible Arbeitszeiten? WSI Report, Nr. 49.</a:t>
            </a:r>
          </a:p>
          <a:p>
            <a:pPr marL="1350" indent="0">
              <a:lnSpc>
                <a:spcPct val="100000"/>
              </a:lnSpc>
              <a:spcBef>
                <a:spcPts val="0"/>
              </a:spcBef>
              <a:buNone/>
              <a:tabLst>
                <a:tab pos="504000" algn="l"/>
              </a:tabLst>
            </a:pPr>
            <a:r>
              <a:rPr lang="de-DE" sz="800" dirty="0"/>
              <a:t>	Gesamtes Arbeitsleben: </a:t>
            </a:r>
            <a:r>
              <a:rPr lang="de-DE" sz="800" dirty="0" err="1"/>
              <a:t>Hamburgerisches</a:t>
            </a:r>
            <a:r>
              <a:rPr lang="de-DE" sz="800" dirty="0"/>
              <a:t> Weltwirtschaftsinstitut (2018): Verdienstlücke zwischen Männern und Frauen im öffentlichen Bereich und in der Privatwirtschaft. </a:t>
            </a:r>
          </a:p>
        </p:txBody>
      </p:sp>
      <p:pic>
        <p:nvPicPr>
          <p:cNvPr id="2050" name="Picture 2">
            <a:extLst>
              <a:ext uri="{FF2B5EF4-FFF2-40B4-BE49-F238E27FC236}">
                <a16:creationId xmlns:a16="http://schemas.microsoft.com/office/drawing/2014/main" id="{47A77D56-B1FD-4037-596A-2E7D7F90E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51" y="1384182"/>
            <a:ext cx="7065549" cy="288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23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0825" y="283166"/>
            <a:ext cx="8537847" cy="454025"/>
          </a:xfrm>
        </p:spPr>
        <p:txBody>
          <a:bodyPr/>
          <a:lstStyle/>
          <a:p>
            <a:r>
              <a:rPr lang="de-DE" dirty="0"/>
              <a:t>Warum Frauenförderung? </a:t>
            </a:r>
          </a:p>
        </p:txBody>
      </p:sp>
      <p:sp>
        <p:nvSpPr>
          <p:cNvPr id="8" name="Textplatzhalter 7"/>
          <p:cNvSpPr>
            <a:spLocks noGrp="1"/>
          </p:cNvSpPr>
          <p:nvPr>
            <p:ph type="body" sz="quarter" idx="13"/>
          </p:nvPr>
        </p:nvSpPr>
        <p:spPr>
          <a:xfrm>
            <a:off x="250825" y="871200"/>
            <a:ext cx="8537847" cy="495300"/>
          </a:xfrm>
        </p:spPr>
        <p:txBody>
          <a:bodyPr/>
          <a:lstStyle/>
          <a:p>
            <a:r>
              <a:rPr lang="de-DE" dirty="0"/>
              <a:t>Frauen pflegen, kochen, putzen, betreuen,…</a:t>
            </a:r>
          </a:p>
        </p:txBody>
      </p:sp>
      <p:sp>
        <p:nvSpPr>
          <p:cNvPr id="10" name="Inhaltsplatzhalter 6">
            <a:extLst>
              <a:ext uri="{FF2B5EF4-FFF2-40B4-BE49-F238E27FC236}">
                <a16:creationId xmlns:a16="http://schemas.microsoft.com/office/drawing/2014/main" id="{A476AF0D-D606-5949-A574-7F27DAF3033A}"/>
              </a:ext>
            </a:extLst>
          </p:cNvPr>
          <p:cNvSpPr txBox="1">
            <a:spLocks/>
          </p:cNvSpPr>
          <p:nvPr/>
        </p:nvSpPr>
        <p:spPr>
          <a:xfrm>
            <a:off x="7353701" y="3525700"/>
            <a:ext cx="1694046" cy="1463040"/>
          </a:xfrm>
          <a:prstGeom prst="rect">
            <a:avLst/>
          </a:prstGeom>
          <a:noFill/>
        </p:spPr>
        <p:txBody>
          <a:bodyPr vert="horz" lIns="0" tIns="0" rIns="0" bIns="0" rtlCol="0">
            <a:noAutofit/>
          </a:bodyPr>
          <a:lstStyle>
            <a:lvl1pPr marL="28080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Meta IGM" panose="02000503040000020004" pitchFamily="2" charset="0"/>
                <a:ea typeface="+mn-ea"/>
                <a:cs typeface="+mn-cs"/>
              </a:defRPr>
            </a:lvl4pPr>
            <a:lvl5pPr marL="1471050" indent="-243450" algn="l" defTabSz="685800" rtl="0" eaLnBrk="1" latinLnBrk="0" hangingPunct="1">
              <a:lnSpc>
                <a:spcPct val="90000"/>
              </a:lnSpc>
              <a:spcBef>
                <a:spcPts val="750"/>
              </a:spcBef>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50" indent="0">
              <a:lnSpc>
                <a:spcPct val="100000"/>
              </a:lnSpc>
              <a:spcBef>
                <a:spcPts val="600"/>
              </a:spcBef>
              <a:spcAft>
                <a:spcPts val="600"/>
              </a:spcAft>
              <a:buNone/>
              <a:tabLst>
                <a:tab pos="360000" algn="r"/>
                <a:tab pos="396000" algn="l"/>
              </a:tabLst>
            </a:pPr>
            <a:r>
              <a:rPr lang="de-DE" sz="900" dirty="0"/>
              <a:t>	Die Zahlen beziehen sich auf den Durchschnitt der Bevölkerung, einbezogen sind also auch Nicht-Erwerbstätige.</a:t>
            </a:r>
          </a:p>
          <a:p>
            <a:pPr marL="1350" indent="0">
              <a:lnSpc>
                <a:spcPct val="100000"/>
              </a:lnSpc>
              <a:spcBef>
                <a:spcPts val="600"/>
              </a:spcBef>
              <a:spcAft>
                <a:spcPts val="600"/>
              </a:spcAft>
              <a:buNone/>
              <a:tabLst>
                <a:tab pos="360000" algn="r"/>
                <a:tab pos="396000" algn="l"/>
              </a:tabLst>
            </a:pPr>
            <a:r>
              <a:rPr lang="de-DE" sz="900" dirty="0"/>
              <a:t>Quelle: Statistisches Bundesamt 2024, Zeitbudgeterhebung</a:t>
            </a:r>
          </a:p>
        </p:txBody>
      </p:sp>
      <p:pic>
        <p:nvPicPr>
          <p:cNvPr id="3074" name="Picture 2">
            <a:extLst>
              <a:ext uri="{FF2B5EF4-FFF2-40B4-BE49-F238E27FC236}">
                <a16:creationId xmlns:a16="http://schemas.microsoft.com/office/drawing/2014/main" id="{2A1A0C95-8ACD-25E3-71DB-3B869FB07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335072"/>
            <a:ext cx="8081662" cy="330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91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2000" y="283166"/>
            <a:ext cx="8523496" cy="454025"/>
          </a:xfrm>
        </p:spPr>
        <p:txBody>
          <a:bodyPr/>
          <a:lstStyle/>
          <a:p>
            <a:r>
              <a:rPr lang="de-DE" dirty="0"/>
              <a:t>Frauenförderung – Aber wie? </a:t>
            </a:r>
          </a:p>
        </p:txBody>
      </p:sp>
      <p:sp>
        <p:nvSpPr>
          <p:cNvPr id="8" name="Textplatzhalter 7"/>
          <p:cNvSpPr>
            <a:spLocks noGrp="1"/>
          </p:cNvSpPr>
          <p:nvPr>
            <p:ph type="body" sz="quarter" idx="13"/>
          </p:nvPr>
        </p:nvSpPr>
        <p:spPr>
          <a:xfrm>
            <a:off x="252000" y="871200"/>
            <a:ext cx="8642349" cy="495300"/>
          </a:xfrm>
        </p:spPr>
        <p:txBody>
          <a:bodyPr/>
          <a:lstStyle/>
          <a:p>
            <a:r>
              <a:rPr lang="de-DE" dirty="0"/>
              <a:t>Wo hakt es bei uns?</a:t>
            </a:r>
          </a:p>
        </p:txBody>
      </p:sp>
      <p:pic>
        <p:nvPicPr>
          <p:cNvPr id="12" name="Grafik 11">
            <a:extLst>
              <a:ext uri="{FF2B5EF4-FFF2-40B4-BE49-F238E27FC236}">
                <a16:creationId xmlns:a16="http://schemas.microsoft.com/office/drawing/2014/main" id="{300CA8DB-DCCE-9C46-B8C0-39E8D13AA9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0767" y="1371600"/>
            <a:ext cx="7914462" cy="3239467"/>
          </a:xfrm>
          <a:prstGeom prst="rect">
            <a:avLst/>
          </a:prstGeom>
        </p:spPr>
      </p:pic>
    </p:spTree>
    <p:extLst>
      <p:ext uri="{BB962C8B-B14F-4D97-AF65-F5344CB8AC3E}">
        <p14:creationId xmlns:p14="http://schemas.microsoft.com/office/powerpoint/2010/main" val="212251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00" y="284400"/>
            <a:ext cx="8642349" cy="454025"/>
          </a:xfrm>
        </p:spPr>
        <p:txBody>
          <a:bodyPr/>
          <a:lstStyle/>
          <a:p>
            <a:r>
              <a:rPr lang="de-DE" dirty="0"/>
              <a:t>Frauen gewinnen</a:t>
            </a:r>
          </a:p>
        </p:txBody>
      </p:sp>
      <p:sp>
        <p:nvSpPr>
          <p:cNvPr id="4" name="Textplatzhalter 3"/>
          <p:cNvSpPr>
            <a:spLocks noGrp="1"/>
          </p:cNvSpPr>
          <p:nvPr>
            <p:ph type="body" sz="quarter" idx="13"/>
          </p:nvPr>
        </p:nvSpPr>
        <p:spPr>
          <a:xfrm>
            <a:off x="252000" y="871200"/>
            <a:ext cx="5061405" cy="241208"/>
          </a:xfrm>
        </p:spPr>
        <p:txBody>
          <a:bodyPr/>
          <a:lstStyle/>
          <a:p>
            <a:r>
              <a:rPr lang="de-DE" dirty="0"/>
              <a:t>Frauen – bei uns erwünscht! </a:t>
            </a:r>
          </a:p>
        </p:txBody>
      </p:sp>
      <p:sp>
        <p:nvSpPr>
          <p:cNvPr id="5" name="AutoShape 2" descr="BMFSFJ - Girls'Day - Mädchen-Zukunftstag"/>
          <p:cNvSpPr>
            <a:spLocks noChangeAspect="1" noChangeArrowheads="1"/>
          </p:cNvSpPr>
          <p:nvPr/>
        </p:nvSpPr>
        <p:spPr bwMode="auto">
          <a:xfrm>
            <a:off x="5078556" y="92470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4" descr="https://extranet-classic.igmetall.de/20181207_iStock_909932182_0153eef58ee2ce8e669115f2569fe3c08439327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Grafik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8369" y="1304347"/>
            <a:ext cx="2591954" cy="3129349"/>
          </a:xfrm>
          <a:prstGeom prst="rect">
            <a:avLst/>
          </a:prstGeom>
        </p:spPr>
      </p:pic>
      <p:pic>
        <p:nvPicPr>
          <p:cNvPr id="1026" name="Picture 2" descr="747c5a61-26d4-4583-86a1-4d893af3576d@bo-i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2701" y="1229507"/>
            <a:ext cx="2683289" cy="11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15177" y="1303079"/>
            <a:ext cx="2583880" cy="3130617"/>
          </a:xfrm>
          <a:prstGeom prst="rect">
            <a:avLst/>
          </a:prstGeom>
        </p:spPr>
      </p:pic>
      <p:sp>
        <p:nvSpPr>
          <p:cNvPr id="10" name="Textfeld 9"/>
          <p:cNvSpPr txBox="1"/>
          <p:nvPr/>
        </p:nvSpPr>
        <p:spPr>
          <a:xfrm>
            <a:off x="7420495" y="4200268"/>
            <a:ext cx="1579418" cy="215444"/>
          </a:xfrm>
          <a:prstGeom prst="rect">
            <a:avLst/>
          </a:prstGeom>
          <a:noFill/>
        </p:spPr>
        <p:txBody>
          <a:bodyPr wrap="square" rtlCol="0">
            <a:spAutoFit/>
          </a:bodyPr>
          <a:lstStyle/>
          <a:p>
            <a:r>
              <a:rPr lang="de-DE" sz="800" dirty="0" err="1">
                <a:solidFill>
                  <a:schemeClr val="bg1">
                    <a:lumMod val="85000"/>
                  </a:schemeClr>
                </a:solidFill>
              </a:rPr>
              <a:t>Stockfour</a:t>
            </a:r>
            <a:r>
              <a:rPr lang="de-DE" sz="800" dirty="0">
                <a:solidFill>
                  <a:schemeClr val="bg1">
                    <a:lumMod val="85000"/>
                  </a:schemeClr>
                </a:solidFill>
              </a:rPr>
              <a:t>/</a:t>
            </a:r>
            <a:r>
              <a:rPr lang="de-DE" sz="800" dirty="0" err="1">
                <a:solidFill>
                  <a:schemeClr val="bg1">
                    <a:lumMod val="85000"/>
                  </a:schemeClr>
                </a:solidFill>
              </a:rPr>
              <a:t>iStock</a:t>
            </a:r>
            <a:r>
              <a:rPr lang="de-DE" sz="800" dirty="0">
                <a:solidFill>
                  <a:schemeClr val="bg1">
                    <a:lumMod val="85000"/>
                  </a:schemeClr>
                </a:solidFill>
              </a:rPr>
              <a:t> </a:t>
            </a:r>
          </a:p>
        </p:txBody>
      </p:sp>
    </p:spTree>
    <p:extLst>
      <p:ext uri="{BB962C8B-B14F-4D97-AF65-F5344CB8AC3E}">
        <p14:creationId xmlns:p14="http://schemas.microsoft.com/office/powerpoint/2010/main" val="197929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00" y="284400"/>
            <a:ext cx="7142437" cy="454025"/>
          </a:xfrm>
        </p:spPr>
        <p:txBody>
          <a:bodyPr/>
          <a:lstStyle/>
          <a:p>
            <a:r>
              <a:rPr lang="de-DE" dirty="0"/>
              <a:t>Frauen Vernetzen</a:t>
            </a:r>
          </a:p>
        </p:txBody>
      </p:sp>
      <p:sp>
        <p:nvSpPr>
          <p:cNvPr id="4" name="Textplatzhalter 3"/>
          <p:cNvSpPr>
            <a:spLocks noGrp="1"/>
          </p:cNvSpPr>
          <p:nvPr>
            <p:ph type="body" sz="quarter" idx="13"/>
          </p:nvPr>
        </p:nvSpPr>
        <p:spPr>
          <a:xfrm>
            <a:off x="252001" y="871200"/>
            <a:ext cx="2200816" cy="1895486"/>
          </a:xfrm>
        </p:spPr>
        <p:txBody>
          <a:bodyPr/>
          <a:lstStyle/>
          <a:p>
            <a:r>
              <a:rPr lang="de-DE" dirty="0"/>
              <a:t>Frauennetzwerke gründen und unterstützen – </a:t>
            </a:r>
          </a:p>
          <a:p>
            <a:r>
              <a:rPr lang="de-DE" sz="1800" dirty="0"/>
              <a:t>Zum Beispiel: Die Löwinnen bei MAN</a:t>
            </a:r>
          </a:p>
        </p:txBody>
      </p:sp>
      <p:pic>
        <p:nvPicPr>
          <p:cNvPr id="2050" name="Picture 2" descr="Ist möglicherweise ein Bild von 6 Personen und Personen, die steh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6278" y="920627"/>
            <a:ext cx="5397199" cy="359461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951" y="2766686"/>
            <a:ext cx="2209249" cy="2116055"/>
          </a:xfrm>
          <a:prstGeom prst="rect">
            <a:avLst/>
          </a:prstGeom>
        </p:spPr>
      </p:pic>
    </p:spTree>
    <p:extLst>
      <p:ext uri="{BB962C8B-B14F-4D97-AF65-F5344CB8AC3E}">
        <p14:creationId xmlns:p14="http://schemas.microsoft.com/office/powerpoint/2010/main" val="3382710213"/>
      </p:ext>
    </p:extLst>
  </p:cSld>
  <p:clrMapOvr>
    <a:masterClrMapping/>
  </p:clrMapOvr>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M-Powerpoint-Vorlage-16zu9_NEU.pptx" id="{99AC4CB3-0A83-4ADF-974A-EBEDE6992F8B}" vid="{9595B962-D4D0-40ED-835C-34C41D16DF7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3749</Words>
  <Application>Microsoft Office PowerPoint</Application>
  <PresentationFormat>Bildschirmpräsentation (16:9)</PresentationFormat>
  <Paragraphs>256</Paragraphs>
  <Slides>17</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Wingdings</vt:lpstr>
      <vt:lpstr>Meta Head IGM Cond Light</vt:lpstr>
      <vt:lpstr>Symbol</vt:lpstr>
      <vt:lpstr>Meta IGM</vt:lpstr>
      <vt:lpstr>Meta Head IGM Cond Black</vt:lpstr>
      <vt:lpstr>Office</vt:lpstr>
      <vt:lpstr>Frauenförderung</vt:lpstr>
      <vt:lpstr>PowerPoint-Präsentation</vt:lpstr>
      <vt:lpstr>Was erwartet dich?</vt:lpstr>
      <vt:lpstr>Warum Frauenförderung? </vt:lpstr>
      <vt:lpstr>Warum Frauenförderung? </vt:lpstr>
      <vt:lpstr>Warum Frauenförderung? </vt:lpstr>
      <vt:lpstr>Frauenförderung – Aber wie? </vt:lpstr>
      <vt:lpstr>Frauen gewinnen</vt:lpstr>
      <vt:lpstr>Frauen Vernetzen</vt:lpstr>
      <vt:lpstr>Frauen Vernetzen</vt:lpstr>
      <vt:lpstr>Frauen fördern</vt:lpstr>
      <vt:lpstr>Frauen fördern</vt:lpstr>
      <vt:lpstr>Familienfreundlichkeit</vt:lpstr>
      <vt:lpstr>Familienfreundlichkeit</vt:lpstr>
      <vt:lpstr>Familienfreundlichkeit</vt:lpstr>
      <vt:lpstr>Verbindlichkeit schaffen</vt:lpstr>
      <vt:lpstr>Vielfalt und Solidarität </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Frauenförderung</dc:title>
  <dc:creator>Graf, Julia</dc:creator>
  <cp:lastModifiedBy>Graf, Julia</cp:lastModifiedBy>
  <cp:revision>113</cp:revision>
  <cp:lastPrinted>2021-08-30T11:22:25Z</cp:lastPrinted>
  <dcterms:created xsi:type="dcterms:W3CDTF">2021-07-14T12:47:14Z</dcterms:created>
  <dcterms:modified xsi:type="dcterms:W3CDTF">2024-03-14T13:01:10Z</dcterms:modified>
</cp:coreProperties>
</file>