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3"/>
  </p:notesMasterIdLst>
  <p:handoutMasterIdLst>
    <p:handoutMasterId r:id="rId24"/>
  </p:handoutMasterIdLst>
  <p:sldIdLst>
    <p:sldId id="277" r:id="rId2"/>
    <p:sldId id="364" r:id="rId3"/>
    <p:sldId id="357" r:id="rId4"/>
    <p:sldId id="363" r:id="rId5"/>
    <p:sldId id="366" r:id="rId6"/>
    <p:sldId id="280" r:id="rId7"/>
    <p:sldId id="281" r:id="rId8"/>
    <p:sldId id="282" r:id="rId9"/>
    <p:sldId id="283" r:id="rId10"/>
    <p:sldId id="284" r:id="rId11"/>
    <p:sldId id="285" r:id="rId12"/>
    <p:sldId id="286" r:id="rId13"/>
    <p:sldId id="287" r:id="rId14"/>
    <p:sldId id="288" r:id="rId15"/>
    <p:sldId id="298" r:id="rId16"/>
    <p:sldId id="365" r:id="rId17"/>
    <p:sldId id="301" r:id="rId18"/>
    <p:sldId id="356" r:id="rId19"/>
    <p:sldId id="292" r:id="rId20"/>
    <p:sldId id="297" r:id="rId21"/>
    <p:sldId id="302" r:id="rId22"/>
  </p:sldIdLst>
  <p:sldSz cx="9144000" cy="5143500" type="screen16x9"/>
  <p:notesSz cx="6858000" cy="9144000"/>
  <p:embeddedFontLst>
    <p:embeddedFont>
      <p:font typeface="Biome Light" panose="020B0303030204020804" pitchFamily="34" charset="0"/>
      <p:regular r:id="rId25"/>
      <p:italic r:id="rId26"/>
    </p:embeddedFont>
    <p:embeddedFont>
      <p:font typeface="Meta Head IGM Cond Black" panose="02000A06040000020004" pitchFamily="2" charset="0"/>
      <p:bold r:id="rId27"/>
    </p:embeddedFont>
    <p:embeddedFont>
      <p:font typeface="Meta Head IGM Cond Light" panose="02000506030000020004" pitchFamily="2" charset="0"/>
      <p:regular r:id="rId28"/>
    </p:embeddedFont>
    <p:embeddedFont>
      <p:font typeface="Meta IGM" panose="02000503040000020004" pitchFamily="2"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9A022-28E7-60B6-429B-3C6DE17487EE}" name="Graf, Julia" initials="JG" userId="S::Julia.Graf@igmetall.de::a588da3e-8536-48e5-9c2f-bf4afe7f92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051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99" autoAdjust="0"/>
  </p:normalViewPr>
  <p:slideViewPr>
    <p:cSldViewPr snapToGrid="0" snapToObjects="1" showGuides="1">
      <p:cViewPr varScale="1">
        <p:scale>
          <a:sx n="109" d="100"/>
          <a:sy n="109" d="100"/>
        </p:scale>
        <p:origin x="1710" y="10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4802988590549099E-2"/>
          <c:y val="1.53911223521513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235181988348542"/>
          <c:y val="0.11822421616071629"/>
          <c:w val="0.73380439133053843"/>
          <c:h val="0.60045807318601507"/>
        </c:manualLayout>
      </c:layout>
      <c:pie3DChart>
        <c:varyColors val="1"/>
        <c:ser>
          <c:idx val="0"/>
          <c:order val="0"/>
          <c:tx>
            <c:strRef>
              <c:f>Tabelle1!$B$1</c:f>
              <c:strCache>
                <c:ptCount val="1"/>
                <c:pt idx="0">
                  <c:v>Frauen</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4241-4ADC-A3DC-94D0E6BAE340}"/>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1-4241-4ADC-A3DC-94D0E6BAE340}"/>
              </c:ext>
            </c:extLst>
          </c:dPt>
          <c:dLbls>
            <c:dLbl>
              <c:idx val="0"/>
              <c:layout>
                <c:manualLayout>
                  <c:x val="-2.2595710375416272E-2"/>
                  <c:y val="-3.463002529234043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lumMod val="50000"/>
                        </a:schemeClr>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2671781289006607"/>
                      <c:h val="0.37023344818099962"/>
                    </c:manualLayout>
                  </c15:layout>
                </c:ext>
                <c:ext xmlns:c16="http://schemas.microsoft.com/office/drawing/2014/chart" uri="{C3380CC4-5D6E-409C-BE32-E72D297353CC}">
                  <c16:uniqueId val="{00000002-4241-4ADC-A3DC-94D0E6BAE340}"/>
                </c:ext>
              </c:extLst>
            </c:dLbl>
            <c:dLbl>
              <c:idx val="1"/>
              <c:layout>
                <c:manualLayout>
                  <c:x val="7.2416099830466277E-2"/>
                  <c:y val="6.2514445404889596E-2"/>
                </c:manualLayout>
              </c:layout>
              <c:showLegendKey val="0"/>
              <c:showVal val="0"/>
              <c:showCatName val="1"/>
              <c:showSerName val="0"/>
              <c:showPercent val="1"/>
              <c:showBubbleSize val="0"/>
              <c:extLst>
                <c:ext xmlns:c15="http://schemas.microsoft.com/office/drawing/2012/chart" uri="{CE6537A1-D6FC-4f65-9D91-7224C49458BB}">
                  <c15:layout>
                    <c:manualLayout>
                      <c:w val="0.33438936827377591"/>
                      <c:h val="0.38646887692979764"/>
                    </c:manualLayout>
                  </c15:layout>
                </c:ext>
                <c:ext xmlns:c16="http://schemas.microsoft.com/office/drawing/2014/chart" uri="{C3380CC4-5D6E-409C-BE32-E72D297353CC}">
                  <c16:uniqueId val="{00000001-4241-4ADC-A3DC-94D0E6BAE3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Teilzeit</c:v>
                </c:pt>
                <c:pt idx="1">
                  <c:v>Vollzeit</c:v>
                </c:pt>
              </c:strCache>
            </c:strRef>
          </c:cat>
          <c:val>
            <c:numRef>
              <c:f>Tabelle1!$B$2:$B$3</c:f>
              <c:numCache>
                <c:formatCode>General</c:formatCode>
                <c:ptCount val="2"/>
                <c:pt idx="0">
                  <c:v>31</c:v>
                </c:pt>
                <c:pt idx="1">
                  <c:v>69</c:v>
                </c:pt>
              </c:numCache>
            </c:numRef>
          </c:val>
          <c:extLst>
            <c:ext xmlns:c16="http://schemas.microsoft.com/office/drawing/2014/chart" uri="{C3380CC4-5D6E-409C-BE32-E72D297353CC}">
              <c16:uniqueId val="{00000000-4241-4ADC-A3DC-94D0E6BAE340}"/>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7604312064530255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235181988348542"/>
          <c:y val="0.11822421616071629"/>
          <c:w val="0.73380439133053843"/>
          <c:h val="0.60045807318601507"/>
        </c:manualLayout>
      </c:layout>
      <c:pie3DChart>
        <c:varyColors val="1"/>
        <c:ser>
          <c:idx val="0"/>
          <c:order val="0"/>
          <c:tx>
            <c:strRef>
              <c:f>Tabelle1!$B$1</c:f>
              <c:strCache>
                <c:ptCount val="1"/>
                <c:pt idx="0">
                  <c:v>Männer</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4A94-4F08-880A-BC51BD9E294E}"/>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4A94-4F08-880A-BC51BD9E294E}"/>
              </c:ext>
            </c:extLst>
          </c:dPt>
          <c:dLbls>
            <c:dLbl>
              <c:idx val="0"/>
              <c:layout>
                <c:manualLayout>
                  <c:x val="0.23466574131145607"/>
                  <c:y val="1.9039349387952379E-3"/>
                </c:manualLayout>
              </c:layout>
              <c:showLegendKey val="0"/>
              <c:showVal val="0"/>
              <c:showCatName val="1"/>
              <c:showSerName val="0"/>
              <c:showPercent val="1"/>
              <c:showBubbleSize val="0"/>
              <c:extLst>
                <c:ext xmlns:c15="http://schemas.microsoft.com/office/drawing/2012/chart" uri="{CE6537A1-D6FC-4f65-9D91-7224C49458BB}">
                  <c15:layout>
                    <c:manualLayout>
                      <c:w val="0.2186056123350964"/>
                      <c:h val="0.37400897937693656"/>
                    </c:manualLayout>
                  </c15:layout>
                </c:ext>
                <c:ext xmlns:c16="http://schemas.microsoft.com/office/drawing/2014/chart" uri="{C3380CC4-5D6E-409C-BE32-E72D297353CC}">
                  <c16:uniqueId val="{00000001-4A94-4F08-880A-BC51BD9E294E}"/>
                </c:ext>
              </c:extLst>
            </c:dLbl>
            <c:dLbl>
              <c:idx val="1"/>
              <c:layout>
                <c:manualLayout>
                  <c:x val="-4.2466554453533603E-2"/>
                  <c:y val="-8.3038448763316335E-3"/>
                </c:manualLayout>
              </c:layout>
              <c:showLegendKey val="0"/>
              <c:showVal val="0"/>
              <c:showCatName val="1"/>
              <c:showSerName val="0"/>
              <c:showPercent val="1"/>
              <c:showBubbleSize val="0"/>
              <c:extLst>
                <c:ext xmlns:c15="http://schemas.microsoft.com/office/drawing/2012/chart" uri="{CE6537A1-D6FC-4f65-9D91-7224C49458BB}">
                  <c15:layout>
                    <c:manualLayout>
                      <c:w val="0.33575119614825005"/>
                      <c:h val="0.40481243772116343"/>
                    </c:manualLayout>
                  </c15:layout>
                </c:ext>
                <c:ext xmlns:c16="http://schemas.microsoft.com/office/drawing/2014/chart" uri="{C3380CC4-5D6E-409C-BE32-E72D297353CC}">
                  <c16:uniqueId val="{00000003-4A94-4F08-880A-BC51BD9E29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Teilzeit</c:v>
                </c:pt>
                <c:pt idx="1">
                  <c:v>Vollzeit</c:v>
                </c:pt>
              </c:strCache>
            </c:strRef>
          </c:cat>
          <c:val>
            <c:numRef>
              <c:f>Tabelle1!$B$2:$B$3</c:f>
              <c:numCache>
                <c:formatCode>General</c:formatCode>
                <c:ptCount val="2"/>
                <c:pt idx="0">
                  <c:v>4.7</c:v>
                </c:pt>
                <c:pt idx="1">
                  <c:v>95.3</c:v>
                </c:pt>
              </c:numCache>
            </c:numRef>
          </c:val>
          <c:extLst>
            <c:ext xmlns:c16="http://schemas.microsoft.com/office/drawing/2014/chart" uri="{C3380CC4-5D6E-409C-BE32-E72D297353CC}">
              <c16:uniqueId val="{00000004-4A94-4F08-880A-BC51BD9E294E}"/>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0.7729</cdr:y>
    </cdr:from>
    <cdr:to>
      <cdr:x>1</cdr:x>
      <cdr:y>0.89456</cdr:y>
    </cdr:to>
    <cdr:sp macro="" textlink="">
      <cdr:nvSpPr>
        <cdr:cNvPr id="3" name="Textfeld 11"/>
        <cdr:cNvSpPr txBox="1"/>
      </cdr:nvSpPr>
      <cdr:spPr>
        <a:xfrm xmlns:a="http://schemas.openxmlformats.org/drawingml/2006/main">
          <a:off x="0" y="1466423"/>
          <a:ext cx="2370101"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r>
            <a:rPr lang="de-DE" sz="900" i="1" dirty="0">
              <a:solidFill>
                <a:schemeClr val="tx2">
                  <a:lumMod val="50000"/>
                </a:schemeClr>
              </a:solidFill>
            </a:rPr>
            <a:t>n=1.209.702</a:t>
          </a:r>
        </a:p>
      </cdr:txBody>
    </cdr:sp>
  </cdr:relSizeAnchor>
</c:userShapes>
</file>

<file path=ppt/drawings/drawing2.xml><?xml version="1.0" encoding="utf-8"?>
<c:userShapes xmlns:c="http://schemas.openxmlformats.org/drawingml/2006/chart">
  <cdr:relSizeAnchor xmlns:cdr="http://schemas.openxmlformats.org/drawingml/2006/chartDrawing">
    <cdr:from>
      <cdr:x>0.00935</cdr:x>
      <cdr:y>0.77852</cdr:y>
    </cdr:from>
    <cdr:to>
      <cdr:x>1</cdr:x>
      <cdr:y>1</cdr:y>
    </cdr:to>
    <cdr:sp macro="" textlink="">
      <cdr:nvSpPr>
        <cdr:cNvPr id="2" name="Textfeld 11"/>
        <cdr:cNvSpPr txBox="1"/>
      </cdr:nvSpPr>
      <cdr:spPr>
        <a:xfrm xmlns:a="http://schemas.openxmlformats.org/drawingml/2006/main">
          <a:off x="22370" y="1415911"/>
          <a:ext cx="237010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i="1" dirty="0">
              <a:solidFill>
                <a:schemeClr val="tx2">
                  <a:lumMod val="50000"/>
                </a:schemeClr>
              </a:solidFill>
            </a:rPr>
            <a:t>		n=4.351.165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04.09.2024</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04.09.2024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418048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79" indent="-173079" defTabSz="923087">
              <a:buFont typeface="Wingdings" panose="05000000000000000000" pitchFamily="2" charset="2"/>
              <a:buChar char="Ø"/>
              <a:defRPr/>
            </a:pPr>
            <a:r>
              <a:rPr lang="de-DE" sz="1200" i="1" dirty="0"/>
              <a:t>Gilt nur für Arbeitgeber mit mehr als 15 Arbeitnehmer/innen</a:t>
            </a:r>
          </a:p>
          <a:p>
            <a:pPr marL="634622" lvl="1" indent="-173079" defTabSz="923087">
              <a:buFont typeface="Courier New" panose="02070309020205020404" pitchFamily="49" charset="0"/>
              <a:buChar char="o"/>
              <a:defRPr/>
            </a:pPr>
            <a:r>
              <a:rPr lang="de-DE" sz="1200" dirty="0"/>
              <a:t>Personen in der Berufsbildung zählen nicht mit dazu</a:t>
            </a:r>
          </a:p>
          <a:p>
            <a:pPr>
              <a:buFont typeface="Wingdings" panose="05000000000000000000" pitchFamily="2" charset="2"/>
              <a:buChar char="Ø"/>
            </a:pPr>
            <a:r>
              <a:rPr lang="de-DE" sz="1200" i="1" dirty="0"/>
              <a:t>Arbeitgeber muss der/dem Arbeitnehmer/in einen Monat vor gewünschten Beginn der Teilzeit dessen Entscheidung mitteilen (§8 Abs. 5)</a:t>
            </a:r>
          </a:p>
          <a:p>
            <a:pPr>
              <a:buFont typeface="Wingdings" panose="05000000000000000000" pitchFamily="2" charset="2"/>
              <a:buChar char="Ø"/>
            </a:pPr>
            <a:r>
              <a:rPr lang="de-DE" sz="1200" i="1" dirty="0"/>
              <a:t>Arbeitgeber kann den Antrag aus betrieblichen Gründen ablehnen (§8 Abs. 4), die da wären,</a:t>
            </a:r>
          </a:p>
          <a:p>
            <a:pPr lvl="2">
              <a:buFont typeface="Courier New" panose="02070309020205020404" pitchFamily="49" charset="0"/>
              <a:buChar char="o"/>
            </a:pPr>
            <a:r>
              <a:rPr lang="de-DE" sz="1200" i="1" dirty="0"/>
              <a:t>wenn die Organisation, der Arbeitsablauf oder die Sicherheit im Betrieb wesentlich beeinträchtigt wäre</a:t>
            </a:r>
          </a:p>
          <a:p>
            <a:pPr lvl="2">
              <a:buFont typeface="Courier New" panose="02070309020205020404" pitchFamily="49" charset="0"/>
              <a:buChar char="o"/>
            </a:pPr>
            <a:r>
              <a:rPr lang="de-DE" sz="1200" i="1" dirty="0"/>
              <a:t>wenn unverhältnismäßige Kosten entstehen</a:t>
            </a:r>
            <a:r>
              <a:rPr lang="de-DE" sz="1200" dirty="0"/>
              <a:t>; </a:t>
            </a:r>
          </a:p>
          <a:p>
            <a:pPr marL="923087" lvl="2" indent="0">
              <a:buNone/>
            </a:pPr>
            <a:r>
              <a:rPr lang="de-DE" sz="1200" dirty="0">
                <a:sym typeface="Wingdings" panose="05000000000000000000" pitchFamily="2" charset="2"/>
              </a:rPr>
              <a:t> </a:t>
            </a:r>
            <a:r>
              <a:rPr lang="de-DE" sz="1200" dirty="0"/>
              <a:t>Bei beiden Gründen sollte der Betriebsrat unterstützen. Dieser kann eventuell besser einschätzen und prüfen, ob die Ablehnungsgründe der betrieblichen Realität entsprechen.</a:t>
            </a:r>
          </a:p>
          <a:p>
            <a:pPr marL="173079" indent="-173079" defTabSz="923087">
              <a:buFont typeface="Wingdings" panose="05000000000000000000" pitchFamily="2" charset="2"/>
              <a:buChar char="Ø"/>
              <a:defRPr/>
            </a:pPr>
            <a:r>
              <a:rPr lang="de-DE" sz="1200" dirty="0"/>
              <a:t>Wenn der Arbeitgeber berechtigterweise einen Antrag abgelehnt hat, kann der Arbeitnehmer nach zwei Jahren einen Neuen stellen. (§8 Abs. 6)</a:t>
            </a:r>
          </a:p>
          <a:p>
            <a:pPr lvl="0">
              <a:buFont typeface="Courier New" panose="02070309020205020404" pitchFamily="49" charset="0"/>
              <a:buChar char="o"/>
            </a:pPr>
            <a:endParaRPr lang="de-DE" sz="1200" i="1" dirty="0"/>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142160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Für alle Beschäftigten ändert sich ab 1. Januar 2019 folgendes:</a:t>
            </a:r>
            <a:b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br>
            <a: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Erörterung zur Dauer und Lage der Arbeitszeitveränderung (§7 Abs. 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die Arbeitgeberseite muss mit Arbeitnehmer/in den Antrag auf Änderung der Arbeitszeit erörtern und es soll dabei zu einer Einigung kommen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Anträge zur Arbeitsveränderung muss in Textform erfolgen  (§ 8, 9, 9a)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Vorteil: die Arbeitnehmer/innen können leichter beweisen, dass sie einen Antrag gestellt haben und das der Arbeitgeber diesen Antrag erhalten hat (Tipp: Posteingangsstempel auf den Antrag!!!)</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283931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15</a:t>
            </a:fld>
            <a:endParaRPr lang="de-DE" dirty="0"/>
          </a:p>
        </p:txBody>
      </p:sp>
    </p:spTree>
    <p:extLst>
      <p:ext uri="{BB962C8B-B14F-4D97-AF65-F5344CB8AC3E}">
        <p14:creationId xmlns:p14="http://schemas.microsoft.com/office/powerpoint/2010/main" val="131001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Betriebsvereinbarungen zum Thema Teilzeit können sehr unterschiedliche Inhalte haben. </a:t>
            </a:r>
          </a:p>
          <a:p>
            <a:r>
              <a:rPr lang="de-DE" dirty="0"/>
              <a:t>Ausgangspunkt sollte immer sein: Was brauchen die Beschäftigten bei uns im Betrieb in Bezug auf Teilzeit. Je nach Größe des Unternehmens können hierfür Rundgänge genutzt werden, Umfragen, eine Aktion auf einer Betriebsversammlung oder dem Frauentag mit der IG Metall Postkarte „Brennendes Thema“,…</a:t>
            </a:r>
          </a:p>
          <a:p>
            <a:r>
              <a:rPr lang="de-DE" dirty="0"/>
              <a:t>Auf dieser Basis kann der Baukasten für Betriebsvereinbarungen der IG Metall genutzt werden. Dieser findet sich unter www.werkzeugkoffer.igmetall.de beim Werkzeugkoffer zum Teilzeitrecht. </a:t>
            </a:r>
          </a:p>
        </p:txBody>
      </p:sp>
      <p:sp>
        <p:nvSpPr>
          <p:cNvPr id="4" name="Foliennummernplatzhalter 3"/>
          <p:cNvSpPr>
            <a:spLocks noGrp="1"/>
          </p:cNvSpPr>
          <p:nvPr>
            <p:ph type="sldNum" sz="quarter" idx="5"/>
          </p:nvPr>
        </p:nvSpPr>
        <p:spPr/>
        <p:txBody>
          <a:bodyPr/>
          <a:lstStyle/>
          <a:p>
            <a:fld id="{AD868B3C-6C54-1D41-B938-33F4013C078E}" type="slidenum">
              <a:rPr lang="de-DE" smtClean="0"/>
              <a:pPr/>
              <a:t>16</a:t>
            </a:fld>
            <a:endParaRPr lang="de-DE" dirty="0"/>
          </a:p>
        </p:txBody>
      </p:sp>
    </p:spTree>
    <p:extLst>
      <p:ext uri="{BB962C8B-B14F-4D97-AF65-F5344CB8AC3E}">
        <p14:creationId xmlns:p14="http://schemas.microsoft.com/office/powerpoint/2010/main" val="51826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Teilzeit ist nach wie vor häufig ein Hindernis</a:t>
            </a:r>
            <a:r>
              <a:rPr lang="de-DE" baseline="0" dirty="0"/>
              <a:t> für die berufliche Entwicklung. </a:t>
            </a:r>
          </a:p>
          <a:p>
            <a:r>
              <a:rPr lang="de-DE" baseline="0" dirty="0"/>
              <a:t>Vorgesetze haben im Kopf, dass Teilzeitbeschäftigte nicht so leistungsfähig sind. </a:t>
            </a:r>
          </a:p>
          <a:p>
            <a:r>
              <a:rPr lang="de-DE" baseline="0" dirty="0"/>
              <a:t>Über 70 % aller Mütter mit Kindern unter 6 Jahren arbeiten Teilzeit, bei den Vätern sind es nur knapp 7 %. (Quelle: Statistisches Bundesamt)</a:t>
            </a:r>
          </a:p>
          <a:p>
            <a:r>
              <a:rPr lang="de-DE" baseline="0" dirty="0"/>
              <a:t>Da Mütter die Hauptverantwortung für die Betreuung kleiner Kinder haben, ist es wichtig ihnen Teilzeit zu ermöglichen aber auch dafür zu sorgen, dass es nicht dazu führt, dass sie beruflich abgehängt werden.  </a:t>
            </a:r>
          </a:p>
          <a:p>
            <a:r>
              <a:rPr lang="de-DE" baseline="0" dirty="0"/>
              <a:t>Viele Unternehmen gehen dieses Thema an. </a:t>
            </a:r>
            <a:r>
              <a:rPr lang="de-DE" b="1" baseline="0" dirty="0"/>
              <a:t>Zwei Beispiele: </a:t>
            </a:r>
          </a:p>
          <a:p>
            <a:pPr marL="0" indent="0">
              <a:buFontTx/>
              <a:buNone/>
            </a:pPr>
            <a:r>
              <a:rPr lang="de-DE" b="1" dirty="0"/>
              <a:t>Schicht in Teilzeit: </a:t>
            </a:r>
          </a:p>
          <a:p>
            <a:pPr marL="0" indent="0">
              <a:buFontTx/>
              <a:buNone/>
            </a:pPr>
            <a:r>
              <a:rPr lang="de-DE" dirty="0"/>
              <a:t>Häufig heißt</a:t>
            </a:r>
            <a:r>
              <a:rPr lang="de-DE" baseline="0" dirty="0"/>
              <a:t> es für Beschäftigte in der Produktion ist keine Flexibilität möglich. Bei Volkswagen in Emden sind sie das Thema deshalb angegangen. Das Beispiel eignet sich auch für kleinere Unternehmen. </a:t>
            </a:r>
          </a:p>
          <a:p>
            <a:pPr marL="0" indent="0">
              <a:buFontTx/>
              <a:buNone/>
            </a:pPr>
            <a:r>
              <a:rPr lang="de-DE" baseline="0" dirty="0"/>
              <a:t>Bei VW in Emden wurde Beschäftigten nach der Elternzeit häufig keine Teilzeit gewährt. Deshalb ist der Betriebsrat aktiv geworden. </a:t>
            </a:r>
          </a:p>
          <a:p>
            <a:pPr marL="0" indent="0">
              <a:buFontTx/>
              <a:buNone/>
            </a:pPr>
            <a:r>
              <a:rPr lang="de-DE" baseline="0" dirty="0"/>
              <a:t>In einem Pilot wurde eine Arbeitsgruppe gebildet, die sich mit Beschäftigten zusammen ein Modell überlegt hat. Dies wurde zu einer Betriebsvereinbarung ausgerollt und nun in mehreren Teams ausprobiert. </a:t>
            </a:r>
          </a:p>
          <a:p>
            <a:pPr marL="0" indent="0">
              <a:buFontTx/>
              <a:buNone/>
            </a:pPr>
            <a:r>
              <a:rPr lang="de-DE" b="1" baseline="0" dirty="0"/>
              <a:t>Führen in Teilzeit </a:t>
            </a:r>
          </a:p>
          <a:p>
            <a:pPr marL="0" indent="0">
              <a:buFontTx/>
              <a:buNone/>
            </a:pPr>
            <a:r>
              <a:rPr lang="de-DE" baseline="0" dirty="0"/>
              <a:t>Auch bei BMW ging die Initiative von Beschäftigten aus. Aus einem Netzwerk für Teilzeitbeschäftigte entstand der Bedarf an der Möglichkeit auch bei Teilzeit eine Führungsfunktion zu übernehmen. Der Betriebsrat hat das Vorschlagsrecht, ob Stellen als Tandem besetzt werden können. Die Festlegung der Einsatzzeiten erfolgt im Tandem.</a:t>
            </a:r>
          </a:p>
          <a:p>
            <a:pPr marL="0" indent="0">
              <a:buFontTx/>
              <a:buNone/>
            </a:pPr>
            <a:r>
              <a:rPr lang="de-DE" baseline="0" dirty="0"/>
              <a:t>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17</a:t>
            </a:fld>
            <a:endParaRPr lang="de-DE" dirty="0"/>
          </a:p>
        </p:txBody>
      </p:sp>
    </p:spTree>
    <p:extLst>
      <p:ext uri="{BB962C8B-B14F-4D97-AF65-F5344CB8AC3E}">
        <p14:creationId xmlns:p14="http://schemas.microsoft.com/office/powerpoint/2010/main" val="393579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Betrieb hat 1.300 Beschäftigte, der Teilzeitanteil liegt bei circa 5% und damit im Durchschnitt der Metall- und Elektroindustrie. </a:t>
            </a:r>
          </a:p>
          <a:p>
            <a:r>
              <a:rPr lang="de-DE" dirty="0"/>
              <a:t>Teilzeitbeschäftigten Frauen im Betrieb wurde häufig die Verlängerung ihrer Arbeitszeit verweigert. Nachdem sich eine Teilzeitbeschäftigte an den Betriebsrat gewandt hat, hat der BR bei einer Betriebsversammlung abgefragt, ob es weiteren Beschäftigten so geht. </a:t>
            </a:r>
          </a:p>
          <a:p>
            <a:r>
              <a:rPr lang="de-DE" dirty="0"/>
              <a:t>Mit Verweis auf den §9 im Teilzeitbefristungsgesetz, der die Verlängerung der Arbeitszeit regelt, wurden diese Wünsche angezeigt. </a:t>
            </a:r>
          </a:p>
          <a:p>
            <a:r>
              <a:rPr lang="de-DE" dirty="0"/>
              <a:t>Nachdem die Vorgesetzten darauf nicht reagiert haben, hat der Betriebsrat mit der Begründung bestehender Verlängerungswünsche die Genehmigung von Überstunden verweigert. </a:t>
            </a:r>
          </a:p>
          <a:p>
            <a:r>
              <a:rPr lang="de-DE" dirty="0"/>
              <a:t>Mit Erfolg</a:t>
            </a:r>
            <a:r>
              <a:rPr lang="de-DE"/>
              <a:t>: Alle Aufstockungswünsche </a:t>
            </a:r>
            <a:r>
              <a:rPr lang="de-DE" dirty="0"/>
              <a:t>wurde </a:t>
            </a:r>
            <a:r>
              <a:rPr lang="de-DE"/>
              <a:t>anschließend genehmigt. </a:t>
            </a: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18</a:t>
            </a:fld>
            <a:endParaRPr lang="de-DE" dirty="0"/>
          </a:p>
        </p:txBody>
      </p:sp>
    </p:spTree>
    <p:extLst>
      <p:ext uri="{BB962C8B-B14F-4D97-AF65-F5344CB8AC3E}">
        <p14:creationId xmlns:p14="http://schemas.microsoft.com/office/powerpoint/2010/main" val="304238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Wiedereinstieg</a:t>
            </a:r>
            <a:r>
              <a:rPr lang="de-DE" baseline="0" dirty="0"/>
              <a:t> nach der Elternzeit gelingt häufig gerade bei Frauen nicht gut. Es kann viel schief gehen, dass </a:t>
            </a:r>
            <a:r>
              <a:rPr lang="de-DE" b="1" baseline="0" dirty="0"/>
              <a:t>langfristige berufliche Folgen </a:t>
            </a:r>
            <a:r>
              <a:rPr lang="de-DE" baseline="0" dirty="0"/>
              <a:t>hat: </a:t>
            </a:r>
          </a:p>
          <a:p>
            <a:pPr marL="171450" indent="-171450">
              <a:buFontTx/>
              <a:buChar char="-"/>
            </a:pPr>
            <a:r>
              <a:rPr lang="de-DE" baseline="0" dirty="0"/>
              <a:t>Teilzeitfalle: Vereinbarung unbefristeter Teilzeit</a:t>
            </a:r>
          </a:p>
          <a:p>
            <a:pPr marL="171450" indent="-171450">
              <a:buFontTx/>
              <a:buChar char="-"/>
            </a:pPr>
            <a:r>
              <a:rPr lang="de-DE" baseline="0" dirty="0"/>
              <a:t>„überraschende“ Rückkehr: Niemand ist auf die Rückkehr vorbereitet, es steht kein Arbeitsplatz zur Verfügung oder ähnliches. Dies führt zu entsprechenden Frustrationserlebnissen bei den „Rückkehrerinnen“ </a:t>
            </a:r>
          </a:p>
          <a:p>
            <a:pPr marL="171450" indent="-171450">
              <a:buFontTx/>
              <a:buChar char="-"/>
            </a:pPr>
            <a:r>
              <a:rPr lang="de-DE" baseline="0" dirty="0"/>
              <a:t>Arbeitsplatz ohne Entwicklungsmöglichkeiten: Mit dem Verweis, dass der alte Arbeitsplatz nicht mehr verfügbar ist, nicht in Teilzeit absolviert werden kann o.ä., wird Frauen häufig kein adäquater Arbeitsplatz mit gleichen beruflichen Entwicklungsmöglichkeiten angeboten. Häufig auch nur in einer niedrigeren Entgeltgruppe.</a:t>
            </a:r>
          </a:p>
          <a:p>
            <a:pPr marL="0" indent="0">
              <a:buFontTx/>
              <a:buNone/>
            </a:pPr>
            <a:r>
              <a:rPr lang="de-DE" baseline="0" dirty="0"/>
              <a:t>Deshalb ist es wichtig, dass es ein </a:t>
            </a:r>
            <a:r>
              <a:rPr lang="de-DE" b="1" baseline="0" dirty="0"/>
              <a:t>geregeltes Verfahren </a:t>
            </a:r>
            <a:r>
              <a:rPr lang="de-DE" baseline="0" dirty="0"/>
              <a:t>gibt, an dem auch der Betriebsrat beteiligt ist. </a:t>
            </a:r>
          </a:p>
          <a:p>
            <a:pPr marL="0" indent="0">
              <a:buFontTx/>
              <a:buNone/>
            </a:pPr>
            <a:r>
              <a:rPr lang="de-DE" baseline="0" dirty="0"/>
              <a:t>Erfährt der Betriebsrat oder der Vertrauenskörper von einer Schwangerschaft kann er mit der/dem Beschäftigten ein Gespräch führen. Einen </a:t>
            </a:r>
            <a:r>
              <a:rPr lang="de-DE" b="1" baseline="0" dirty="0"/>
              <a:t>Gesprächsanlass </a:t>
            </a:r>
            <a:r>
              <a:rPr lang="de-DE" baseline="0" dirty="0"/>
              <a:t>bietet die Überreichung der „Mappe für werdende Eltern“ der IG Metall. Gesprächsinhalt kann auch die Vereinbarung weiterer Gespräche sein über die Wünsche der Beschäftigten. Wichtig ist immer die Orientierung an den Wünschen der Beschäftigten aber auch der Hinweis auf „Fallen“ (unbefristete Teilzeit, Zustimmung zu Versetzungen,…). </a:t>
            </a:r>
          </a:p>
          <a:p>
            <a:pPr marL="0" indent="0">
              <a:buFontTx/>
              <a:buNone/>
            </a:pPr>
            <a:r>
              <a:rPr lang="de-DE" baseline="0" dirty="0"/>
              <a:t>Bei </a:t>
            </a:r>
            <a:r>
              <a:rPr lang="de-DE" b="1" u="none" baseline="0" dirty="0"/>
              <a:t>ThyssenKrupp</a:t>
            </a:r>
            <a:r>
              <a:rPr lang="de-DE" baseline="0" dirty="0"/>
              <a:t> gibt es eine Verfahrensanweisung mit sehr klaren Terminen und Fristen. </a:t>
            </a:r>
          </a:p>
          <a:p>
            <a:pPr marL="0" indent="0">
              <a:buFontTx/>
              <a:buNone/>
            </a:pPr>
            <a:r>
              <a:rPr lang="de-DE" baseline="0" dirty="0"/>
              <a:t>Dort sind </a:t>
            </a:r>
            <a:r>
              <a:rPr lang="de-DE" u="sng" baseline="0" dirty="0"/>
              <a:t>mehrere Gespräche und Maßnahmen </a:t>
            </a:r>
            <a:r>
              <a:rPr lang="de-DE" baseline="0" dirty="0"/>
              <a:t>geregelt: </a:t>
            </a:r>
          </a:p>
          <a:p>
            <a:pPr marL="171450" indent="-171450">
              <a:buFontTx/>
              <a:buChar char="-"/>
            </a:pPr>
            <a:r>
              <a:rPr lang="de-DE" baseline="0" dirty="0"/>
              <a:t>Gespräch zur Freistellung:</a:t>
            </a:r>
          </a:p>
          <a:p>
            <a:pPr marL="0" indent="0">
              <a:buFontTx/>
              <a:buNone/>
            </a:pPr>
            <a:r>
              <a:rPr lang="de-DE" baseline="0" dirty="0"/>
              <a:t>etwa eine Monat vor Mutterschutzfrist bzw. bei Bekanntgabe der Elternzeit </a:t>
            </a:r>
          </a:p>
          <a:p>
            <a:pPr marL="0" indent="0">
              <a:buFontTx/>
              <a:buNone/>
            </a:pPr>
            <a:r>
              <a:rPr lang="de-DE" baseline="0" dirty="0"/>
              <a:t>Beschäftigte können Paten mitbringen, der sie auch in Freistellungszeit betreut. </a:t>
            </a:r>
          </a:p>
          <a:p>
            <a:pPr marL="0" indent="0">
              <a:buFontTx/>
              <a:buNone/>
            </a:pPr>
            <a:r>
              <a:rPr lang="de-DE" baseline="0" dirty="0"/>
              <a:t>Für das Gespräch gibt es einen Leitfaden und es legt fest, zu welchen Themen/Terminen der/die Beschäftigte während der Elternzeit Informationen wünscht.</a:t>
            </a:r>
          </a:p>
          <a:p>
            <a:pPr marL="171450" indent="-171450">
              <a:buFontTx/>
              <a:buChar char="-"/>
            </a:pPr>
            <a:r>
              <a:rPr lang="de-DE" baseline="0" dirty="0"/>
              <a:t>Maßnahmen während Freistellung: </a:t>
            </a:r>
          </a:p>
          <a:p>
            <a:pPr marL="0" indent="0">
              <a:buFontTx/>
              <a:buNone/>
            </a:pPr>
            <a:r>
              <a:rPr lang="de-DE" baseline="0" dirty="0"/>
              <a:t>Ziel ist es hier den Kontakt zu halten</a:t>
            </a:r>
          </a:p>
          <a:p>
            <a:pPr marL="0" indent="0">
              <a:buFontTx/>
              <a:buNone/>
            </a:pPr>
            <a:r>
              <a:rPr lang="de-DE" baseline="0" dirty="0"/>
              <a:t>Pate informiert Beschäftigten zu den im Gespräch gewünschten Themen und Terminen. </a:t>
            </a:r>
          </a:p>
          <a:p>
            <a:pPr marL="0" indent="0">
              <a:buFontTx/>
              <a:buNone/>
            </a:pPr>
            <a:r>
              <a:rPr lang="de-DE" baseline="0" dirty="0"/>
              <a:t>Mögliche Angebote: Teilzeitarbeit, Urlaubsvertretungen, Fortbildungs- und Qualifizierungsmaßnahmen,…</a:t>
            </a:r>
          </a:p>
          <a:p>
            <a:pPr marL="171450" indent="-171450">
              <a:buFontTx/>
              <a:buChar char="-"/>
            </a:pPr>
            <a:r>
              <a:rPr lang="de-DE" baseline="0" dirty="0"/>
              <a:t>Rückkehrgespräch: </a:t>
            </a:r>
          </a:p>
          <a:p>
            <a:pPr marL="0" indent="0">
              <a:buFontTx/>
              <a:buNone/>
            </a:pPr>
            <a:r>
              <a:rPr lang="de-DE" baseline="0" dirty="0"/>
              <a:t>Ab einer Elternzeit von 9 Monaten gibt es ein Rückkehrgespräch 3 Monate vor Ende der Elternzeit. </a:t>
            </a:r>
          </a:p>
          <a:p>
            <a:pPr marL="0" indent="0">
              <a:buFontTx/>
              <a:buNone/>
            </a:pPr>
            <a:r>
              <a:rPr lang="de-DE" baseline="0" dirty="0"/>
              <a:t>Leitfaden für das Gespräch ist vorhanden und es wird dokumentiert. </a:t>
            </a:r>
          </a:p>
          <a:p>
            <a:pPr marL="0" indent="0">
              <a:buFontTx/>
              <a:buNone/>
            </a:pPr>
            <a:r>
              <a:rPr lang="de-DE" baseline="0" dirty="0"/>
              <a:t>Anschließend findet ein Umsetzungsgespräch zwischen Personalabteilung und Vorgesetzten statt (Thema: Einarbeitungsplan, Einsatzort, Arbeitsmittel, Fortbildung). </a:t>
            </a:r>
          </a:p>
          <a:p>
            <a:pPr marL="171450" indent="-171450">
              <a:buFontTx/>
              <a:buChar char="-"/>
            </a:pPr>
            <a:r>
              <a:rPr lang="de-DE" baseline="0" dirty="0"/>
              <a:t>Maßnahme nach Freistellung</a:t>
            </a:r>
          </a:p>
          <a:p>
            <a:pPr marL="0" indent="0">
              <a:buFontTx/>
              <a:buNone/>
            </a:pPr>
            <a:r>
              <a:rPr lang="de-DE" baseline="0" dirty="0"/>
              <a:t>Einarbeitung nach Einarbeitungsplan inklusive einem Abschlussgespräch nach erfolgter Einarbeitung.</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19</a:t>
            </a:fld>
            <a:endParaRPr lang="de-DE" dirty="0"/>
          </a:p>
        </p:txBody>
      </p:sp>
    </p:spTree>
    <p:extLst>
      <p:ext uri="{BB962C8B-B14F-4D97-AF65-F5344CB8AC3E}">
        <p14:creationId xmlns:p14="http://schemas.microsoft.com/office/powerpoint/2010/main" val="359129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Ziel der Fachkräftesicherung und –</a:t>
            </a:r>
            <a:r>
              <a:rPr lang="de-DE" dirty="0" err="1"/>
              <a:t>bindung</a:t>
            </a:r>
            <a:r>
              <a:rPr lang="de-DE" dirty="0"/>
              <a:t> hat der Betriebsrat mit dem Unternehmen eine Betriebsvereinbarung abgeschlossen. Festgelegt sind darin deutliche Ausweitungen der gesetzlichen Möglichkeiten. </a:t>
            </a:r>
          </a:p>
          <a:p>
            <a:endParaRPr lang="de-DE" baseline="0" dirty="0"/>
          </a:p>
          <a:p>
            <a:pPr marL="0" indent="0">
              <a:buFontTx/>
              <a:buNone/>
            </a:pPr>
            <a:r>
              <a:rPr lang="de-DE" baseline="0" dirty="0"/>
              <a:t>Bei der Elternzeit wird das Elterngeld aufgestockt bis hin zum vollen Netto-Entgelt. </a:t>
            </a:r>
          </a:p>
          <a:p>
            <a:pPr marL="0" indent="0">
              <a:buFontTx/>
              <a:buNone/>
            </a:pPr>
            <a:r>
              <a:rPr lang="de-DE" baseline="0" dirty="0"/>
              <a:t>Nach der Rückkehr aus der Elternzeit gibt es die Möglichkeit für bis zu 6 Monate einen freien Tag pro Woche bei vollem Entgeltausgleich zu nehmen. Das ist eine deutliche Verbesserung der Elternzeit-Teilzeit, die mit Entgeltverlust einher geht. </a:t>
            </a:r>
          </a:p>
          <a:p>
            <a:pPr marL="0" indent="0">
              <a:buFontTx/>
              <a:buNone/>
            </a:pPr>
            <a:r>
              <a:rPr lang="de-DE" baseline="0" dirty="0"/>
              <a:t>Die Betreuungstage für nahe Angehörige können für die Pflege einer nahestehenden Person oder für eigene Kinder bis 16 Jahre beantragt werden. Das kann die Begleitung zu einem Arzttermin sein aber auch für andere unerwartete Situationen oder die Selbstfürsorge von der Pflegeperson. Es muss ein Nachweis erbracht werden wie eine Geburtsurkunde des Kindes oder ein Schreiben der Pflegekasse.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Quelle des Fotos: </a:t>
            </a:r>
            <a:r>
              <a:rPr lang="de-DE" sz="1200" b="0" i="0" kern="1200" dirty="0" err="1">
                <a:solidFill>
                  <a:schemeClr val="tx1"/>
                </a:solidFill>
                <a:effectLst/>
                <a:latin typeface="Meta IGM" panose="02000503040000020004" pitchFamily="2" charset="0"/>
                <a:ea typeface="+mn-ea"/>
                <a:cs typeface="+mn-cs"/>
              </a:rPr>
              <a:t>Unsplash</a:t>
            </a:r>
            <a:r>
              <a:rPr lang="de-DE" sz="1200" b="0" i="0" kern="1200" dirty="0">
                <a:solidFill>
                  <a:schemeClr val="tx1"/>
                </a:solidFill>
                <a:effectLst/>
                <a:latin typeface="Meta IGM" panose="02000503040000020004" pitchFamily="2" charset="0"/>
                <a:ea typeface="+mn-ea"/>
                <a:cs typeface="+mn-cs"/>
              </a:rPr>
              <a:t>/Melissa </a:t>
            </a:r>
            <a:r>
              <a:rPr lang="de-DE" sz="1200" b="0" i="0" kern="1200" dirty="0" err="1">
                <a:solidFill>
                  <a:schemeClr val="tx1"/>
                </a:solidFill>
                <a:effectLst/>
                <a:latin typeface="Meta IGM" panose="02000503040000020004" pitchFamily="2" charset="0"/>
                <a:ea typeface="+mn-ea"/>
                <a:cs typeface="+mn-cs"/>
              </a:rPr>
              <a:t>Askew</a:t>
            </a:r>
            <a:endParaRPr lang="de-DE" baseline="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20</a:t>
            </a:fld>
            <a:endParaRPr lang="de-DE" dirty="0"/>
          </a:p>
        </p:txBody>
      </p:sp>
    </p:spTree>
    <p:extLst>
      <p:ext uri="{BB962C8B-B14F-4D97-AF65-F5344CB8AC3E}">
        <p14:creationId xmlns:p14="http://schemas.microsoft.com/office/powerpoint/2010/main" val="106252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868B3C-6C54-1D41-B938-33F4013C078E}" type="slidenum">
              <a:rPr lang="de-DE" smtClean="0"/>
              <a:pPr/>
              <a:t>21</a:t>
            </a:fld>
            <a:endParaRPr lang="de-DE" dirty="0"/>
          </a:p>
        </p:txBody>
      </p:sp>
    </p:spTree>
    <p:extLst>
      <p:ext uri="{BB962C8B-B14F-4D97-AF65-F5344CB8AC3E}">
        <p14:creationId xmlns:p14="http://schemas.microsoft.com/office/powerpoint/2010/main" val="26770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111111"/>
                </a:solidFill>
                <a:effectLst/>
                <a:highlight>
                  <a:srgbClr val="FFFFFF"/>
                </a:highlight>
                <a:latin typeface="Meta IGM" panose="02000503040000020004" pitchFamily="2" charset="0"/>
              </a:rPr>
              <a:t>Häufig ist es schwierig, Arbeit und Privatleben zu balancieren. Es ist oft wie ein Puzzle oder ein Tetris-Spiel, bei dem man alles passend machen muss. Eine Möglichkeit ist, weniger Stunden zu arbeiten. Das macht es leichter, alles zu organisieren. Aber weniger zu arbeiten bedeutet auch, weniger Geld zu verdienen.</a:t>
            </a:r>
          </a:p>
          <a:p>
            <a:pPr algn="l"/>
            <a:r>
              <a:rPr lang="de-DE" b="0" i="0" dirty="0">
                <a:solidFill>
                  <a:srgbClr val="111111"/>
                </a:solidFill>
                <a:effectLst/>
                <a:highlight>
                  <a:srgbClr val="FFFFFF"/>
                </a:highlight>
                <a:latin typeface="Meta IGM" panose="02000503040000020004" pitchFamily="2" charset="0"/>
              </a:rPr>
              <a:t>Besonders Mütter arbeiten oft weniger Stunden und bekommen dadurch später eine kleinere Rente. Die Folge ist dann viel zu häufig Altersarmut.</a:t>
            </a:r>
          </a:p>
          <a:p>
            <a:pPr algn="l"/>
            <a:r>
              <a:rPr lang="de-DE" b="0" i="0" dirty="0">
                <a:solidFill>
                  <a:srgbClr val="111111"/>
                </a:solidFill>
                <a:effectLst/>
                <a:highlight>
                  <a:srgbClr val="FFFFFF"/>
                </a:highlight>
                <a:latin typeface="Meta IGM" panose="02000503040000020004" pitchFamily="2" charset="0"/>
              </a:rPr>
              <a:t>Manchmal müssen Menschen ihre Arbeitszeit verkürzen, weil die Arbeitszeiten im Unternehmen nicht flexibel sind. Das kann an festen Schichtplänen oder starren Kernarbeitszeiten liegen, die nicht gut zu den Öffnungszeiten von Kinderbetreuungen passen.</a:t>
            </a:r>
          </a:p>
          <a:p>
            <a:pPr algn="l"/>
            <a:r>
              <a:rPr lang="de-DE" b="0" i="0" dirty="0">
                <a:solidFill>
                  <a:srgbClr val="111111"/>
                </a:solidFill>
                <a:effectLst/>
                <a:highlight>
                  <a:srgbClr val="FFFFFF"/>
                </a:highlight>
                <a:latin typeface="Meta IGM" panose="02000503040000020004" pitchFamily="2" charset="0"/>
              </a:rPr>
              <a:t>Einige Leute arbeiten in Teilzeit und möchten ihre Stunden aber eigentlich erhöhen. Sie stecken in der sogenannten Teilzeitfalle fest. Für viele Vorgesetze ist das bequem, weil sie so flexibler planen können. Sie haben kein Interesse die Arbeitszeit ihrer Beschäftigten zu erhöhen. </a:t>
            </a:r>
          </a:p>
          <a:p>
            <a:endParaRPr lang="de-DE"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316192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Teilzeitbeschäftigung nimmt seit vielen Jahren stetig zu. Das hängt insbesondere mit der Ausweitung der Beschäftigung von Frauen zu tun. </a:t>
            </a:r>
          </a:p>
          <a:p>
            <a:r>
              <a:rPr lang="de-DE" dirty="0"/>
              <a:t>Auch in den Branchen der Metall- und Elektroindustrie (gemeint sind alle Branchen, die die IG Metall organisiert steigt der Anteil von Teilzeitbeschäftigten. 2022 waren es 10,6% aller Beschäftigten, die Teilzeit arbeiten. </a:t>
            </a:r>
            <a:r>
              <a:rPr lang="de-DE" baseline="0" dirty="0"/>
              <a:t>Bei den Frauen sind es 31%, bei den Männern rund 5%. Der Teilzeitanteil variiert zwischen den Branchen im Organisationsbereich von 6,4 Prozent (Fahrzeugbau) bis zu 15,4 Prozent (Telekommunikation, IT) </a:t>
            </a:r>
          </a:p>
          <a:p>
            <a:r>
              <a:rPr lang="de-DE" baseline="0" dirty="0"/>
              <a:t>Teilzeitbeschäftigung nimmt gesamtgesellschaftlich zu, auch im Organisationsbereich ist sie deutlich stärker gestiegen als Vollzeitbeschäftigung. (Teilzeitbeschäftigung ist bei den Frauen um 29,9% gestiegen, bei den Männern um 70,8%. Bei den Männern sind die absoluten Zahlen aber deutlich geringer (230.992 Teilzeitbeschäftigte vs. 442.064 weibliche Teilzeitbeschäftigte)</a:t>
            </a:r>
          </a:p>
          <a:p>
            <a:r>
              <a:rPr lang="de-DE" baseline="0" dirty="0"/>
              <a:t>Es ist davon auszugehen, das der Anteil von Teilzeitbeschäftigten weiter steigt – bei Männern und bei Frauen. Das liegt unter anderem an sich verändernden Wünschen was die Vereinbarkeit von Privatleben und Berufsleben angeht. 70% aller Beschäftigten in unseren Betrieben wollen zwischen 28 und 35 Stunden arbeiten (Beschäftigtenbefragung der IG Metall, 2020). Tatsächlich tun das allerdings nur 26,4%.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26395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Quelle Stundenlohn: Granados; </a:t>
            </a:r>
            <a:r>
              <a:rPr lang="de-DE" sz="1200" dirty="0" err="1"/>
              <a:t>Olthaus</a:t>
            </a:r>
            <a:r>
              <a:rPr lang="de-DE" sz="1200" dirty="0"/>
              <a:t>; </a:t>
            </a:r>
            <a:r>
              <a:rPr lang="de-DE" sz="1200" dirty="0" err="1"/>
              <a:t>Wrohlich</a:t>
            </a:r>
            <a:r>
              <a:rPr lang="de-DE" sz="1200" dirty="0"/>
              <a:t> (2019): Teilzeiterwerbstätigkeit: Überwiegend weiblich und im Durchschnitt schlechter bezahlt. DIW Wochenbericht 46 / 2019, S. 845-850.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Quelle</a:t>
            </a:r>
            <a:r>
              <a:rPr lang="de-DE" sz="1200" baseline="0" dirty="0"/>
              <a:t> Karriere: Moser, Julia (2020): Teilzeit – ein Karrierekiller. </a:t>
            </a:r>
            <a:r>
              <a:rPr lang="de-DE" sz="1200" baseline="0" dirty="0" err="1"/>
              <a:t>SOEPpapers</a:t>
            </a:r>
            <a:r>
              <a:rPr lang="de-DE" sz="1200" baseline="0" dirty="0"/>
              <a:t>, Nr. 1090.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t>Quelle Teilzeitfalle: </a:t>
            </a:r>
            <a:r>
              <a:rPr lang="de-DE" sz="2800" b="0" i="0" kern="1200" baseline="0" dirty="0">
                <a:solidFill>
                  <a:srgbClr val="3C3C3B"/>
                </a:solidFill>
                <a:latin typeface="Meta IGM" panose="02000503040000020004" pitchFamily="2" charset="0"/>
                <a:ea typeface="+mn-ea"/>
                <a:cs typeface="+mn-cs"/>
              </a:rPr>
              <a:t>Statistisches Bundesamt (2020): </a:t>
            </a:r>
            <a:r>
              <a:rPr lang="de-DE" sz="1200" baseline="0" dirty="0"/>
              <a:t>Arbeitszeitwünsche 2019: Knapp 2,1 Millionen Erwerbstätige wollten mehr, 1,5 Millionen wollten weniger arbeiten. Pressemitteilung Nr. 468 vom 25. November 2020</a:t>
            </a:r>
            <a:endParaRPr lang="de-DE" sz="1200" dirty="0"/>
          </a:p>
          <a:p>
            <a:endParaRPr lang="de-DE" sz="2800" b="0" i="0" kern="1200" dirty="0">
              <a:solidFill>
                <a:srgbClr val="3C3C3B"/>
              </a:solidFill>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86603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IG Metall macht sich schon lange für gleiche Rechte für Teilzeitbeschäftige stark. Unsere Forderungen sind 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T-ZUG auch für Teilzeitbeschäftigte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Mehrarbeitszuschläge ab Überschreiten der persönlichen Wochenarbeitszeit.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Das ist unser erklärtes Ziel. Leider konnten in der Vergangenheit diese Ziele gegen den Widerstand der Arbeitgeber nicht immer durchgesetzt werden.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Rückenwind</a:t>
            </a:r>
            <a:r>
              <a:rPr lang="de-DE" dirty="0"/>
              <a:t> geben uns dabei </a:t>
            </a:r>
            <a:r>
              <a:rPr lang="de-DE" b="1" dirty="0"/>
              <a:t>zwei neue Urteile</a:t>
            </a:r>
            <a:r>
              <a:rPr lang="de-DE" dirty="0"/>
              <a:t>, die in den nächsten Wochen in den Gremien der IG Metall bewertet werden müssen.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de-DE" dirty="0"/>
              <a:t>Am 7. Februar 2024 hat das Landesarbeitsgericht in Schleswig-Holstein ein Urteil gefällt. Das Urteil betrifft den dortigen Tarifvertrag der Metall- und Elektroindustrie. Geklagt hat eine Teilzeitbeschäftigte, die in Dauernachtschicht arbeitet. Nach dem Urteil stellt die Beschränkung der zusätzlichen freien Tage (belastende Arbeitsbedingungen, Pflege, Kinderbetreuung) im Tarifvertrag auf Vollzeitbeschäftigte eine Diskriminierung von Teilzeitbeschäftigten dar.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de-DE" dirty="0"/>
              <a:t>Der Europäische Gerichtshof hat festgestellt, das es eine schlechtere Behandlung von Teilzeitbeschäftigten darstellen kann, wenn sie die Überstundenzuschläge erst ab Überschreiten der Vollzeitschwelle erhalten. Das Urteil des Bundesarbeitsgerichts in Bezug auf diese Frage muss nun abgewartet werden. Das BAG hatte den EuGH um eine Klärung der Frage gebeten. </a:t>
            </a:r>
          </a:p>
          <a:p>
            <a:r>
              <a:rPr lang="de-DE" dirty="0"/>
              <a:t>Link zum LAG Urteil: https://www.gesetze-rechtsprechung.sh.juris.de/bssh/document/NJRE001572105 </a:t>
            </a:r>
          </a:p>
          <a:p>
            <a:r>
              <a:rPr lang="de-DE" dirty="0"/>
              <a:t>Link zum EuGH Urteil: https://curia.europa.eu/juris/document/document.jsf?text=&amp;docid=288833&amp;pageIndex=0&amp;doclang=DE&amp;mode=req&amp;dir=&amp;occ=first&amp;part=1 </a:t>
            </a:r>
          </a:p>
        </p:txBody>
      </p:sp>
      <p:sp>
        <p:nvSpPr>
          <p:cNvPr id="4" name="Foliennummernplatzhalter 3"/>
          <p:cNvSpPr>
            <a:spLocks noGrp="1"/>
          </p:cNvSpPr>
          <p:nvPr>
            <p:ph type="sldNum" sz="quarter" idx="5"/>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150980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204285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79" indent="-173079" defTabSz="923087">
              <a:buFont typeface="Wingdings" panose="05000000000000000000" pitchFamily="2" charset="2"/>
              <a:buChar char="Ø"/>
              <a:defRPr/>
            </a:pPr>
            <a:r>
              <a:rPr lang="de-DE" sz="1200" i="1" dirty="0"/>
              <a:t>Gilt nur für Arbeitgeber mit mehr als 45 Arbeitnehmer/innen</a:t>
            </a:r>
          </a:p>
          <a:p>
            <a:pPr marL="634622" lvl="1" indent="-173079" defTabSz="923087">
              <a:buFont typeface="Courier New" panose="02070309020205020404" pitchFamily="49" charset="0"/>
              <a:buChar char="o"/>
              <a:defRPr/>
            </a:pPr>
            <a:r>
              <a:rPr lang="de-DE" sz="1200" dirty="0"/>
              <a:t>Personen in der Berufsbildung zählen nicht mit dazu</a:t>
            </a:r>
          </a:p>
          <a:p>
            <a:pPr>
              <a:buFont typeface="Wingdings" panose="05000000000000000000" pitchFamily="2" charset="2"/>
              <a:buChar char="Ø"/>
            </a:pPr>
            <a:r>
              <a:rPr lang="de-DE" sz="1200" i="1" dirty="0"/>
              <a:t>Arbeitgeber muss der/dem Arbeitnehmer/in einen Monat vor gewünschten Beginn der Teilzeit dessen Entscheidung mitteilen (§8 Abs. 5)</a:t>
            </a:r>
          </a:p>
          <a:p>
            <a:pPr>
              <a:buFont typeface="Wingdings" panose="05000000000000000000" pitchFamily="2" charset="2"/>
              <a:buChar char="Ø"/>
            </a:pPr>
            <a:r>
              <a:rPr lang="de-DE" sz="1200" i="1" dirty="0"/>
              <a:t>Arbeitgeber kann den Antrag aus betrieblichen Gründen ablehnen (§8 Abs. 4), die da wären,</a:t>
            </a:r>
          </a:p>
          <a:p>
            <a:pPr lvl="2">
              <a:buFont typeface="Courier New" panose="02070309020205020404" pitchFamily="49" charset="0"/>
              <a:buChar char="o"/>
            </a:pPr>
            <a:r>
              <a:rPr lang="de-DE" sz="1200" i="1" dirty="0"/>
              <a:t>wenn die Organisation, der Arbeitsablauf oder die Sicherheit im Betrieb wesentlich beeinträchtigt wäre</a:t>
            </a:r>
          </a:p>
          <a:p>
            <a:pPr lvl="2">
              <a:buFont typeface="Courier New" panose="02070309020205020404" pitchFamily="49" charset="0"/>
              <a:buChar char="o"/>
            </a:pPr>
            <a:r>
              <a:rPr lang="de-DE" sz="1200" i="1" dirty="0"/>
              <a:t>wenn unverhältnismäßige Kosten entstehen</a:t>
            </a:r>
            <a:r>
              <a:rPr lang="de-DE" sz="1200" dirty="0"/>
              <a:t>; </a:t>
            </a:r>
          </a:p>
          <a:p>
            <a:pPr lvl="2">
              <a:buFont typeface="Courier New" panose="02070309020205020404" pitchFamily="49" charset="0"/>
              <a:buChar char="o"/>
            </a:pPr>
            <a:r>
              <a:rPr lang="de-DE" sz="1200" i="1" dirty="0"/>
              <a:t>In</a:t>
            </a:r>
            <a:r>
              <a:rPr lang="de-DE" sz="1200" i="1" baseline="0" dirty="0"/>
              <a:t> Betrieben m</a:t>
            </a:r>
            <a:r>
              <a:rPr lang="de-DE" sz="1200" i="1" dirty="0"/>
              <a:t>it 45 bis 200 Arbeitnehmer/innen kann der Arbeitgeber den Antrag ablehnen wenn mehr als jede/n 15. bereits in Brückenteilzeit ist (genaue Zahlen </a:t>
            </a:r>
            <a:r>
              <a:rPr lang="de-DE" sz="1200" i="1" dirty="0" err="1"/>
              <a:t>wieviele</a:t>
            </a:r>
            <a:r>
              <a:rPr lang="de-DE" sz="1200" i="1" dirty="0"/>
              <a:t> Beschäftigte dies</a:t>
            </a:r>
            <a:r>
              <a:rPr lang="de-DE" sz="1200" i="1" baseline="0" dirty="0"/>
              <a:t> sind, findet sich im Gesetz §9a Abs. 2</a:t>
            </a:r>
            <a:r>
              <a:rPr lang="de-DE" sz="1200" baseline="0" dirty="0"/>
              <a:t>)</a:t>
            </a:r>
            <a:r>
              <a:rPr lang="de-DE" sz="1200" dirty="0"/>
              <a:t> </a:t>
            </a:r>
          </a:p>
          <a:p>
            <a:pPr marL="923087" lvl="2" indent="0">
              <a:buNone/>
            </a:pPr>
            <a:r>
              <a:rPr lang="de-DE" sz="1200" dirty="0">
                <a:sym typeface="Wingdings" panose="05000000000000000000" pitchFamily="2" charset="2"/>
              </a:rPr>
              <a:t> </a:t>
            </a:r>
            <a:r>
              <a:rPr lang="de-DE" sz="1200" dirty="0"/>
              <a:t>Bei allen Gründen sollte der Betriebsrat unterstützen. Dieser kann eventuell besser einschätzen und prüfen, ob die Ablehnungsgründe der betrieblichen Realität entsprechen.</a:t>
            </a:r>
          </a:p>
          <a:p>
            <a:pPr marL="173079" indent="-173079" defTabSz="923087">
              <a:buFont typeface="Wingdings" panose="05000000000000000000" pitchFamily="2" charset="2"/>
              <a:buChar char="Ø"/>
              <a:defRPr/>
            </a:pPr>
            <a:r>
              <a:rPr lang="de-DE" sz="1200" dirty="0"/>
              <a:t>Wenn der Arbeitgeber berechtigterweise einen Antrag abgelehnt hat, kann der Arbeitnehmer nach zwei Jahren einen Neuen stellen. (§8 Abs. 6)</a:t>
            </a:r>
          </a:p>
          <a:p>
            <a:pPr lvl="0">
              <a:buFont typeface="Courier New" panose="02070309020205020404" pitchFamily="49" charset="0"/>
              <a:buChar char="o"/>
            </a:pPr>
            <a:endParaRPr lang="de-DE" sz="1200" i="1" dirty="0"/>
          </a:p>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221268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Bereits bestehende Möglichkeiten</a:t>
            </a:r>
            <a:r>
              <a:rPr lang="de-DE" baseline="0" dirty="0"/>
              <a:t> zur befristeten Arbeitszeitreduzierung: </a:t>
            </a:r>
          </a:p>
          <a:p>
            <a:pPr marL="171450" indent="-171450">
              <a:buFontTx/>
              <a:buChar char="-"/>
            </a:pPr>
            <a:r>
              <a:rPr lang="de-DE" baseline="0" dirty="0"/>
              <a:t>Für Eltern von Kindern (max. 8 Jahre): Anspruch die Arbeitszeit für bis zu 3 Jahre zu reduzieren und anschließend zur vorherigen Arbeitszeit zurückzukehren. (Bundeselterngeld- und -</a:t>
            </a:r>
            <a:r>
              <a:rPr lang="de-DE" baseline="0" dirty="0" err="1"/>
              <a:t>elternzeitgesetz</a:t>
            </a:r>
            <a:r>
              <a:rPr lang="de-DE" baseline="0" dirty="0"/>
              <a:t> BEEG)</a:t>
            </a:r>
          </a:p>
          <a:p>
            <a:pPr marL="171450" indent="-171450">
              <a:buFontTx/>
              <a:buChar char="-"/>
            </a:pPr>
            <a:r>
              <a:rPr lang="de-DE" baseline="0" dirty="0"/>
              <a:t>Für Angehörige von Pflegebedürftigen: Bis zu 24 Monate Arbeitszeitreduzierung und anschließend Rückkehr zur vorherigen Arbeitszeit. </a:t>
            </a:r>
          </a:p>
          <a:p>
            <a:pPr marL="0" indent="0">
              <a:buFontTx/>
              <a:buNone/>
            </a:pPr>
            <a:r>
              <a:rPr lang="de-DE" baseline="0" dirty="0"/>
              <a:t>Nähere Informationen: Werkzeugkoffer Vereinbarkeit der IG Metall</a:t>
            </a:r>
          </a:p>
          <a:p>
            <a:pPr marL="0" indent="0">
              <a:buFontTx/>
              <a:buNone/>
            </a:pPr>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408407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§9a </a:t>
            </a:r>
            <a:r>
              <a:rPr lang="de-DE" dirty="0" err="1"/>
              <a:t>Abs</a:t>
            </a:r>
            <a:r>
              <a:rPr lang="de-DE" dirty="0"/>
              <a:t> 6 </a:t>
            </a:r>
            <a:r>
              <a:rPr lang="de-DE" dirty="0" err="1"/>
              <a:t>TzBfG</a:t>
            </a:r>
            <a:r>
              <a:rPr lang="de-DE" dirty="0"/>
              <a:t> ist definiert, dass über Tarifverträge der Zeitraum der befristeten Arbeitszeitreduzierung auch</a:t>
            </a:r>
            <a:r>
              <a:rPr lang="de-DE" baseline="0" dirty="0"/>
              <a:t> zuungunsten von Arbeitnehmer/innen definiert werden kann.</a:t>
            </a:r>
          </a:p>
          <a:p>
            <a:r>
              <a:rPr lang="de-DE" baseline="0" dirty="0"/>
              <a:t>Die Tarifpartner in der Metall- und Elektroindustrie haben sich in allen Tarifgebieten zu diesem Thema verständigt: </a:t>
            </a:r>
          </a:p>
          <a:p>
            <a:pPr lvl="1"/>
            <a:r>
              <a:rPr lang="de-DE" baseline="0" dirty="0"/>
              <a:t>Beschäftigte, die ihre Arbeitszeit für 0 bis 24 Monate reduzieren wollen, können ausschließlich die kurze Vollzeit in Anspruch nehmen. </a:t>
            </a:r>
          </a:p>
          <a:p>
            <a:pPr lvl="1"/>
            <a:r>
              <a:rPr lang="de-DE" baseline="0" dirty="0"/>
              <a:t>Beschäftigte, die ihre Arbeitszeit länger reduzieren wollen (24 Monate plus 1 Tag), können ausschließlich in Brückenteilzeit gehen.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1816736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4221672"/>
            <a:ext cx="3187699" cy="677108"/>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FB</a:t>
            </a:r>
            <a:r>
              <a:rPr lang="de-DE" sz="1100" b="1" i="0" kern="1200" baseline="0" dirty="0">
                <a:solidFill>
                  <a:srgbClr val="3C3C3B"/>
                </a:solidFill>
                <a:effectLst/>
                <a:latin typeface="Meta IGM" panose="02000503040000020004" pitchFamily="2" charset="0"/>
                <a:ea typeface="+mn-ea"/>
                <a:cs typeface="+mn-cs"/>
              </a:rPr>
              <a:t> Grundsatz</a:t>
            </a:r>
          </a:p>
          <a:p>
            <a:pPr algn="r"/>
            <a:r>
              <a:rPr lang="de-DE" sz="1100" b="1" i="0" kern="1200" baseline="0" dirty="0">
                <a:solidFill>
                  <a:srgbClr val="3C3C3B"/>
                </a:solidFill>
                <a:effectLst/>
                <a:latin typeface="Meta IGM" panose="02000503040000020004" pitchFamily="2" charset="0"/>
                <a:ea typeface="+mn-ea"/>
                <a:cs typeface="+mn-cs"/>
              </a:rPr>
              <a:t>Ressort Frauen und Gleichstellung</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frauen@igmetall.de</a:t>
            </a: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neu mit U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z="3600" spc="200" baseline="0"/>
            </a:lvl1pPr>
          </a:lstStyle>
          <a:p>
            <a:r>
              <a:rPr lang="de-DE" dirty="0"/>
              <a:t>TITEL BEARBEITEN</a:t>
            </a:r>
            <a:endParaRPr lang="en-US" dirty="0"/>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000" b="0" i="0" spc="100" baseline="0">
                <a:latin typeface="Meta Head IGM Cond Light" panose="02000506030000020004" pitchFamily="2" charset="77"/>
              </a:defRPr>
            </a:lvl1pPr>
          </a:lstStyle>
          <a:p>
            <a:r>
              <a:rPr lang="de-DE" dirty="0"/>
              <a:t>Unterzeile einfügen</a:t>
            </a:r>
          </a:p>
        </p:txBody>
      </p:sp>
      <p:sp>
        <p:nvSpPr>
          <p:cNvPr id="5" name="Textplatzhalter 4">
            <a:extLst>
              <a:ext uri="{FF2B5EF4-FFF2-40B4-BE49-F238E27FC236}">
                <a16:creationId xmlns:a16="http://schemas.microsoft.com/office/drawing/2014/main" id="{C484D422-AB7F-487F-A33B-1609A8969713}"/>
              </a:ext>
            </a:extLst>
          </p:cNvPr>
          <p:cNvSpPr>
            <a:spLocks noGrp="1"/>
          </p:cNvSpPr>
          <p:nvPr>
            <p:ph type="body" sz="quarter" idx="14"/>
          </p:nvPr>
        </p:nvSpPr>
        <p:spPr>
          <a:xfrm>
            <a:off x="250825" y="2220913"/>
            <a:ext cx="7945438" cy="2468562"/>
          </a:xfrm>
        </p:spPr>
        <p:txBody>
          <a:bodyPr/>
          <a:lstStyle>
            <a:lvl1pPr marL="266700" indent="-266700">
              <a:lnSpc>
                <a:spcPct val="100000"/>
              </a:lnSpc>
              <a:tabLst>
                <a:tab pos="266700" algn="l"/>
              </a:tabLst>
              <a:defRPr/>
            </a:lvl1pPr>
            <a:lvl2pPr>
              <a:lnSpc>
                <a:spcPct val="100000"/>
              </a:lnSpc>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830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3"/>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Meta IGM" panose="02000503040000020004" pitchFamily="2" charset="0"/>
              </a:rPr>
              <a:t>Teilzeitrecht | Mai 2024</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Ressort Frauen und Gleichstellung</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0" r:id="rId11"/>
  </p:sldLayoutIdLst>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unsplash.com/de/fotos/frau-mit-schwert-und-waage-statue-unter-weissem-himmel-1xF8e3hicMU?utm_content=creditCopyText&amp;utm_medium=referral&amp;utm_source=unsplash" TargetMode="External"/><Relationship Id="rId4" Type="http://schemas.openxmlformats.org/officeDocument/2006/relationships/hyperlink" Target="https://unsplash.com/de/@theforestbirds?utm_content=creditCopyText&amp;utm_medium=referral&amp;utm_source=unsplas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2712142"/>
            <a:ext cx="6591039" cy="577711"/>
          </a:xfrm>
        </p:spPr>
        <p:txBody>
          <a:bodyPr/>
          <a:lstStyle/>
          <a:p>
            <a:r>
              <a:rPr lang="de-DE" dirty="0"/>
              <a:t>Das Teilzeitrecht </a:t>
            </a:r>
            <a:br>
              <a:rPr lang="de-DE" dirty="0"/>
            </a:br>
            <a:r>
              <a:rPr lang="de-DE" sz="1200" dirty="0"/>
              <a:t>Rechtlicher Rahmen und Gestaltungsmöglichkeiten</a:t>
            </a:r>
          </a:p>
        </p:txBody>
      </p:sp>
    </p:spTree>
    <p:extLst>
      <p:ext uri="{BB962C8B-B14F-4D97-AF65-F5344CB8AC3E}">
        <p14:creationId xmlns:p14="http://schemas.microsoft.com/office/powerpoint/2010/main" val="165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75639"/>
            <a:ext cx="8642349" cy="454025"/>
          </a:xfrm>
        </p:spPr>
        <p:txBody>
          <a:bodyPr/>
          <a:lstStyle/>
          <a:p>
            <a:r>
              <a:rPr lang="de-DE" sz="3500" dirty="0" err="1"/>
              <a:t>WEitere</a:t>
            </a:r>
            <a:r>
              <a:rPr lang="de-DE" sz="3500" dirty="0"/>
              <a:t> Möglichkeiten, die Arbeitszeit befristet herabzusetzen</a:t>
            </a:r>
          </a:p>
        </p:txBody>
      </p:sp>
      <p:sp>
        <p:nvSpPr>
          <p:cNvPr id="3" name="Inhaltsplatzhalter 2"/>
          <p:cNvSpPr>
            <a:spLocks noGrp="1"/>
          </p:cNvSpPr>
          <p:nvPr>
            <p:ph idx="1"/>
          </p:nvPr>
        </p:nvSpPr>
        <p:spPr>
          <a:xfrm>
            <a:off x="250825" y="2071639"/>
            <a:ext cx="5804494" cy="2435757"/>
          </a:xfrm>
        </p:spPr>
        <p:txBody>
          <a:bodyPr>
            <a:normAutofit fontScale="92500" lnSpcReduction="10000"/>
          </a:bodyPr>
          <a:lstStyle/>
          <a:p>
            <a:pPr lvl="0"/>
            <a:r>
              <a:rPr lang="de-DE" sz="1900" dirty="0"/>
              <a:t>Durch Gesetze zur </a:t>
            </a:r>
          </a:p>
          <a:p>
            <a:pPr lvl="1"/>
            <a:r>
              <a:rPr lang="de-DE" sz="1900" dirty="0"/>
              <a:t>Elternzeit</a:t>
            </a:r>
          </a:p>
          <a:p>
            <a:pPr lvl="1"/>
            <a:r>
              <a:rPr lang="de-DE" sz="1900" dirty="0"/>
              <a:t>Pflegezeit </a:t>
            </a:r>
          </a:p>
          <a:p>
            <a:pPr lvl="1"/>
            <a:r>
              <a:rPr lang="de-DE" sz="1900" dirty="0"/>
              <a:t>Familienpflegezeit</a:t>
            </a:r>
          </a:p>
          <a:p>
            <a:pPr marL="445125" lvl="1" indent="0">
              <a:buNone/>
            </a:pPr>
            <a:endParaRPr lang="de-DE" sz="2100" dirty="0"/>
          </a:p>
          <a:p>
            <a:r>
              <a:rPr lang="de-DE" sz="1900" dirty="0"/>
              <a:t>Durch Branchen- oder betriebliche Regelungen</a:t>
            </a:r>
          </a:p>
          <a:p>
            <a:pPr lvl="1"/>
            <a:r>
              <a:rPr lang="de-DE" sz="1700" dirty="0"/>
              <a:t>Tarifvertrag für die Metall- und Elektroindustrie</a:t>
            </a:r>
          </a:p>
          <a:p>
            <a:pPr lvl="1"/>
            <a:r>
              <a:rPr lang="de-DE" sz="1700" dirty="0"/>
              <a:t>Betriebsvereinbarungen</a:t>
            </a:r>
          </a:p>
          <a:p>
            <a:pPr marL="1350" indent="0">
              <a:buNone/>
            </a:pPr>
            <a:endParaRPr lang="de-DE" sz="1700" dirty="0"/>
          </a:p>
        </p:txBody>
      </p:sp>
    </p:spTree>
    <p:extLst>
      <p:ext uri="{BB962C8B-B14F-4D97-AF65-F5344CB8AC3E}">
        <p14:creationId xmlns:p14="http://schemas.microsoft.com/office/powerpoint/2010/main" val="287788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94117"/>
            <a:ext cx="8642349" cy="454025"/>
          </a:xfrm>
        </p:spPr>
        <p:txBody>
          <a:bodyPr/>
          <a:lstStyle/>
          <a:p>
            <a:r>
              <a:rPr lang="de-DE" sz="3500" dirty="0"/>
              <a:t>Verkürzte Vollzeit – Tarifvertrag in der Metall- und Elektroindustrie </a:t>
            </a:r>
          </a:p>
        </p:txBody>
      </p:sp>
      <p:sp>
        <p:nvSpPr>
          <p:cNvPr id="3" name="Inhaltsplatzhalter 2"/>
          <p:cNvSpPr>
            <a:spLocks noGrp="1"/>
          </p:cNvSpPr>
          <p:nvPr>
            <p:ph idx="1"/>
          </p:nvPr>
        </p:nvSpPr>
        <p:spPr>
          <a:xfrm>
            <a:off x="250825" y="2430118"/>
            <a:ext cx="8642349" cy="2390362"/>
          </a:xfrm>
        </p:spPr>
        <p:txBody>
          <a:bodyPr>
            <a:normAutofit fontScale="47500" lnSpcReduction="20000"/>
          </a:bodyPr>
          <a:lstStyle/>
          <a:p>
            <a:r>
              <a:rPr lang="de-DE" sz="3800" dirty="0"/>
              <a:t>Beschäftigte in tarifgebundenen Betrieben der Metall- und Elektroindustrie können für den Zeitraum 0 bis 24 Monate die „verkürzte Vollzeit“ (mindestens 28 Stunden/Woche) in Anspruch nehmen. Für einen längeren Zeitraum als 2 Jahre können Beschäftigte in Brückenteilzeit gehen.</a:t>
            </a:r>
          </a:p>
          <a:p>
            <a:r>
              <a:rPr lang="de-DE" sz="3800" dirty="0"/>
              <a:t>Vorteil gegenüber der Brückenteilzeit: </a:t>
            </a:r>
          </a:p>
          <a:p>
            <a:pPr lvl="1"/>
            <a:r>
              <a:rPr lang="de-DE" sz="3400" dirty="0"/>
              <a:t>Arbeitnehmer/innen können die verkürzte Vollzeit mehrfach hintereinander nehmen – bei der Brückenteilzeit muss ein „Wartejahr“ dazwischenliegen.</a:t>
            </a:r>
          </a:p>
          <a:p>
            <a:pPr lvl="1"/>
            <a:r>
              <a:rPr lang="de-DE" sz="3400" dirty="0"/>
              <a:t>Auch Beschäftigte in kleineren Betrieben können die „kurze Vollzeit“ nutzen.</a:t>
            </a:r>
          </a:p>
          <a:p>
            <a:pPr lvl="1"/>
            <a:r>
              <a:rPr lang="de-DE" sz="3400" dirty="0"/>
              <a:t>Der Tarifvertrag sieht klare Zugangsvoraussetzungen und einen Konfliktlösungsmechanismus durch die Betriebsparteien vor.</a:t>
            </a:r>
          </a:p>
          <a:p>
            <a:endParaRPr lang="de-DE" dirty="0"/>
          </a:p>
        </p:txBody>
      </p:sp>
      <p:sp>
        <p:nvSpPr>
          <p:cNvPr id="4" name="Textplatzhalter 3"/>
          <p:cNvSpPr>
            <a:spLocks noGrp="1"/>
          </p:cNvSpPr>
          <p:nvPr>
            <p:ph type="body" sz="quarter" idx="13"/>
          </p:nvPr>
        </p:nvSpPr>
        <p:spPr>
          <a:xfrm>
            <a:off x="250825" y="2242583"/>
            <a:ext cx="8642349" cy="45719"/>
          </a:xfrm>
        </p:spPr>
        <p:txBody>
          <a:bodyPr/>
          <a:lstStyle/>
          <a:p>
            <a:r>
              <a:rPr lang="de-DE" sz="2000" dirty="0"/>
              <a:t>Ansprüche auf befristete Arbeitszeitreduzierung in der Metall- und Elektroindustrie</a:t>
            </a:r>
          </a:p>
          <a:p>
            <a:endParaRPr lang="de-DE" dirty="0"/>
          </a:p>
        </p:txBody>
      </p:sp>
    </p:spTree>
    <p:extLst>
      <p:ext uri="{BB962C8B-B14F-4D97-AF65-F5344CB8AC3E}">
        <p14:creationId xmlns:p14="http://schemas.microsoft.com/office/powerpoint/2010/main" val="235659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99" y="992153"/>
            <a:ext cx="8642349" cy="454025"/>
          </a:xfrm>
        </p:spPr>
        <p:txBody>
          <a:bodyPr/>
          <a:lstStyle/>
          <a:p>
            <a:r>
              <a:rPr lang="de-DE" sz="3500" dirty="0"/>
              <a:t>Teilzeitarbeit: Säule 2 des Teilzeit- und Befristungsgesetzes</a:t>
            </a:r>
          </a:p>
        </p:txBody>
      </p:sp>
      <p:sp>
        <p:nvSpPr>
          <p:cNvPr id="3" name="Inhaltsplatzhalter 2"/>
          <p:cNvSpPr>
            <a:spLocks noGrp="1"/>
          </p:cNvSpPr>
          <p:nvPr>
            <p:ph idx="1"/>
          </p:nvPr>
        </p:nvSpPr>
        <p:spPr>
          <a:xfrm>
            <a:off x="2276557" y="1946819"/>
            <a:ext cx="6743699" cy="2573528"/>
          </a:xfrm>
        </p:spPr>
        <p:txBody>
          <a:bodyPr>
            <a:noAutofit/>
          </a:bodyPr>
          <a:lstStyle/>
          <a:p>
            <a:pPr>
              <a:lnSpc>
                <a:spcPct val="100000"/>
              </a:lnSpc>
            </a:pPr>
            <a:r>
              <a:rPr lang="de-DE" dirty="0"/>
              <a:t>Gilt nur in Betrieben mit mehr als 15 Beschäftigten.</a:t>
            </a:r>
          </a:p>
          <a:p>
            <a:pPr>
              <a:lnSpc>
                <a:spcPct val="100000"/>
              </a:lnSpc>
            </a:pPr>
            <a:r>
              <a:rPr lang="de-DE" dirty="0"/>
              <a:t>Antrag: schriftlich! </a:t>
            </a:r>
            <a:br>
              <a:rPr lang="de-DE" dirty="0"/>
            </a:br>
            <a:r>
              <a:rPr lang="de-DE" dirty="0"/>
              <a:t>Und mindestens drei Monate vor dem gewünschten Beginn.</a:t>
            </a:r>
          </a:p>
          <a:p>
            <a:pPr>
              <a:lnSpc>
                <a:spcPct val="100000"/>
              </a:lnSpc>
              <a:spcBef>
                <a:spcPts val="0"/>
              </a:spcBef>
            </a:pPr>
            <a:r>
              <a:rPr lang="de-DE" dirty="0"/>
              <a:t>Der Arbeitgeber:</a:t>
            </a:r>
          </a:p>
          <a:p>
            <a:pPr lvl="1">
              <a:lnSpc>
                <a:spcPct val="100000"/>
              </a:lnSpc>
              <a:spcBef>
                <a:spcPts val="0"/>
              </a:spcBef>
            </a:pPr>
            <a:r>
              <a:rPr lang="de-DE" sz="1600" dirty="0"/>
              <a:t>muss seine Entscheidung einen Monat vor dem gewünschten Beginn der Teilzeit mitteilen,</a:t>
            </a:r>
          </a:p>
          <a:p>
            <a:pPr lvl="1">
              <a:lnSpc>
                <a:spcPct val="100000"/>
              </a:lnSpc>
              <a:spcBef>
                <a:spcPts val="0"/>
              </a:spcBef>
            </a:pPr>
            <a:r>
              <a:rPr lang="de-DE" sz="1600" dirty="0"/>
              <a:t>kann den Antrag aus betrieblichen Gründen ablehnen. </a:t>
            </a:r>
            <a:br>
              <a:rPr lang="de-DE" sz="1600" dirty="0"/>
            </a:br>
            <a:r>
              <a:rPr lang="de-DE" sz="1600" dirty="0"/>
              <a:t>Zum Beispiel wenn …</a:t>
            </a:r>
          </a:p>
          <a:p>
            <a:pPr marL="892175" lvl="1" indent="269875" defTabSz="584200">
              <a:lnSpc>
                <a:spcPct val="100000"/>
              </a:lnSpc>
              <a:spcBef>
                <a:spcPts val="0"/>
              </a:spcBef>
              <a:buFont typeface="Arial" panose="020B0604020202020204" pitchFamily="34" charset="0"/>
              <a:buChar char="•"/>
            </a:pPr>
            <a:r>
              <a:rPr lang="de-DE" sz="1400" dirty="0"/>
              <a:t>Organisation, Arbeitsablauf oder Sicherheit im Betrieb sehr 	beeinträchtigt werden oder</a:t>
            </a:r>
          </a:p>
          <a:p>
            <a:pPr marL="892175" lvl="1" indent="269875">
              <a:lnSpc>
                <a:spcPct val="100000"/>
              </a:lnSpc>
              <a:spcBef>
                <a:spcPts val="0"/>
              </a:spcBef>
              <a:buFont typeface="Arial" panose="020B0604020202020204" pitchFamily="34" charset="0"/>
              <a:buChar char="•"/>
            </a:pPr>
            <a:r>
              <a:rPr lang="de-DE" sz="1400" dirty="0"/>
              <a:t>unverhältnismäßige hohe Kosten entstehen.</a:t>
            </a:r>
          </a:p>
        </p:txBody>
      </p:sp>
      <p:pic>
        <p:nvPicPr>
          <p:cNvPr id="5" name="Grafik 4">
            <a:extLst>
              <a:ext uri="{FF2B5EF4-FFF2-40B4-BE49-F238E27FC236}">
                <a16:creationId xmlns:a16="http://schemas.microsoft.com/office/drawing/2014/main" id="{63A0E102-A3D9-494D-BFD1-63FC2D409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40" y="1985324"/>
            <a:ext cx="1951818" cy="1852991"/>
          </a:xfrm>
          <a:prstGeom prst="rect">
            <a:avLst/>
          </a:prstGeom>
        </p:spPr>
      </p:pic>
    </p:spTree>
    <p:extLst>
      <p:ext uri="{BB962C8B-B14F-4D97-AF65-F5344CB8AC3E}">
        <p14:creationId xmlns:p14="http://schemas.microsoft.com/office/powerpoint/2010/main" val="272583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99169"/>
            <a:ext cx="8642349" cy="454025"/>
          </a:xfrm>
        </p:spPr>
        <p:txBody>
          <a:bodyPr/>
          <a:lstStyle/>
          <a:p>
            <a:r>
              <a:rPr lang="de-DE" sz="3500" dirty="0"/>
              <a:t>Teilzeitarbeit: Säule 3 des Teilzeit- und Befristungsgesetzes</a:t>
            </a:r>
          </a:p>
        </p:txBody>
      </p:sp>
      <p:sp>
        <p:nvSpPr>
          <p:cNvPr id="3" name="Inhaltsplatzhalter 2"/>
          <p:cNvSpPr>
            <a:spLocks noGrp="1"/>
          </p:cNvSpPr>
          <p:nvPr>
            <p:ph idx="1"/>
          </p:nvPr>
        </p:nvSpPr>
        <p:spPr>
          <a:xfrm>
            <a:off x="2370483" y="2096605"/>
            <a:ext cx="6649277" cy="2882899"/>
          </a:xfrm>
        </p:spPr>
        <p:txBody>
          <a:bodyPr>
            <a:normAutofit fontScale="85000" lnSpcReduction="10000"/>
          </a:bodyPr>
          <a:lstStyle/>
          <a:p>
            <a:pPr marL="0" indent="0">
              <a:lnSpc>
                <a:spcPct val="150000"/>
              </a:lnSpc>
              <a:buNone/>
            </a:pPr>
            <a:r>
              <a:rPr lang="de-DE" sz="1900" dirty="0"/>
              <a:t>Beschäftigte, die ihre Arbeitszeit verlängern wollen, müssen bei der Besetzung eines Arbeitsplatzes </a:t>
            </a:r>
            <a:r>
              <a:rPr lang="de-DE" sz="1900" b="1" dirty="0"/>
              <a:t>bevorzugt</a:t>
            </a:r>
            <a:r>
              <a:rPr lang="de-DE" sz="1900" dirty="0"/>
              <a:t> berücksichtigt werden.</a:t>
            </a:r>
          </a:p>
          <a:p>
            <a:pPr>
              <a:lnSpc>
                <a:spcPct val="110000"/>
              </a:lnSpc>
            </a:pPr>
            <a:r>
              <a:rPr lang="de-DE" sz="1900" dirty="0"/>
              <a:t>Kommt jemand dabei nicht zum Zuge, muss der Arbeitgeber beweisen, dass:</a:t>
            </a:r>
          </a:p>
          <a:p>
            <a:pPr lvl="1">
              <a:lnSpc>
                <a:spcPct val="110000"/>
              </a:lnSpc>
            </a:pPr>
            <a:r>
              <a:rPr lang="de-DE" sz="1700" dirty="0"/>
              <a:t>der infrage kommende Arbeitsplatz nicht frei ist,</a:t>
            </a:r>
          </a:p>
          <a:p>
            <a:pPr lvl="1">
              <a:lnSpc>
                <a:spcPct val="110000"/>
              </a:lnSpc>
            </a:pPr>
            <a:r>
              <a:rPr lang="de-DE" sz="1700" dirty="0"/>
              <a:t>andere Bewerber/innen besser geeignet sind,</a:t>
            </a:r>
          </a:p>
          <a:p>
            <a:pPr lvl="1">
              <a:lnSpc>
                <a:spcPct val="110000"/>
              </a:lnSpc>
            </a:pPr>
            <a:r>
              <a:rPr lang="de-DE" sz="1700" dirty="0"/>
              <a:t>Arbeitszeitwünsche anderer Teilzeitbeschäftigter entgegenstehen oder </a:t>
            </a:r>
          </a:p>
          <a:p>
            <a:pPr lvl="1">
              <a:lnSpc>
                <a:spcPct val="110000"/>
              </a:lnSpc>
            </a:pPr>
            <a:r>
              <a:rPr lang="de-DE" sz="1700" dirty="0"/>
              <a:t>dringende betriebliche Gründe die Verlängerung nicht erlauben.</a:t>
            </a:r>
          </a:p>
        </p:txBody>
      </p:sp>
      <p:pic>
        <p:nvPicPr>
          <p:cNvPr id="5" name="Grafik 4">
            <a:extLst>
              <a:ext uri="{FF2B5EF4-FFF2-40B4-BE49-F238E27FC236}">
                <a16:creationId xmlns:a16="http://schemas.microsoft.com/office/drawing/2014/main" id="{D2EA629A-BEC4-40BD-86DA-DE4FDE6DC479}"/>
              </a:ext>
            </a:extLst>
          </p:cNvPr>
          <p:cNvPicPr>
            <a:picLocks noChangeAspect="1"/>
          </p:cNvPicPr>
          <p:nvPr/>
        </p:nvPicPr>
        <p:blipFill>
          <a:blip r:embed="rId2"/>
          <a:stretch>
            <a:fillRect/>
          </a:stretch>
        </p:blipFill>
        <p:spPr>
          <a:xfrm>
            <a:off x="250825" y="2025340"/>
            <a:ext cx="2016887" cy="1894960"/>
          </a:xfrm>
          <a:prstGeom prst="rect">
            <a:avLst/>
          </a:prstGeom>
        </p:spPr>
      </p:pic>
    </p:spTree>
    <p:extLst>
      <p:ext uri="{BB962C8B-B14F-4D97-AF65-F5344CB8AC3E}">
        <p14:creationId xmlns:p14="http://schemas.microsoft.com/office/powerpoint/2010/main" val="15956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59055"/>
            <a:ext cx="8642349" cy="454025"/>
          </a:xfrm>
        </p:spPr>
        <p:txBody>
          <a:bodyPr/>
          <a:lstStyle/>
          <a:p>
            <a:r>
              <a:rPr lang="de-DE" sz="3500" dirty="0"/>
              <a:t>Teilzeitarbeit: das Gespräch mit dem Arbeitgeber </a:t>
            </a:r>
          </a:p>
        </p:txBody>
      </p:sp>
      <p:pic>
        <p:nvPicPr>
          <p:cNvPr id="6" name="Grafik 5">
            <a:extLst>
              <a:ext uri="{FF2B5EF4-FFF2-40B4-BE49-F238E27FC236}">
                <a16:creationId xmlns:a16="http://schemas.microsoft.com/office/drawing/2014/main" id="{C3BBE8A1-570F-4D70-8CDE-7C96125FF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2" y="2120119"/>
            <a:ext cx="5760481" cy="2451228"/>
          </a:xfrm>
          <a:prstGeom prst="rect">
            <a:avLst/>
          </a:prstGeom>
        </p:spPr>
      </p:pic>
    </p:spTree>
    <p:extLst>
      <p:ext uri="{BB962C8B-B14F-4D97-AF65-F5344CB8AC3E}">
        <p14:creationId xmlns:p14="http://schemas.microsoft.com/office/powerpoint/2010/main" val="259077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7077" y="2072769"/>
            <a:ext cx="4562061" cy="630942"/>
          </a:xfrm>
          <a:prstGeom prst="rect">
            <a:avLst/>
          </a:prstGeom>
          <a:noFill/>
        </p:spPr>
        <p:txBody>
          <a:bodyPr wrap="square" rtlCol="0">
            <a:spAutoFit/>
          </a:bodyPr>
          <a:lstStyle/>
          <a:p>
            <a:r>
              <a:rPr lang="de-DE" sz="3500" dirty="0">
                <a:solidFill>
                  <a:schemeClr val="bg1"/>
                </a:solidFill>
                <a:latin typeface="+mj-lt"/>
              </a:rPr>
              <a:t>Betriebliche Ansätze</a:t>
            </a:r>
          </a:p>
        </p:txBody>
      </p:sp>
    </p:spTree>
    <p:extLst>
      <p:ext uri="{BB962C8B-B14F-4D97-AF65-F5344CB8AC3E}">
        <p14:creationId xmlns:p14="http://schemas.microsoft.com/office/powerpoint/2010/main" val="218006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037F92-47BF-4F37-12D5-A7CC0E8D3615}"/>
              </a:ext>
            </a:extLst>
          </p:cNvPr>
          <p:cNvSpPr>
            <a:spLocks noGrp="1"/>
          </p:cNvSpPr>
          <p:nvPr>
            <p:ph type="title"/>
          </p:nvPr>
        </p:nvSpPr>
        <p:spPr>
          <a:xfrm>
            <a:off x="250825" y="278029"/>
            <a:ext cx="8642349" cy="454025"/>
          </a:xfrm>
        </p:spPr>
        <p:txBody>
          <a:bodyPr/>
          <a:lstStyle/>
          <a:p>
            <a:r>
              <a:rPr lang="de-DE" dirty="0"/>
              <a:t>Betriebliche Regelungsansätze</a:t>
            </a:r>
          </a:p>
        </p:txBody>
      </p:sp>
      <p:sp>
        <p:nvSpPr>
          <p:cNvPr id="6" name="Textplatzhalter 5">
            <a:extLst>
              <a:ext uri="{FF2B5EF4-FFF2-40B4-BE49-F238E27FC236}">
                <a16:creationId xmlns:a16="http://schemas.microsoft.com/office/drawing/2014/main" id="{88D42DCA-CBE2-4A7A-881A-8D1D9E5F41FA}"/>
              </a:ext>
            </a:extLst>
          </p:cNvPr>
          <p:cNvSpPr>
            <a:spLocks noGrp="1"/>
          </p:cNvSpPr>
          <p:nvPr>
            <p:ph type="body" sz="quarter" idx="13"/>
          </p:nvPr>
        </p:nvSpPr>
        <p:spPr>
          <a:xfrm>
            <a:off x="250825" y="875957"/>
            <a:ext cx="8642349" cy="495300"/>
          </a:xfrm>
        </p:spPr>
        <p:txBody>
          <a:bodyPr/>
          <a:lstStyle/>
          <a:p>
            <a:r>
              <a:rPr lang="de-DE" sz="2350" dirty="0"/>
              <a:t>Gestaltungsmöglichkeiten vielfältig. Ausgangspunkt: Was brauchen Beschäftigte</a:t>
            </a:r>
          </a:p>
        </p:txBody>
      </p:sp>
      <p:pic>
        <p:nvPicPr>
          <p:cNvPr id="1026" name="Picture 2" descr="six white sticky notes">
            <a:extLst>
              <a:ext uri="{FF2B5EF4-FFF2-40B4-BE49-F238E27FC236}">
                <a16:creationId xmlns:a16="http://schemas.microsoft.com/office/drawing/2014/main" id="{FF69DC0A-EC2F-953C-C8EB-4B17761CEE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39"/>
          <a:stretch/>
        </p:blipFill>
        <p:spPr bwMode="auto">
          <a:xfrm>
            <a:off x="1404571" y="1282297"/>
            <a:ext cx="6334857" cy="3538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14C646F-9C73-81C2-4373-57D14A77FFCD}"/>
              </a:ext>
            </a:extLst>
          </p:cNvPr>
          <p:cNvSpPr txBox="1"/>
          <p:nvPr/>
        </p:nvSpPr>
        <p:spPr>
          <a:xfrm>
            <a:off x="2716823" y="1701464"/>
            <a:ext cx="1389185" cy="553998"/>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Ausschreibung von Arbeitsplätzen und Auswahlrichtlinien </a:t>
            </a:r>
          </a:p>
        </p:txBody>
      </p:sp>
      <p:sp>
        <p:nvSpPr>
          <p:cNvPr id="8" name="Textfeld 7">
            <a:extLst>
              <a:ext uri="{FF2B5EF4-FFF2-40B4-BE49-F238E27FC236}">
                <a16:creationId xmlns:a16="http://schemas.microsoft.com/office/drawing/2014/main" id="{0BE02E58-2504-18CC-227C-AC0B47DE8AA3}"/>
              </a:ext>
            </a:extLst>
          </p:cNvPr>
          <p:cNvSpPr txBox="1"/>
          <p:nvPr/>
        </p:nvSpPr>
        <p:spPr>
          <a:xfrm>
            <a:off x="4106008" y="1776920"/>
            <a:ext cx="1389185" cy="400110"/>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Verlängerung der Arbeitszeit </a:t>
            </a:r>
          </a:p>
        </p:txBody>
      </p:sp>
      <p:sp>
        <p:nvSpPr>
          <p:cNvPr id="9" name="Textfeld 8">
            <a:extLst>
              <a:ext uri="{FF2B5EF4-FFF2-40B4-BE49-F238E27FC236}">
                <a16:creationId xmlns:a16="http://schemas.microsoft.com/office/drawing/2014/main" id="{6E808208-C225-AC1B-DACF-07DB4C1274D5}"/>
              </a:ext>
            </a:extLst>
          </p:cNvPr>
          <p:cNvSpPr txBox="1"/>
          <p:nvPr/>
        </p:nvSpPr>
        <p:spPr>
          <a:xfrm>
            <a:off x="5372708" y="1559690"/>
            <a:ext cx="1389185" cy="553998"/>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Anspruch auf Verringerung der Arbeitszeit </a:t>
            </a:r>
          </a:p>
        </p:txBody>
      </p:sp>
      <p:sp>
        <p:nvSpPr>
          <p:cNvPr id="10" name="Textfeld 9">
            <a:extLst>
              <a:ext uri="{FF2B5EF4-FFF2-40B4-BE49-F238E27FC236}">
                <a16:creationId xmlns:a16="http://schemas.microsoft.com/office/drawing/2014/main" id="{F0D0B9C4-21C7-1538-25FC-4B17C71E5A5C}"/>
              </a:ext>
            </a:extLst>
          </p:cNvPr>
          <p:cNvSpPr txBox="1"/>
          <p:nvPr/>
        </p:nvSpPr>
        <p:spPr>
          <a:xfrm>
            <a:off x="5383121" y="2664262"/>
            <a:ext cx="1389185" cy="246221"/>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Führen in Teilzeit </a:t>
            </a:r>
          </a:p>
        </p:txBody>
      </p:sp>
      <p:sp>
        <p:nvSpPr>
          <p:cNvPr id="11" name="Textfeld 10">
            <a:extLst>
              <a:ext uri="{FF2B5EF4-FFF2-40B4-BE49-F238E27FC236}">
                <a16:creationId xmlns:a16="http://schemas.microsoft.com/office/drawing/2014/main" id="{2FBC0B7F-7510-5FF8-38C9-E4CF4C2E8530}"/>
              </a:ext>
            </a:extLst>
          </p:cNvPr>
          <p:cNvSpPr txBox="1"/>
          <p:nvPr/>
        </p:nvSpPr>
        <p:spPr>
          <a:xfrm>
            <a:off x="4104962" y="2742694"/>
            <a:ext cx="1389185" cy="246221"/>
          </a:xfrm>
          <a:prstGeom prst="rect">
            <a:avLst/>
          </a:prstGeom>
          <a:noFill/>
        </p:spPr>
        <p:txBody>
          <a:bodyPr wrap="square" rtlCol="0">
            <a:spAutoFit/>
          </a:bodyPr>
          <a:lstStyle/>
          <a:p>
            <a:r>
              <a:rPr lang="de-DE" sz="1000">
                <a:solidFill>
                  <a:schemeClr val="accent6">
                    <a:lumMod val="10000"/>
                  </a:schemeClr>
                </a:solidFill>
                <a:latin typeface="Biome Light" panose="020B0502040204020203" pitchFamily="34" charset="0"/>
                <a:cs typeface="Biome Light" panose="020B0502040204020203" pitchFamily="34" charset="0"/>
              </a:rPr>
              <a:t>Teilzeit in Schicht </a:t>
            </a:r>
            <a:endParaRPr lang="de-DE" sz="1000" dirty="0">
              <a:solidFill>
                <a:schemeClr val="accent6">
                  <a:lumMod val="10000"/>
                </a:schemeClr>
              </a:solidFill>
              <a:latin typeface="Biome Light" panose="020B0502040204020203" pitchFamily="34" charset="0"/>
              <a:cs typeface="Biome Light" panose="020B0502040204020203" pitchFamily="34" charset="0"/>
            </a:endParaRPr>
          </a:p>
        </p:txBody>
      </p:sp>
      <p:sp>
        <p:nvSpPr>
          <p:cNvPr id="12" name="Textfeld 11">
            <a:extLst>
              <a:ext uri="{FF2B5EF4-FFF2-40B4-BE49-F238E27FC236}">
                <a16:creationId xmlns:a16="http://schemas.microsoft.com/office/drawing/2014/main" id="{52762FB2-9A63-A92A-1800-3DC971B93710}"/>
              </a:ext>
            </a:extLst>
          </p:cNvPr>
          <p:cNvSpPr txBox="1"/>
          <p:nvPr/>
        </p:nvSpPr>
        <p:spPr>
          <a:xfrm>
            <a:off x="2722471" y="2612528"/>
            <a:ext cx="1389185" cy="707886"/>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Gleichbehandlung von Voll- und Teilzeitbeschäftigten </a:t>
            </a:r>
          </a:p>
        </p:txBody>
      </p:sp>
      <p:sp>
        <p:nvSpPr>
          <p:cNvPr id="13" name="Textfeld 12">
            <a:extLst>
              <a:ext uri="{FF2B5EF4-FFF2-40B4-BE49-F238E27FC236}">
                <a16:creationId xmlns:a16="http://schemas.microsoft.com/office/drawing/2014/main" id="{98CD68A2-2BF3-A123-0A87-4E048EEB95D7}"/>
              </a:ext>
            </a:extLst>
          </p:cNvPr>
          <p:cNvSpPr txBox="1"/>
          <p:nvPr/>
        </p:nvSpPr>
        <p:spPr>
          <a:xfrm>
            <a:off x="2760044" y="3580034"/>
            <a:ext cx="1389185" cy="707886"/>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Gleichbehandlung von Voll- und Teilzeitbeschäftigten </a:t>
            </a:r>
          </a:p>
        </p:txBody>
      </p:sp>
      <p:sp>
        <p:nvSpPr>
          <p:cNvPr id="14" name="Textfeld 13">
            <a:extLst>
              <a:ext uri="{FF2B5EF4-FFF2-40B4-BE49-F238E27FC236}">
                <a16:creationId xmlns:a16="http://schemas.microsoft.com/office/drawing/2014/main" id="{4D832FCA-055F-AB7D-5110-84F9C06D0AAD}"/>
              </a:ext>
            </a:extLst>
          </p:cNvPr>
          <p:cNvSpPr txBox="1"/>
          <p:nvPr/>
        </p:nvSpPr>
        <p:spPr>
          <a:xfrm>
            <a:off x="4090370" y="3615659"/>
            <a:ext cx="1271465" cy="400110"/>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Begriffs-bestimmung </a:t>
            </a:r>
          </a:p>
        </p:txBody>
      </p:sp>
      <p:sp>
        <p:nvSpPr>
          <p:cNvPr id="15" name="Textfeld 14">
            <a:extLst>
              <a:ext uri="{FF2B5EF4-FFF2-40B4-BE49-F238E27FC236}">
                <a16:creationId xmlns:a16="http://schemas.microsoft.com/office/drawing/2014/main" id="{D9C77F9C-4237-078B-79BB-FF132EE51AB9}"/>
              </a:ext>
            </a:extLst>
          </p:cNvPr>
          <p:cNvSpPr txBox="1"/>
          <p:nvPr/>
        </p:nvSpPr>
        <p:spPr>
          <a:xfrm rot="21027934">
            <a:off x="5628833" y="3727727"/>
            <a:ext cx="1143574" cy="553998"/>
          </a:xfrm>
          <a:prstGeom prst="rect">
            <a:avLst/>
          </a:prstGeom>
          <a:noFill/>
        </p:spPr>
        <p:txBody>
          <a:bodyPr wrap="square" rtlCol="0">
            <a:spAutoFit/>
          </a:bodyPr>
          <a:lstStyle/>
          <a:p>
            <a:r>
              <a:rPr lang="de-DE" sz="1000" dirty="0">
                <a:solidFill>
                  <a:schemeClr val="accent6">
                    <a:lumMod val="10000"/>
                  </a:schemeClr>
                </a:solidFill>
                <a:latin typeface="Biome Light" panose="020B0502040204020203" pitchFamily="34" charset="0"/>
                <a:cs typeface="Biome Light" panose="020B0502040204020203" pitchFamily="34" charset="0"/>
              </a:rPr>
              <a:t>Was brauchen Teilzeitbeschäftigte?</a:t>
            </a:r>
          </a:p>
        </p:txBody>
      </p:sp>
      <p:sp>
        <p:nvSpPr>
          <p:cNvPr id="16" name="Textfeld 15">
            <a:extLst>
              <a:ext uri="{FF2B5EF4-FFF2-40B4-BE49-F238E27FC236}">
                <a16:creationId xmlns:a16="http://schemas.microsoft.com/office/drawing/2014/main" id="{3222E51B-021C-0EE7-216E-8B1D09F16E49}"/>
              </a:ext>
            </a:extLst>
          </p:cNvPr>
          <p:cNvSpPr txBox="1"/>
          <p:nvPr/>
        </p:nvSpPr>
        <p:spPr>
          <a:xfrm>
            <a:off x="5840296" y="4820334"/>
            <a:ext cx="2476005" cy="215444"/>
          </a:xfrm>
          <a:prstGeom prst="rect">
            <a:avLst/>
          </a:prstGeom>
          <a:noFill/>
        </p:spPr>
        <p:txBody>
          <a:bodyPr wrap="square" rtlCol="0">
            <a:spAutoFit/>
          </a:bodyPr>
          <a:lstStyle/>
          <a:p>
            <a:r>
              <a:rPr lang="de-DE" sz="800" dirty="0">
                <a:solidFill>
                  <a:schemeClr val="bg1"/>
                </a:solidFill>
              </a:rPr>
              <a:t>Foto von Kelly </a:t>
            </a:r>
            <a:r>
              <a:rPr lang="de-DE" sz="800" dirty="0" err="1">
                <a:solidFill>
                  <a:schemeClr val="bg1"/>
                </a:solidFill>
              </a:rPr>
              <a:t>Sikkema</a:t>
            </a:r>
            <a:r>
              <a:rPr lang="de-DE" sz="800" dirty="0">
                <a:solidFill>
                  <a:schemeClr val="bg1"/>
                </a:solidFill>
              </a:rPr>
              <a:t> auf Unsplash </a:t>
            </a:r>
          </a:p>
        </p:txBody>
      </p:sp>
    </p:spTree>
    <p:extLst>
      <p:ext uri="{BB962C8B-B14F-4D97-AF65-F5344CB8AC3E}">
        <p14:creationId xmlns:p14="http://schemas.microsoft.com/office/powerpoint/2010/main" val="393953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9067846" cy="454025"/>
          </a:xfrm>
        </p:spPr>
        <p:txBody>
          <a:bodyPr/>
          <a:lstStyle/>
          <a:p>
            <a:r>
              <a:rPr lang="de-DE" sz="3600" dirty="0"/>
              <a:t>Teilzeit gestalten – die Bandbreite</a:t>
            </a:r>
          </a:p>
        </p:txBody>
      </p:sp>
      <p:sp>
        <p:nvSpPr>
          <p:cNvPr id="3" name="Inhaltsplatzhalter 2"/>
          <p:cNvSpPr>
            <a:spLocks noGrp="1"/>
          </p:cNvSpPr>
          <p:nvPr>
            <p:ph idx="1"/>
          </p:nvPr>
        </p:nvSpPr>
        <p:spPr>
          <a:xfrm>
            <a:off x="4970613" y="1607128"/>
            <a:ext cx="3960957" cy="2811450"/>
          </a:xfrm>
          <a:solidFill>
            <a:schemeClr val="bg1">
              <a:lumMod val="95000"/>
            </a:schemeClr>
          </a:solidFill>
          <a:ln>
            <a:solidFill>
              <a:schemeClr val="tx1"/>
            </a:solidFill>
            <a:prstDash val="dash"/>
          </a:ln>
        </p:spPr>
        <p:txBody>
          <a:bodyPr lIns="108000" tIns="108000" rIns="36000" bIns="36000">
            <a:normAutofit fontScale="92500" lnSpcReduction="10000"/>
          </a:bodyPr>
          <a:lstStyle/>
          <a:p>
            <a:pPr marL="1350" indent="0" algn="ctr">
              <a:buNone/>
            </a:pPr>
            <a:r>
              <a:rPr lang="de-DE" b="1" u="sng" dirty="0"/>
              <a:t>BMW: Führen in Teilzeit</a:t>
            </a:r>
          </a:p>
          <a:p>
            <a:pPr marL="176213" indent="0">
              <a:buNone/>
            </a:pPr>
            <a:endParaRPr lang="de-DE" dirty="0"/>
          </a:p>
          <a:p>
            <a:pPr marL="241200" indent="-243450">
              <a:lnSpc>
                <a:spcPct val="110000"/>
              </a:lnSpc>
              <a:spcBef>
                <a:spcPts val="500"/>
              </a:spcBef>
            </a:pPr>
            <a:r>
              <a:rPr lang="de-DE" dirty="0"/>
              <a:t>BV Joint Leadership</a:t>
            </a:r>
          </a:p>
          <a:p>
            <a:pPr marL="241200" indent="-243450">
              <a:lnSpc>
                <a:spcPct val="110000"/>
              </a:lnSpc>
              <a:spcBef>
                <a:spcPts val="500"/>
              </a:spcBef>
            </a:pPr>
            <a:r>
              <a:rPr lang="de-DE" dirty="0"/>
              <a:t>Leitungsfunktionen als Tandem</a:t>
            </a:r>
          </a:p>
          <a:p>
            <a:pPr marL="241200" indent="-243450">
              <a:lnSpc>
                <a:spcPct val="110000"/>
              </a:lnSpc>
              <a:spcBef>
                <a:spcPts val="500"/>
              </a:spcBef>
            </a:pPr>
            <a:r>
              <a:rPr lang="de-DE" dirty="0"/>
              <a:t>Anwendbar auch auf Meisterfunktionen</a:t>
            </a:r>
          </a:p>
          <a:p>
            <a:pPr marL="241200" indent="-243450">
              <a:lnSpc>
                <a:spcPct val="110000"/>
              </a:lnSpc>
              <a:spcBef>
                <a:spcPts val="500"/>
              </a:spcBef>
            </a:pPr>
            <a:r>
              <a:rPr lang="de-DE" dirty="0"/>
              <a:t>BR hat Vorschlagsrecht </a:t>
            </a:r>
          </a:p>
          <a:p>
            <a:pPr marL="241200" indent="-243450">
              <a:lnSpc>
                <a:spcPct val="110000"/>
              </a:lnSpc>
              <a:spcBef>
                <a:spcPts val="500"/>
              </a:spcBef>
            </a:pPr>
            <a:r>
              <a:rPr lang="de-DE" dirty="0"/>
              <a:t>nominiert für den Deutschen Betriebsräte-Preis 2021</a:t>
            </a:r>
          </a:p>
        </p:txBody>
      </p:sp>
      <p:sp>
        <p:nvSpPr>
          <p:cNvPr id="4" name="Textplatzhalter 3"/>
          <p:cNvSpPr>
            <a:spLocks noGrp="1"/>
          </p:cNvSpPr>
          <p:nvPr>
            <p:ph type="body" sz="quarter" idx="13"/>
          </p:nvPr>
        </p:nvSpPr>
        <p:spPr>
          <a:xfrm>
            <a:off x="252000" y="870714"/>
            <a:ext cx="8642349" cy="495300"/>
          </a:xfrm>
        </p:spPr>
        <p:txBody>
          <a:bodyPr/>
          <a:lstStyle/>
          <a:p>
            <a:r>
              <a:rPr lang="de-DE" dirty="0"/>
              <a:t>Teilzeit normalisieren – Karrierehindernisse beseitigen </a:t>
            </a:r>
          </a:p>
        </p:txBody>
      </p:sp>
      <p:sp>
        <p:nvSpPr>
          <p:cNvPr id="5" name="Inhaltsplatzhalter 2"/>
          <p:cNvSpPr txBox="1">
            <a:spLocks/>
          </p:cNvSpPr>
          <p:nvPr/>
        </p:nvSpPr>
        <p:spPr>
          <a:xfrm>
            <a:off x="221660" y="1602511"/>
            <a:ext cx="3960957" cy="2811450"/>
          </a:xfrm>
          <a:prstGeom prst="rect">
            <a:avLst/>
          </a:prstGeom>
          <a:solidFill>
            <a:schemeClr val="bg1">
              <a:lumMod val="95000"/>
            </a:schemeClr>
          </a:solidFill>
          <a:ln>
            <a:solidFill>
              <a:schemeClr val="tx1"/>
            </a:solidFill>
            <a:prstDash val="dash"/>
          </a:ln>
        </p:spPr>
        <p:txBody>
          <a:bodyPr vert="horz" lIns="108000" tIns="108000" rIns="36000" bIns="36000" rtlCol="0">
            <a:normAutofit fontScale="92500" lnSpcReduction="10000"/>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213" indent="0" algn="ctr">
              <a:buFontTx/>
              <a:buNone/>
            </a:pPr>
            <a:r>
              <a:rPr lang="de-DE" b="1" u="sng" dirty="0"/>
              <a:t>VW Emden: Agiles Arbeiten in Teilzeit</a:t>
            </a:r>
          </a:p>
          <a:p>
            <a:pPr marL="0" indent="92075">
              <a:buFontTx/>
              <a:buNone/>
            </a:pPr>
            <a:endParaRPr lang="de-DE" dirty="0"/>
          </a:p>
          <a:p>
            <a:pPr marL="198000" indent="-243450">
              <a:lnSpc>
                <a:spcPct val="100000"/>
              </a:lnSpc>
              <a:spcBef>
                <a:spcPts val="500"/>
              </a:spcBef>
            </a:pPr>
            <a:r>
              <a:rPr lang="de-DE" dirty="0"/>
              <a:t>Ein Arbeitsplatz = mehrere</a:t>
            </a:r>
            <a:br>
              <a:rPr lang="de-DE" dirty="0"/>
            </a:br>
            <a:r>
              <a:rPr lang="de-DE" dirty="0"/>
              <a:t> Beschäftigte</a:t>
            </a:r>
          </a:p>
          <a:p>
            <a:pPr marL="198000" indent="-243450">
              <a:lnSpc>
                <a:spcPct val="100000"/>
              </a:lnSpc>
              <a:spcBef>
                <a:spcPts val="500"/>
              </a:spcBef>
            </a:pPr>
            <a:r>
              <a:rPr lang="de-DE" dirty="0"/>
              <a:t>Gruppe vereinbart Einsatzzeiten</a:t>
            </a:r>
            <a:br>
              <a:rPr lang="de-DE" dirty="0"/>
            </a:br>
            <a:r>
              <a:rPr lang="de-DE" dirty="0"/>
              <a:t> selbst in Absprache mit Meister*in </a:t>
            </a:r>
          </a:p>
          <a:p>
            <a:pPr marL="198000" indent="-243450">
              <a:lnSpc>
                <a:spcPct val="100000"/>
              </a:lnSpc>
              <a:spcBef>
                <a:spcPts val="500"/>
              </a:spcBef>
            </a:pPr>
            <a:r>
              <a:rPr lang="de-DE" dirty="0"/>
              <a:t>Taktgebunden, 2-Schicht</a:t>
            </a:r>
          </a:p>
          <a:p>
            <a:pPr marL="198000" indent="-243450">
              <a:lnSpc>
                <a:spcPct val="100000"/>
              </a:lnSpc>
              <a:spcBef>
                <a:spcPts val="500"/>
              </a:spcBef>
            </a:pPr>
            <a:r>
              <a:rPr lang="de-DE" dirty="0"/>
              <a:t>Betriebsrat wurde aktiv, weil</a:t>
            </a:r>
            <a:br>
              <a:rPr lang="de-DE" dirty="0"/>
            </a:br>
            <a:r>
              <a:rPr lang="de-DE" dirty="0"/>
              <a:t> Beschäftigten keine Teilzeit</a:t>
            </a:r>
            <a:br>
              <a:rPr lang="de-DE" dirty="0"/>
            </a:br>
            <a:r>
              <a:rPr lang="de-DE" dirty="0"/>
              <a:t> genehmigt wurde</a:t>
            </a:r>
          </a:p>
          <a:p>
            <a:pPr marL="0" indent="92075">
              <a:buFontTx/>
              <a:buNone/>
            </a:pPr>
            <a:endParaRPr lang="de-DE" dirty="0"/>
          </a:p>
        </p:txBody>
      </p:sp>
    </p:spTree>
    <p:extLst>
      <p:ext uri="{BB962C8B-B14F-4D97-AF65-F5344CB8AC3E}">
        <p14:creationId xmlns:p14="http://schemas.microsoft.com/office/powerpoint/2010/main" val="309374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86015" y="3423127"/>
            <a:ext cx="3482163" cy="261610"/>
          </a:xfrm>
          <a:prstGeom prst="rect">
            <a:avLst/>
          </a:prstGeom>
          <a:noFill/>
        </p:spPr>
        <p:txBody>
          <a:bodyPr wrap="square" rtlCol="0">
            <a:spAutoFit/>
          </a:bodyPr>
          <a:lstStyle/>
          <a:p>
            <a:r>
              <a:rPr lang="de-DE" sz="1100" dirty="0">
                <a:solidFill>
                  <a:schemeClr val="bg1"/>
                </a:solidFill>
              </a:rPr>
              <a:t>unsplash.com/Zahid </a:t>
            </a:r>
            <a:r>
              <a:rPr lang="de-DE" sz="1100" dirty="0" err="1">
                <a:solidFill>
                  <a:schemeClr val="bg1"/>
                </a:solidFill>
              </a:rPr>
              <a:t>Lilani</a:t>
            </a:r>
            <a:endParaRPr lang="de-DE" sz="1100" dirty="0">
              <a:solidFill>
                <a:schemeClr val="bg1"/>
              </a:solidFill>
            </a:endParaRPr>
          </a:p>
        </p:txBody>
      </p:sp>
      <p:sp>
        <p:nvSpPr>
          <p:cNvPr id="2" name="Titel 1"/>
          <p:cNvSpPr>
            <a:spLocks noGrp="1"/>
          </p:cNvSpPr>
          <p:nvPr>
            <p:ph type="title"/>
          </p:nvPr>
        </p:nvSpPr>
        <p:spPr>
          <a:xfrm>
            <a:off x="4293704" y="91541"/>
            <a:ext cx="4599469" cy="454025"/>
          </a:xfrm>
        </p:spPr>
        <p:txBody>
          <a:bodyPr/>
          <a:lstStyle/>
          <a:p>
            <a:r>
              <a:rPr lang="de-DE" sz="3600" dirty="0"/>
              <a:t>Den Teilzeitkäfig erfolgreich geöffnet!</a:t>
            </a:r>
          </a:p>
        </p:txBody>
      </p:sp>
      <p:sp>
        <p:nvSpPr>
          <p:cNvPr id="3" name="Inhaltsplatzhalter 2"/>
          <p:cNvSpPr>
            <a:spLocks noGrp="1"/>
          </p:cNvSpPr>
          <p:nvPr>
            <p:ph idx="1"/>
          </p:nvPr>
        </p:nvSpPr>
        <p:spPr>
          <a:xfrm>
            <a:off x="4293704" y="1544968"/>
            <a:ext cx="4318598" cy="3285449"/>
          </a:xfrm>
        </p:spPr>
        <p:txBody>
          <a:bodyPr>
            <a:normAutofit fontScale="92500" lnSpcReduction="20000"/>
          </a:bodyPr>
          <a:lstStyle/>
          <a:p>
            <a:pPr marL="1350" indent="0">
              <a:buNone/>
            </a:pPr>
            <a:r>
              <a:rPr lang="de-DE" dirty="0"/>
              <a:t>Beispiel: </a:t>
            </a:r>
            <a:r>
              <a:rPr lang="de-DE" dirty="0" err="1"/>
              <a:t>Vacuumschmelze</a:t>
            </a:r>
            <a:r>
              <a:rPr lang="de-DE" dirty="0"/>
              <a:t>, Hanau</a:t>
            </a:r>
          </a:p>
          <a:p>
            <a:pPr marL="1350" indent="0">
              <a:buNone/>
            </a:pPr>
            <a:r>
              <a:rPr lang="de-DE" dirty="0"/>
              <a:t>1.300 Beschäftigte, Teilzeitanteil circa 5%</a:t>
            </a:r>
          </a:p>
          <a:p>
            <a:pPr marL="1350" indent="0">
              <a:buNone/>
            </a:pPr>
            <a:r>
              <a:rPr lang="de-DE" dirty="0"/>
              <a:t>Ausgangslage: Teilzeitbeschäftigten wurde verwehrt die Arbeitszeit zu erhöhen</a:t>
            </a:r>
          </a:p>
          <a:p>
            <a:pPr marL="344250" indent="-342900">
              <a:buFont typeface="+mj-lt"/>
              <a:buAutoNum type="arabicPeriod"/>
            </a:pPr>
            <a:r>
              <a:rPr lang="de-DE" dirty="0"/>
              <a:t>Schritt: Abfrage an alle Teilzeitbeschäftigten: Willst du erhöhen? </a:t>
            </a:r>
          </a:p>
          <a:p>
            <a:pPr marL="344250" indent="-342900">
              <a:buAutoNum type="arabicPeriod"/>
            </a:pPr>
            <a:r>
              <a:rPr lang="de-DE" dirty="0"/>
              <a:t>Schritt: Teilzeitwünsche aufzeigen (§9 TzBfG) </a:t>
            </a:r>
          </a:p>
          <a:p>
            <a:pPr marL="344250" indent="-342900">
              <a:buAutoNum type="arabicPeriod"/>
            </a:pPr>
            <a:r>
              <a:rPr lang="de-DE" dirty="0"/>
              <a:t>Schritt: Betriebsrat lehnt in Bereichen mit Aufstockungswünschen Überstunden ab</a:t>
            </a:r>
          </a:p>
          <a:p>
            <a:pPr marL="344250" indent="-342900">
              <a:buAutoNum type="arabicPeriod"/>
            </a:pPr>
            <a:r>
              <a:rPr lang="de-DE" dirty="0"/>
              <a:t>Schritt: Arbeitgeber bietet Vollzeitverträge an</a:t>
            </a:r>
          </a:p>
          <a:p>
            <a:pPr marL="344250" indent="-342900">
              <a:buAutoNum type="arabicPeriod"/>
            </a:pPr>
            <a:r>
              <a:rPr lang="de-DE" dirty="0"/>
              <a:t>Schritt: Erfolg feiern!!!</a:t>
            </a:r>
          </a:p>
        </p:txBody>
      </p:sp>
      <p:pic>
        <p:nvPicPr>
          <p:cNvPr id="4" name="Grafik 3"/>
          <p:cNvPicPr>
            <a:picLocks noChangeAspect="1"/>
          </p:cNvPicPr>
          <p:nvPr/>
        </p:nvPicPr>
        <p:blipFill rotWithShape="1">
          <a:blip r:embed="rId3"/>
          <a:srcRect l="24136" r="21865"/>
          <a:stretch/>
        </p:blipFill>
        <p:spPr>
          <a:xfrm>
            <a:off x="-69575" y="2090"/>
            <a:ext cx="4134679" cy="5144622"/>
          </a:xfrm>
          <a:prstGeom prst="rect">
            <a:avLst/>
          </a:prstGeom>
        </p:spPr>
      </p:pic>
      <p:sp>
        <p:nvSpPr>
          <p:cNvPr id="8" name="Textfeld 7"/>
          <p:cNvSpPr txBox="1"/>
          <p:nvPr/>
        </p:nvSpPr>
        <p:spPr>
          <a:xfrm>
            <a:off x="1518498" y="4728631"/>
            <a:ext cx="2546606" cy="261610"/>
          </a:xfrm>
          <a:prstGeom prst="rect">
            <a:avLst/>
          </a:prstGeom>
          <a:noFill/>
        </p:spPr>
        <p:txBody>
          <a:bodyPr wrap="square" rtlCol="0">
            <a:spAutoFit/>
          </a:bodyPr>
          <a:lstStyle/>
          <a:p>
            <a:r>
              <a:rPr lang="de-DE" sz="1100" dirty="0">
                <a:solidFill>
                  <a:schemeClr val="bg1"/>
                </a:solidFill>
              </a:rPr>
              <a:t>Quelle: Patricia Prudente auf </a:t>
            </a:r>
            <a:r>
              <a:rPr lang="de-DE" sz="1100" dirty="0" err="1">
                <a:solidFill>
                  <a:schemeClr val="bg1"/>
                </a:solidFill>
              </a:rPr>
              <a:t>Unsplash</a:t>
            </a:r>
            <a:endParaRPr lang="de-DE" sz="1100" dirty="0">
              <a:solidFill>
                <a:schemeClr val="bg1"/>
              </a:solidFill>
            </a:endParaRPr>
          </a:p>
        </p:txBody>
      </p:sp>
    </p:spTree>
    <p:extLst>
      <p:ext uri="{BB962C8B-B14F-4D97-AF65-F5344CB8AC3E}">
        <p14:creationId xmlns:p14="http://schemas.microsoft.com/office/powerpoint/2010/main" val="16917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76261" y="283200"/>
            <a:ext cx="4942572" cy="454025"/>
          </a:xfrm>
        </p:spPr>
        <p:txBody>
          <a:bodyPr/>
          <a:lstStyle/>
          <a:p>
            <a:r>
              <a:rPr lang="de-DE" dirty="0"/>
              <a:t>Auszeiten und Wiedereinstieg begleiten</a:t>
            </a:r>
            <a:br>
              <a:rPr lang="de-DE" dirty="0"/>
            </a:br>
            <a:endParaRPr lang="de-DE" dirty="0"/>
          </a:p>
        </p:txBody>
      </p:sp>
      <p:sp>
        <p:nvSpPr>
          <p:cNvPr id="3" name="Inhaltsplatzhalter 2"/>
          <p:cNvSpPr>
            <a:spLocks noGrp="1"/>
          </p:cNvSpPr>
          <p:nvPr>
            <p:ph idx="1"/>
          </p:nvPr>
        </p:nvSpPr>
        <p:spPr>
          <a:xfrm>
            <a:off x="3876261" y="1686204"/>
            <a:ext cx="4995383" cy="3174096"/>
          </a:xfrm>
        </p:spPr>
        <p:txBody>
          <a:bodyPr>
            <a:normAutofit lnSpcReduction="10000"/>
          </a:bodyPr>
          <a:lstStyle/>
          <a:p>
            <a:endParaRPr lang="de-DE" dirty="0"/>
          </a:p>
          <a:p>
            <a:r>
              <a:rPr lang="de-DE" dirty="0"/>
              <a:t>Elternzeit ist häufig ein „Karrierekiller“</a:t>
            </a:r>
          </a:p>
          <a:p>
            <a:r>
              <a:rPr lang="de-DE" dirty="0"/>
              <a:t>Beschäftigte kehren mit einem Teilzeitwunsch wieder, Nachteile für Beschäftigte sollten verhindert werden! </a:t>
            </a:r>
          </a:p>
          <a:p>
            <a:r>
              <a:rPr lang="de-DE" dirty="0"/>
              <a:t>Möglichkeiten: </a:t>
            </a:r>
          </a:p>
          <a:p>
            <a:pPr lvl="1"/>
            <a:r>
              <a:rPr lang="de-DE" dirty="0"/>
              <a:t>Vereinbarung eines strukturierten Verfahrens vor, während und nach der Elternzeit, </a:t>
            </a:r>
          </a:p>
          <a:p>
            <a:pPr lvl="1"/>
            <a:r>
              <a:rPr lang="de-DE" dirty="0" err="1"/>
              <a:t>Elterncafes</a:t>
            </a:r>
            <a:r>
              <a:rPr lang="de-DE" dirty="0"/>
              <a:t> anbieten (digital oder in Präsenz)</a:t>
            </a:r>
          </a:p>
          <a:p>
            <a:pPr lvl="1"/>
            <a:endParaRPr lang="de-DE" dirty="0"/>
          </a:p>
          <a:p>
            <a:endParaRPr lang="de-DE" dirty="0"/>
          </a:p>
        </p:txBody>
      </p:sp>
      <p:pic>
        <p:nvPicPr>
          <p:cNvPr id="5" name="Grafik 4"/>
          <p:cNvPicPr>
            <a:picLocks noChangeAspect="1"/>
          </p:cNvPicPr>
          <p:nvPr/>
        </p:nvPicPr>
        <p:blipFill>
          <a:blip r:embed="rId3"/>
          <a:stretch>
            <a:fillRect/>
          </a:stretch>
        </p:blipFill>
        <p:spPr>
          <a:xfrm>
            <a:off x="0" y="-120347"/>
            <a:ext cx="3646966" cy="5263847"/>
          </a:xfrm>
          <a:prstGeom prst="rect">
            <a:avLst/>
          </a:prstGeom>
        </p:spPr>
      </p:pic>
      <p:sp>
        <p:nvSpPr>
          <p:cNvPr id="6" name="Textfeld 5"/>
          <p:cNvSpPr txBox="1"/>
          <p:nvPr/>
        </p:nvSpPr>
        <p:spPr>
          <a:xfrm>
            <a:off x="86458" y="4479468"/>
            <a:ext cx="2179782" cy="507831"/>
          </a:xfrm>
          <a:prstGeom prst="rect">
            <a:avLst/>
          </a:prstGeom>
          <a:noFill/>
        </p:spPr>
        <p:txBody>
          <a:bodyPr wrap="square" rtlCol="0">
            <a:spAutoFit/>
          </a:bodyPr>
          <a:lstStyle/>
          <a:p>
            <a:r>
              <a:rPr lang="de-DE" dirty="0">
                <a:solidFill>
                  <a:srgbClr val="3C3C3B"/>
                </a:solidFill>
              </a:rPr>
              <a:t>Tipp: Mappe für werdende Eltern der IG Metall</a:t>
            </a:r>
          </a:p>
        </p:txBody>
      </p:sp>
    </p:spTree>
    <p:extLst>
      <p:ext uri="{BB962C8B-B14F-4D97-AF65-F5344CB8AC3E}">
        <p14:creationId xmlns:p14="http://schemas.microsoft.com/office/powerpoint/2010/main" val="147897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695" y="313406"/>
            <a:ext cx="8642349" cy="454025"/>
          </a:xfrm>
        </p:spPr>
        <p:txBody>
          <a:bodyPr/>
          <a:lstStyle/>
          <a:p>
            <a:r>
              <a:rPr lang="de-DE" dirty="0"/>
              <a:t>Teilzeit = passgenaue Lösung?! </a:t>
            </a:r>
          </a:p>
        </p:txBody>
      </p:sp>
      <p:sp>
        <p:nvSpPr>
          <p:cNvPr id="4" name="Textplatzhalter 3"/>
          <p:cNvSpPr>
            <a:spLocks noGrp="1"/>
          </p:cNvSpPr>
          <p:nvPr>
            <p:ph type="body" sz="quarter" idx="13"/>
          </p:nvPr>
        </p:nvSpPr>
        <p:spPr>
          <a:xfrm>
            <a:off x="171694" y="820868"/>
            <a:ext cx="8642349" cy="495300"/>
          </a:xfrm>
        </p:spPr>
        <p:txBody>
          <a:bodyPr/>
          <a:lstStyle/>
          <a:p>
            <a:r>
              <a:rPr lang="de-DE" dirty="0"/>
              <a:t>Vorurteil: Teilzeit = Zuverdienst</a:t>
            </a:r>
          </a:p>
        </p:txBody>
      </p:sp>
      <p:pic>
        <p:nvPicPr>
          <p:cNvPr id="5" name="Grafik 4"/>
          <p:cNvPicPr>
            <a:picLocks noChangeAspect="1"/>
          </p:cNvPicPr>
          <p:nvPr/>
        </p:nvPicPr>
        <p:blipFill>
          <a:blip r:embed="rId3"/>
          <a:stretch>
            <a:fillRect/>
          </a:stretch>
        </p:blipFill>
        <p:spPr>
          <a:xfrm>
            <a:off x="0" y="1982421"/>
            <a:ext cx="5273782" cy="2525231"/>
          </a:xfrm>
          <a:prstGeom prst="rect">
            <a:avLst/>
          </a:prstGeom>
        </p:spPr>
      </p:pic>
      <p:sp>
        <p:nvSpPr>
          <p:cNvPr id="7" name="Inhaltsplatzhalter 2"/>
          <p:cNvSpPr txBox="1">
            <a:spLocks/>
          </p:cNvSpPr>
          <p:nvPr/>
        </p:nvSpPr>
        <p:spPr>
          <a:xfrm>
            <a:off x="4960800" y="1433684"/>
            <a:ext cx="3932375" cy="3541516"/>
          </a:xfrm>
          <a:prstGeom prst="rect">
            <a:avLst/>
          </a:prstGeom>
        </p:spPr>
        <p:txBody>
          <a:bodyPr vert="horz" lIns="0" tIns="0" rIns="0" bIns="0" rtlCol="0">
            <a:normAutofit/>
          </a:bodyPr>
          <a:lstStyle>
            <a:lvl1pPr marL="28080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Clr>
                <a:srgbClr val="A71680"/>
              </a:buClr>
              <a:buSzPct val="90000"/>
              <a:buFontTx/>
              <a:buBlip>
                <a:blip r:embed="rId5"/>
              </a:buBlip>
              <a:defRPr sz="1800" b="0" i="0" kern="1200">
                <a:solidFill>
                  <a:srgbClr val="3C3C3B"/>
                </a:solidFill>
                <a:latin typeface="Meta IGM" panose="02000503040000020004" pitchFamily="2" charset="0"/>
                <a:ea typeface="+mn-ea"/>
                <a:cs typeface="+mn-cs"/>
              </a:defRPr>
            </a:lvl4pPr>
            <a:lvl5pPr marL="1471050" indent="-2857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Tx/>
              <a:buBlip>
                <a:blip r:embed="rId5"/>
              </a:buBlip>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FontTx/>
              <a:buNone/>
            </a:pPr>
            <a:r>
              <a:rPr lang="de-DE" b="1" dirty="0"/>
              <a:t>Gründe für Teilzeit sind vielfältig und häufig bestimmt durch Lebensphasen</a:t>
            </a:r>
          </a:p>
          <a:p>
            <a:r>
              <a:rPr lang="de-DE" dirty="0"/>
              <a:t>Arbeitszeitreduzierung wegen Anforderungen durch Kinderbetreuung, Pflege, Alleinerziehend, Qualifikation,…</a:t>
            </a:r>
          </a:p>
          <a:p>
            <a:r>
              <a:rPr lang="de-DE" dirty="0"/>
              <a:t>Unflexible Möglichkeiten im Betrieb bei Wahl der Lage der Arbeitszeit</a:t>
            </a:r>
          </a:p>
          <a:p>
            <a:r>
              <a:rPr lang="de-DE" dirty="0"/>
              <a:t>Teilzeitfalle, weil Arbeitgeber Arbeitszeit nicht erhöhen wollen </a:t>
            </a:r>
          </a:p>
        </p:txBody>
      </p:sp>
    </p:spTree>
    <p:extLst>
      <p:ext uri="{BB962C8B-B14F-4D97-AF65-F5344CB8AC3E}">
        <p14:creationId xmlns:p14="http://schemas.microsoft.com/office/powerpoint/2010/main" val="158186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44009" y="336134"/>
            <a:ext cx="3975652" cy="454025"/>
          </a:xfrm>
        </p:spPr>
        <p:txBody>
          <a:bodyPr/>
          <a:lstStyle/>
          <a:p>
            <a:r>
              <a:rPr lang="de-DE" dirty="0"/>
              <a:t>BV „jeder gehört dazu“</a:t>
            </a:r>
          </a:p>
        </p:txBody>
      </p:sp>
      <p:sp>
        <p:nvSpPr>
          <p:cNvPr id="3" name="Inhaltsplatzhalter 2"/>
          <p:cNvSpPr>
            <a:spLocks noGrp="1"/>
          </p:cNvSpPr>
          <p:nvPr>
            <p:ph idx="1"/>
          </p:nvPr>
        </p:nvSpPr>
        <p:spPr>
          <a:xfrm>
            <a:off x="4244009" y="1662321"/>
            <a:ext cx="4281070" cy="3030259"/>
          </a:xfrm>
        </p:spPr>
        <p:txBody>
          <a:bodyPr>
            <a:normAutofit fontScale="92500" lnSpcReduction="10000"/>
          </a:bodyPr>
          <a:lstStyle/>
          <a:p>
            <a:pPr marL="1350" indent="0">
              <a:buNone/>
            </a:pPr>
            <a:r>
              <a:rPr lang="de-DE" dirty="0"/>
              <a:t>Beispiel: Unternehmen mit circa 450 Beschäftigten, Ziel der BV: Fachkräftebindung </a:t>
            </a:r>
          </a:p>
          <a:p>
            <a:r>
              <a:rPr lang="de-DE" dirty="0"/>
              <a:t>16 Wochen der Elternzeit bei vollem Gehalt</a:t>
            </a:r>
          </a:p>
          <a:p>
            <a:r>
              <a:rPr lang="de-DE" dirty="0"/>
              <a:t>15 bezahlte Tage/Jahr bei Pflege von nahestehender Person</a:t>
            </a:r>
          </a:p>
          <a:p>
            <a:r>
              <a:rPr lang="de-DE" dirty="0"/>
              <a:t>10 Tage Freistellung bei Schwangerschaftsverlust</a:t>
            </a:r>
          </a:p>
          <a:p>
            <a:r>
              <a:rPr lang="de-DE" dirty="0"/>
              <a:t>10 Tage Freistellung bei häuslicher Gewalt</a:t>
            </a:r>
          </a:p>
          <a:p>
            <a:r>
              <a:rPr lang="de-DE" dirty="0"/>
              <a:t>Bei Rückkehr nach Elternzeit: Anspruch auf einen freien Tag pro Woche bei Entgeltausgleich</a:t>
            </a:r>
          </a:p>
        </p:txBody>
      </p:sp>
      <p:sp>
        <p:nvSpPr>
          <p:cNvPr id="4" name="Textplatzhalter 3"/>
          <p:cNvSpPr>
            <a:spLocks noGrp="1"/>
          </p:cNvSpPr>
          <p:nvPr>
            <p:ph type="body" sz="quarter" idx="13"/>
          </p:nvPr>
        </p:nvSpPr>
        <p:spPr>
          <a:xfrm>
            <a:off x="252000" y="871200"/>
            <a:ext cx="8642349" cy="495300"/>
          </a:xfrm>
        </p:spPr>
        <p:txBody>
          <a:bodyPr/>
          <a:lstStyle/>
          <a:p>
            <a:r>
              <a:rPr lang="de-DE" dirty="0"/>
              <a:t>GESTRA AG</a:t>
            </a:r>
          </a:p>
        </p:txBody>
      </p:sp>
      <p:pic>
        <p:nvPicPr>
          <p:cNvPr id="7" name="Grafik 6"/>
          <p:cNvPicPr>
            <a:picLocks noChangeAspect="1"/>
          </p:cNvPicPr>
          <p:nvPr/>
        </p:nvPicPr>
        <p:blipFill rotWithShape="1">
          <a:blip r:embed="rId3"/>
          <a:srcRect l="7582"/>
          <a:stretch/>
        </p:blipFill>
        <p:spPr>
          <a:xfrm>
            <a:off x="-39757" y="-962"/>
            <a:ext cx="4090289" cy="5144462"/>
          </a:xfrm>
          <a:prstGeom prst="rect">
            <a:avLst/>
          </a:prstGeom>
        </p:spPr>
      </p:pic>
      <p:sp>
        <p:nvSpPr>
          <p:cNvPr id="10" name="Textfeld 9"/>
          <p:cNvSpPr txBox="1"/>
          <p:nvPr/>
        </p:nvSpPr>
        <p:spPr>
          <a:xfrm>
            <a:off x="2723322" y="4854334"/>
            <a:ext cx="1441174" cy="215444"/>
          </a:xfrm>
          <a:prstGeom prst="rect">
            <a:avLst/>
          </a:prstGeom>
          <a:noFill/>
        </p:spPr>
        <p:txBody>
          <a:bodyPr wrap="square" rtlCol="0">
            <a:spAutoFit/>
          </a:bodyPr>
          <a:lstStyle/>
          <a:p>
            <a:r>
              <a:rPr lang="de-DE" sz="800" dirty="0" err="1">
                <a:solidFill>
                  <a:schemeClr val="bg1">
                    <a:lumMod val="85000"/>
                  </a:schemeClr>
                </a:solidFill>
              </a:rPr>
              <a:t>Unsplash</a:t>
            </a:r>
            <a:r>
              <a:rPr lang="de-DE" sz="800" dirty="0">
                <a:solidFill>
                  <a:schemeClr val="bg1">
                    <a:lumMod val="85000"/>
                  </a:schemeClr>
                </a:solidFill>
              </a:rPr>
              <a:t>/Melissa </a:t>
            </a:r>
            <a:r>
              <a:rPr lang="de-DE" sz="800" dirty="0" err="1">
                <a:solidFill>
                  <a:schemeClr val="bg1">
                    <a:lumMod val="85000"/>
                  </a:schemeClr>
                </a:solidFill>
              </a:rPr>
              <a:t>Askew</a:t>
            </a:r>
            <a:endParaRPr lang="de-DE" sz="800" dirty="0">
              <a:solidFill>
                <a:schemeClr val="bg1">
                  <a:lumMod val="85000"/>
                </a:schemeClr>
              </a:solidFill>
            </a:endParaRPr>
          </a:p>
        </p:txBody>
      </p:sp>
    </p:spTree>
    <p:extLst>
      <p:ext uri="{BB962C8B-B14F-4D97-AF65-F5344CB8AC3E}">
        <p14:creationId xmlns:p14="http://schemas.microsoft.com/office/powerpoint/2010/main" val="43806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FDA4AAEB-8D19-40CD-A1FB-A1393BB57D6F}"/>
              </a:ext>
            </a:extLst>
          </p:cNvPr>
          <p:cNvSpPr>
            <a:spLocks noGrp="1"/>
          </p:cNvSpPr>
          <p:nvPr>
            <p:ph type="ctrTitle"/>
          </p:nvPr>
        </p:nvSpPr>
        <p:spPr/>
        <p:txBody>
          <a:bodyPr/>
          <a:lstStyle/>
          <a:p>
            <a:r>
              <a:rPr lang="de-DE" dirty="0"/>
              <a:t>Vielen Dank für Die Aufmerksamkeit</a:t>
            </a:r>
          </a:p>
        </p:txBody>
      </p:sp>
      <p:sp>
        <p:nvSpPr>
          <p:cNvPr id="5" name="Textplatzhalter 5">
            <a:extLst>
              <a:ext uri="{FF2B5EF4-FFF2-40B4-BE49-F238E27FC236}">
                <a16:creationId xmlns:a16="http://schemas.microsoft.com/office/drawing/2014/main" id="{02D3FC5F-D7C3-4DBD-9B2F-9521F3395054}"/>
              </a:ext>
            </a:extLst>
          </p:cNvPr>
          <p:cNvSpPr>
            <a:spLocks noGrp="1"/>
          </p:cNvSpPr>
          <p:nvPr>
            <p:ph type="body" sz="quarter" idx="4294967295"/>
          </p:nvPr>
        </p:nvSpPr>
        <p:spPr>
          <a:xfrm>
            <a:off x="0" y="3449638"/>
            <a:ext cx="3187700" cy="685800"/>
          </a:xfrm>
        </p:spPr>
        <p:txBody>
          <a:bodyPr>
            <a:noAutofit/>
          </a:bodyPr>
          <a:lstStyle/>
          <a:p>
            <a:pPr marL="0" indent="0">
              <a:buNone/>
            </a:pPr>
            <a:r>
              <a:rPr lang="de-DE" sz="1200" b="1" dirty="0">
                <a:solidFill>
                  <a:schemeClr val="bg2"/>
                </a:solidFill>
              </a:rPr>
              <a:t>Ansprechpartnerin:</a:t>
            </a:r>
          </a:p>
          <a:p>
            <a:pPr marL="0" indent="0">
              <a:buNone/>
            </a:pPr>
            <a:r>
              <a:rPr lang="de-DE" sz="1200" b="1" dirty="0">
                <a:solidFill>
                  <a:schemeClr val="bg2"/>
                </a:solidFill>
              </a:rPr>
              <a:t>Julia Graf</a:t>
            </a:r>
          </a:p>
          <a:p>
            <a:pPr marL="0" indent="0">
              <a:buNone/>
            </a:pPr>
            <a:r>
              <a:rPr lang="de-DE" sz="1200" b="1" dirty="0">
                <a:solidFill>
                  <a:schemeClr val="bg2"/>
                </a:solidFill>
              </a:rPr>
              <a:t>E-Mail: jullia.graf@igmetall.de</a:t>
            </a:r>
          </a:p>
        </p:txBody>
      </p:sp>
    </p:spTree>
    <p:extLst>
      <p:ext uri="{BB962C8B-B14F-4D97-AF65-F5344CB8AC3E}">
        <p14:creationId xmlns:p14="http://schemas.microsoft.com/office/powerpoint/2010/main" val="124794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72345"/>
            <a:ext cx="8642349" cy="454025"/>
          </a:xfrm>
        </p:spPr>
        <p:txBody>
          <a:bodyPr/>
          <a:lstStyle/>
          <a:p>
            <a:r>
              <a:rPr lang="de-DE" dirty="0" err="1"/>
              <a:t>teilzeit</a:t>
            </a:r>
            <a:r>
              <a:rPr lang="de-DE" dirty="0"/>
              <a:t> nimmt zu</a:t>
            </a:r>
          </a:p>
        </p:txBody>
      </p:sp>
      <p:graphicFrame>
        <p:nvGraphicFramePr>
          <p:cNvPr id="7" name="Inhaltsplatzhalter 6"/>
          <p:cNvGraphicFramePr>
            <a:graphicFrameLocks noGrp="1"/>
          </p:cNvGraphicFramePr>
          <p:nvPr>
            <p:ph idx="1"/>
          </p:nvPr>
        </p:nvGraphicFramePr>
        <p:xfrm>
          <a:off x="168374" y="1437364"/>
          <a:ext cx="2529219" cy="16503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platzhalter 3"/>
          <p:cNvSpPr>
            <a:spLocks noGrp="1"/>
          </p:cNvSpPr>
          <p:nvPr>
            <p:ph type="body" sz="quarter" idx="13"/>
          </p:nvPr>
        </p:nvSpPr>
        <p:spPr>
          <a:xfrm>
            <a:off x="212725" y="942063"/>
            <a:ext cx="8642349" cy="495300"/>
          </a:xfrm>
        </p:spPr>
        <p:txBody>
          <a:bodyPr/>
          <a:lstStyle/>
          <a:p>
            <a:r>
              <a:rPr lang="de-DE" dirty="0"/>
              <a:t>Teilzeit im Organisationsbereich der IG Metall</a:t>
            </a:r>
          </a:p>
        </p:txBody>
      </p:sp>
      <p:graphicFrame>
        <p:nvGraphicFramePr>
          <p:cNvPr id="8" name="Inhaltsplatzhalter 6"/>
          <p:cNvGraphicFramePr>
            <a:graphicFrameLocks/>
          </p:cNvGraphicFramePr>
          <p:nvPr/>
        </p:nvGraphicFramePr>
        <p:xfrm>
          <a:off x="2661781" y="1589568"/>
          <a:ext cx="2511468" cy="1667599"/>
        </p:xfrm>
        <a:graphic>
          <a:graphicData uri="http://schemas.openxmlformats.org/drawingml/2006/chart">
            <c:chart xmlns:c="http://schemas.openxmlformats.org/drawingml/2006/chart" xmlns:r="http://schemas.openxmlformats.org/officeDocument/2006/relationships" r:id="rId4"/>
          </a:graphicData>
        </a:graphic>
      </p:graphicFrame>
      <p:sp>
        <p:nvSpPr>
          <p:cNvPr id="9" name="Ellipse 8"/>
          <p:cNvSpPr>
            <a:spLocks noChangeAspect="1"/>
          </p:cNvSpPr>
          <p:nvPr/>
        </p:nvSpPr>
        <p:spPr>
          <a:xfrm>
            <a:off x="5548865" y="149254"/>
            <a:ext cx="2284495" cy="23089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um </a:t>
            </a:r>
            <a:r>
              <a:rPr lang="de-DE" sz="2400" dirty="0"/>
              <a:t>41,5%</a:t>
            </a:r>
            <a:r>
              <a:rPr lang="de-DE" sz="1200" dirty="0"/>
              <a:t> ist die Teilzeitbeschäftigung seit 2013 angestiegen</a:t>
            </a:r>
          </a:p>
        </p:txBody>
      </p:sp>
      <p:sp>
        <p:nvSpPr>
          <p:cNvPr id="10" name="Ellipse 9"/>
          <p:cNvSpPr>
            <a:spLocks noChangeAspect="1"/>
          </p:cNvSpPr>
          <p:nvPr/>
        </p:nvSpPr>
        <p:spPr>
          <a:xfrm>
            <a:off x="7482740" y="1197214"/>
            <a:ext cx="1490598" cy="15065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um </a:t>
            </a:r>
            <a:r>
              <a:rPr lang="de-DE" sz="2400" dirty="0"/>
              <a:t>8% </a:t>
            </a:r>
            <a:r>
              <a:rPr lang="de-DE" sz="1200" dirty="0"/>
              <a:t>ist Vollzeit seit 2013 angestiegen</a:t>
            </a:r>
          </a:p>
        </p:txBody>
      </p:sp>
      <p:sp>
        <p:nvSpPr>
          <p:cNvPr id="11" name="Textfeld 10"/>
          <p:cNvSpPr txBox="1"/>
          <p:nvPr/>
        </p:nvSpPr>
        <p:spPr>
          <a:xfrm>
            <a:off x="250826" y="3334674"/>
            <a:ext cx="7457689" cy="1531188"/>
          </a:xfrm>
          <a:prstGeom prst="rect">
            <a:avLst/>
          </a:prstGeom>
          <a:noFill/>
        </p:spPr>
        <p:txBody>
          <a:bodyPr wrap="square" rtlCol="0">
            <a:spAutoFit/>
          </a:bodyPr>
          <a:lstStyle/>
          <a:p>
            <a:r>
              <a:rPr lang="de-DE" sz="4000" b="1" dirty="0">
                <a:solidFill>
                  <a:srgbClr val="FF0000"/>
                </a:solidFill>
              </a:rPr>
              <a:t>70%</a:t>
            </a:r>
            <a:r>
              <a:rPr lang="de-DE" dirty="0">
                <a:solidFill>
                  <a:schemeClr val="tx2">
                    <a:lumMod val="50000"/>
                  </a:schemeClr>
                </a:solidFill>
              </a:rPr>
              <a:t> wollen zwischen 28 und 35 Stunden arbeiten</a:t>
            </a:r>
          </a:p>
          <a:p>
            <a:r>
              <a:rPr lang="de-DE" dirty="0">
                <a:solidFill>
                  <a:schemeClr val="tx2">
                    <a:lumMod val="50000"/>
                  </a:schemeClr>
                </a:solidFill>
              </a:rPr>
              <a:t>tatsächlich arbeiten </a:t>
            </a:r>
            <a:r>
              <a:rPr lang="de-DE" sz="4000" b="1" dirty="0">
                <a:solidFill>
                  <a:srgbClr val="FF0000"/>
                </a:solidFill>
              </a:rPr>
              <a:t>nur 26,4% </a:t>
            </a:r>
            <a:r>
              <a:rPr lang="de-DE" dirty="0">
                <a:solidFill>
                  <a:schemeClr val="tx2">
                    <a:lumMod val="50000"/>
                  </a:schemeClr>
                </a:solidFill>
              </a:rPr>
              <a:t>zwischen 28 und 35 Stunden. </a:t>
            </a:r>
            <a:r>
              <a:rPr lang="de-DE" sz="1100" i="1" dirty="0">
                <a:solidFill>
                  <a:schemeClr val="tx2">
                    <a:lumMod val="50000"/>
                  </a:schemeClr>
                </a:solidFill>
              </a:rPr>
              <a:t>(Beschäftigtenbefragung der IG Metall, 2020)</a:t>
            </a:r>
          </a:p>
        </p:txBody>
      </p:sp>
      <p:sp>
        <p:nvSpPr>
          <p:cNvPr id="3" name="AutoShape 2" descr="https://dec-powerpoint.officeapps.live.com/pods/GetClipboardImage.ashx?Id=ba981470-83b0-4aa2-88d0-b149f5b3fe72&amp;DC=PFR2&amp;pkey=775fb9a3-b030-49c3-8d29-750ec149e287&amp;wdwaccluster=PFR2"/>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https://dec-powerpoint.officeapps.live.com/pods/GetClipboardImage.ashx?Id=ba981470-83b0-4aa2-88d0-b149f5b3fe72&amp;DC=PFR2&amp;pkey=775fb9a3-b030-49c3-8d29-750ec149e287&amp;wdwaccluster=PFR2"/>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Textfeld 12"/>
          <p:cNvSpPr txBox="1"/>
          <p:nvPr/>
        </p:nvSpPr>
        <p:spPr>
          <a:xfrm>
            <a:off x="4402899" y="2826281"/>
            <a:ext cx="4642676" cy="246221"/>
          </a:xfrm>
          <a:prstGeom prst="rect">
            <a:avLst/>
          </a:prstGeom>
          <a:noFill/>
        </p:spPr>
        <p:txBody>
          <a:bodyPr wrap="square" rtlCol="0">
            <a:spAutoFit/>
          </a:bodyPr>
          <a:lstStyle/>
          <a:p>
            <a:r>
              <a:rPr lang="de-DE" sz="1000" i="1" dirty="0">
                <a:solidFill>
                  <a:schemeClr val="tx2">
                    <a:lumMod val="50000"/>
                  </a:schemeClr>
                </a:solidFill>
              </a:rPr>
              <a:t>Quelle: Sonderauswertung der Bundesagentur für Arbeit, Juni 2013 bis Juni 2022 </a:t>
            </a:r>
            <a:endParaRPr lang="de-DE" sz="1000" dirty="0"/>
          </a:p>
        </p:txBody>
      </p:sp>
    </p:spTree>
    <p:extLst>
      <p:ext uri="{BB962C8B-B14F-4D97-AF65-F5344CB8AC3E}">
        <p14:creationId xmlns:p14="http://schemas.microsoft.com/office/powerpoint/2010/main" val="409896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6078" y="161219"/>
            <a:ext cx="4747364" cy="454025"/>
          </a:xfrm>
        </p:spPr>
        <p:txBody>
          <a:bodyPr/>
          <a:lstStyle/>
          <a:p>
            <a:r>
              <a:rPr lang="de-DE" sz="2800" dirty="0"/>
              <a:t>Unser Ziel: Keine </a:t>
            </a:r>
            <a:r>
              <a:rPr lang="de-DE" sz="2800" dirty="0" err="1"/>
              <a:t>nachteile</a:t>
            </a:r>
            <a:r>
              <a:rPr lang="de-DE" sz="2800" dirty="0"/>
              <a:t> für Teilzeitbeschäftigte </a:t>
            </a:r>
          </a:p>
        </p:txBody>
      </p:sp>
      <p:sp>
        <p:nvSpPr>
          <p:cNvPr id="6" name="Inhaltsplatzhalter 2"/>
          <p:cNvSpPr txBox="1">
            <a:spLocks/>
          </p:cNvSpPr>
          <p:nvPr/>
        </p:nvSpPr>
        <p:spPr>
          <a:xfrm>
            <a:off x="3457183" y="1438983"/>
            <a:ext cx="5580345" cy="2665333"/>
          </a:xfrm>
          <a:prstGeom prst="rect">
            <a:avLst/>
          </a:prstGeom>
        </p:spPr>
        <p:txBody>
          <a:bodyPr/>
          <a:lstStyle>
            <a:lvl1pPr marL="285750" indent="-285750" algn="l" defTabSz="685800" rtl="0" eaLnBrk="1" latinLnBrk="0" hangingPunct="1">
              <a:lnSpc>
                <a:spcPct val="90000"/>
              </a:lnSpc>
              <a:spcBef>
                <a:spcPts val="750"/>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1pPr>
            <a:lvl2pPr marL="556650" indent="-285750" algn="l" defTabSz="685800" rtl="0" eaLnBrk="1" latinLnBrk="0" hangingPunct="1">
              <a:lnSpc>
                <a:spcPct val="90000"/>
              </a:lnSpc>
              <a:spcBef>
                <a:spcPts val="375"/>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2pPr>
            <a:lvl3pPr marL="827550" indent="-285750" algn="l" defTabSz="685800" rtl="0" eaLnBrk="1" latinLnBrk="0" hangingPunct="1">
              <a:lnSpc>
                <a:spcPct val="90000"/>
              </a:lnSpc>
              <a:spcBef>
                <a:spcPts val="375"/>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3pPr>
            <a:lvl4pPr marL="1098450" indent="-285750" algn="l" defTabSz="685800" rtl="0" eaLnBrk="1" latinLnBrk="0" hangingPunct="1">
              <a:lnSpc>
                <a:spcPct val="90000"/>
              </a:lnSpc>
              <a:spcBef>
                <a:spcPts val="375"/>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4pPr>
            <a:lvl5pPr marL="1369350" indent="-285750" algn="l" defTabSz="685800" rtl="0" eaLnBrk="1" latinLnBrk="0" hangingPunct="1">
              <a:lnSpc>
                <a:spcPct val="90000"/>
              </a:lnSpc>
              <a:spcBef>
                <a:spcPts val="375"/>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de-DE" sz="2400" dirty="0"/>
              <a:t>Part Time Wage Gap: </a:t>
            </a:r>
            <a:r>
              <a:rPr lang="de-DE" sz="1600" dirty="0"/>
              <a:t>Eine Studie aus dem Jahr 2019 zeigt, dass teilzeitbeschäftigte Frauen  durchschnittlich einen um rund 17 Prozent geringeren Stundenlohn haben als Frauen mit Vollzeitjob.</a:t>
            </a:r>
          </a:p>
          <a:p>
            <a:pPr>
              <a:lnSpc>
                <a:spcPct val="100000"/>
              </a:lnSpc>
              <a:spcBef>
                <a:spcPts val="0"/>
              </a:spcBef>
            </a:pPr>
            <a:r>
              <a:rPr lang="de-DE" sz="2400" dirty="0"/>
              <a:t>Karriere:</a:t>
            </a:r>
            <a:r>
              <a:rPr lang="de-DE" sz="2800" dirty="0"/>
              <a:t> </a:t>
            </a:r>
            <a:r>
              <a:rPr lang="de-DE" sz="1600" dirty="0"/>
              <a:t>Eine Studie aus dem Jahr 2020 zeigt auf, dass „ein negativer Zusammenhang zwischen Teilzeitarbeit und dem Karriereerfolg“ besteht. </a:t>
            </a:r>
          </a:p>
          <a:p>
            <a:pPr>
              <a:lnSpc>
                <a:spcPct val="100000"/>
              </a:lnSpc>
              <a:spcBef>
                <a:spcPts val="0"/>
              </a:spcBef>
            </a:pPr>
            <a:r>
              <a:rPr lang="de-DE" sz="2800" dirty="0"/>
              <a:t>T</a:t>
            </a:r>
            <a:r>
              <a:rPr lang="de-DE" sz="2400" dirty="0"/>
              <a:t>eilzeitfalle: </a:t>
            </a:r>
            <a:r>
              <a:rPr lang="de-DE" sz="1600" dirty="0"/>
              <a:t>Knapp 2,1 Millionen Erwerbstätige wünschten sich im Jahr 2019 eine längere Arbeitszeit. Im Durchschnitt würden sie gerne 10,3 Stunden mehr arbeiten. </a:t>
            </a:r>
          </a:p>
        </p:txBody>
      </p:sp>
      <p:pic>
        <p:nvPicPr>
          <p:cNvPr id="7" name="Grafik 6"/>
          <p:cNvPicPr>
            <a:picLocks noChangeAspect="1"/>
          </p:cNvPicPr>
          <p:nvPr/>
        </p:nvPicPr>
        <p:blipFill>
          <a:blip r:embed="rId4"/>
          <a:stretch>
            <a:fillRect/>
          </a:stretch>
        </p:blipFill>
        <p:spPr>
          <a:xfrm>
            <a:off x="0" y="3575"/>
            <a:ext cx="3410857" cy="5139925"/>
          </a:xfrm>
          <a:prstGeom prst="rect">
            <a:avLst/>
          </a:prstGeom>
        </p:spPr>
      </p:pic>
      <p:sp>
        <p:nvSpPr>
          <p:cNvPr id="8" name="Textfeld 7"/>
          <p:cNvSpPr txBox="1"/>
          <p:nvPr/>
        </p:nvSpPr>
        <p:spPr>
          <a:xfrm>
            <a:off x="1538514" y="4928056"/>
            <a:ext cx="2476005" cy="215444"/>
          </a:xfrm>
          <a:prstGeom prst="rect">
            <a:avLst/>
          </a:prstGeom>
          <a:noFill/>
        </p:spPr>
        <p:txBody>
          <a:bodyPr wrap="square" rtlCol="0">
            <a:spAutoFit/>
          </a:bodyPr>
          <a:lstStyle/>
          <a:p>
            <a:r>
              <a:rPr lang="de-DE" sz="800" dirty="0">
                <a:solidFill>
                  <a:schemeClr val="bg1"/>
                </a:solidFill>
              </a:rPr>
              <a:t>Foto von Ameer Basheer auf Unsplash </a:t>
            </a:r>
          </a:p>
        </p:txBody>
      </p:sp>
    </p:spTree>
    <p:extLst>
      <p:ext uri="{BB962C8B-B14F-4D97-AF65-F5344CB8AC3E}">
        <p14:creationId xmlns:p14="http://schemas.microsoft.com/office/powerpoint/2010/main" val="402947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01078B2-EE0E-B301-1575-80DFDDC20DFA}"/>
              </a:ext>
            </a:extLst>
          </p:cNvPr>
          <p:cNvSpPr>
            <a:spLocks noGrp="1"/>
          </p:cNvSpPr>
          <p:nvPr>
            <p:ph type="body" sz="quarter" idx="13"/>
          </p:nvPr>
        </p:nvSpPr>
        <p:spPr/>
        <p:txBody>
          <a:bodyPr/>
          <a:lstStyle/>
          <a:p>
            <a:endParaRPr lang="de-DE" dirty="0"/>
          </a:p>
        </p:txBody>
      </p:sp>
      <p:sp>
        <p:nvSpPr>
          <p:cNvPr id="4" name="Textplatzhalter 3">
            <a:extLst>
              <a:ext uri="{FF2B5EF4-FFF2-40B4-BE49-F238E27FC236}">
                <a16:creationId xmlns:a16="http://schemas.microsoft.com/office/drawing/2014/main" id="{39612E5F-01F9-1A4F-8D0D-2B39DB12F125}"/>
              </a:ext>
            </a:extLst>
          </p:cNvPr>
          <p:cNvSpPr>
            <a:spLocks noGrp="1"/>
          </p:cNvSpPr>
          <p:nvPr>
            <p:ph type="body" sz="quarter" idx="14"/>
          </p:nvPr>
        </p:nvSpPr>
        <p:spPr>
          <a:xfrm>
            <a:off x="3534507" y="938602"/>
            <a:ext cx="4661755" cy="3931517"/>
          </a:xfrm>
        </p:spPr>
        <p:txBody>
          <a:bodyPr>
            <a:normAutofit fontScale="77500" lnSpcReduction="20000"/>
          </a:bodyPr>
          <a:lstStyle/>
          <a:p>
            <a:r>
              <a:rPr lang="de-DE" dirty="0"/>
              <a:t>LAG Schleswig-Holstein (6 Sa 114/23)</a:t>
            </a:r>
          </a:p>
          <a:p>
            <a:pPr marL="0" indent="0">
              <a:buNone/>
            </a:pPr>
            <a:r>
              <a:rPr lang="de-DE" dirty="0"/>
              <a:t>Urteil vom 7. Februar 2024</a:t>
            </a:r>
          </a:p>
          <a:p>
            <a:pPr marL="0" indent="0">
              <a:buNone/>
            </a:pPr>
            <a:r>
              <a:rPr lang="de-DE" dirty="0"/>
              <a:t>„Die […] vorgesehene </a:t>
            </a:r>
            <a:r>
              <a:rPr lang="de-DE" b="1" dirty="0"/>
              <a:t>Beschränkung des Freistellungsanspruchs </a:t>
            </a:r>
            <a:r>
              <a:rPr lang="de-DE" dirty="0"/>
              <a:t>(anstatt eines tariflichen Zusatzgeldes) </a:t>
            </a:r>
            <a:r>
              <a:rPr lang="de-DE" b="1" dirty="0"/>
              <a:t>auf Vollzeitkräfte </a:t>
            </a:r>
            <a:r>
              <a:rPr lang="de-DE" dirty="0"/>
              <a:t>verstößt unter Berücksichtigung des den Tarifvertragsparteien zustehenden Gestaltungsspielraums gegen § 4 Abs 1 S 1 TzBfG [Diskriminierungsverbot].“ </a:t>
            </a:r>
          </a:p>
          <a:p>
            <a:r>
              <a:rPr lang="de-DE" dirty="0"/>
              <a:t>Europäischer Gerichtshof</a:t>
            </a:r>
          </a:p>
          <a:p>
            <a:pPr marL="0" indent="0">
              <a:buNone/>
            </a:pPr>
            <a:r>
              <a:rPr lang="de-DE" dirty="0"/>
              <a:t>Urteil vom 29. Juli 2024</a:t>
            </a:r>
          </a:p>
          <a:p>
            <a:pPr marL="0" indent="0">
              <a:buNone/>
            </a:pPr>
            <a:r>
              <a:rPr lang="de-DE" dirty="0"/>
              <a:t>„eine nationale Regelung, nach der die Zahlung von </a:t>
            </a:r>
            <a:r>
              <a:rPr lang="de-DE" b="1" dirty="0"/>
              <a:t>Überstundenzuschlägen an Teilzeitbeschäftigte </a:t>
            </a:r>
            <a:r>
              <a:rPr lang="de-DE" dirty="0"/>
              <a:t>nur für die Arbeitsstunden vorgesehen ist, die über die regelmäßige Arbeitszeit von sich in einer vergleichbaren Lage befindenden vollzeitbeschäftigten Arbeitnehmern hinaus gearbeitet werden [stellt], </a:t>
            </a:r>
            <a:r>
              <a:rPr lang="de-DE" b="1" dirty="0"/>
              <a:t>eine „schlechtere“ Behandlung von Teilzeitbeschäftigten</a:t>
            </a:r>
            <a:r>
              <a:rPr lang="de-DE" dirty="0"/>
              <a:t> dar.“ </a:t>
            </a:r>
            <a:r>
              <a:rPr lang="de-DE" dirty="0">
                <a:sym typeface="Wingdings" panose="05000000000000000000" pitchFamily="2" charset="2"/>
              </a:rPr>
              <a:t>  ist eine mittelbare Diskriminierung von Frauen </a:t>
            </a:r>
            <a:endParaRPr lang="de-DE" dirty="0"/>
          </a:p>
          <a:p>
            <a:pPr marL="0" indent="0">
              <a:buNone/>
            </a:pPr>
            <a:endParaRPr lang="de-DE" dirty="0"/>
          </a:p>
          <a:p>
            <a:endParaRPr lang="de-DE" dirty="0"/>
          </a:p>
        </p:txBody>
      </p:sp>
      <p:pic>
        <p:nvPicPr>
          <p:cNvPr id="1028" name="Picture 4" descr="Frau mit Schwert und Waage Statue unter weißem Himmel">
            <a:extLst>
              <a:ext uri="{FF2B5EF4-FFF2-40B4-BE49-F238E27FC236}">
                <a16:creationId xmlns:a16="http://schemas.microsoft.com/office/drawing/2014/main" id="{30B75E37-28D0-36BA-D84A-53BDB8177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F779C60-EE79-2802-3BCF-BEE5F15B99DE}"/>
              </a:ext>
            </a:extLst>
          </p:cNvPr>
          <p:cNvSpPr>
            <a:spLocks noGrp="1"/>
          </p:cNvSpPr>
          <p:nvPr>
            <p:ph type="title"/>
          </p:nvPr>
        </p:nvSpPr>
        <p:spPr>
          <a:xfrm>
            <a:off x="224446" y="242289"/>
            <a:ext cx="8642349" cy="454025"/>
          </a:xfrm>
        </p:spPr>
        <p:txBody>
          <a:bodyPr/>
          <a:lstStyle/>
          <a:p>
            <a:r>
              <a:rPr lang="de-DE" dirty="0"/>
              <a:t>Gut zu wissen: Aktuelle Urteile</a:t>
            </a:r>
          </a:p>
        </p:txBody>
      </p:sp>
      <p:sp>
        <p:nvSpPr>
          <p:cNvPr id="5" name="Textfeld 4">
            <a:extLst>
              <a:ext uri="{FF2B5EF4-FFF2-40B4-BE49-F238E27FC236}">
                <a16:creationId xmlns:a16="http://schemas.microsoft.com/office/drawing/2014/main" id="{84DA862C-A439-004A-63E2-17E860DD391B}"/>
              </a:ext>
            </a:extLst>
          </p:cNvPr>
          <p:cNvSpPr txBox="1"/>
          <p:nvPr/>
        </p:nvSpPr>
        <p:spPr>
          <a:xfrm>
            <a:off x="993531" y="4510454"/>
            <a:ext cx="1890346" cy="536331"/>
          </a:xfrm>
          <a:prstGeom prst="rect">
            <a:avLst/>
          </a:prstGeom>
          <a:noFill/>
        </p:spPr>
        <p:txBody>
          <a:bodyPr wrap="square" rtlCol="0">
            <a:spAutoFit/>
          </a:bodyPr>
          <a:lstStyle/>
          <a:p>
            <a:endParaRPr lang="de-DE" dirty="0"/>
          </a:p>
        </p:txBody>
      </p:sp>
      <p:sp>
        <p:nvSpPr>
          <p:cNvPr id="11" name="Rectangle 8">
            <a:extLst>
              <a:ext uri="{FF2B5EF4-FFF2-40B4-BE49-F238E27FC236}">
                <a16:creationId xmlns:a16="http://schemas.microsoft.com/office/drawing/2014/main" id="{7260244F-6A56-89F9-7E15-F2A13178203C}"/>
              </a:ext>
            </a:extLst>
          </p:cNvPr>
          <p:cNvSpPr>
            <a:spLocks noChangeArrowheads="1"/>
          </p:cNvSpPr>
          <p:nvPr/>
        </p:nvSpPr>
        <p:spPr bwMode="auto">
          <a:xfrm>
            <a:off x="3893282" y="-10708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Foto von </a:t>
            </a:r>
            <a:r>
              <a:rPr kumimoji="0" lang="de-DE" altLang="de-DE" sz="1800" b="0" i="0" u="none" strike="noStrike" cap="none" normalizeH="0" baseline="0">
                <a:ln>
                  <a:noFill/>
                </a:ln>
                <a:solidFill>
                  <a:schemeClr val="tx1"/>
                </a:solidFill>
                <a:effectLst/>
                <a:latin typeface="Arial" panose="020B0604020202020204" pitchFamily="34" charset="0"/>
                <a:hlinkClick r:id="rId4"/>
              </a:rPr>
              <a:t>Joel &amp; Jasmin Førestbird</a:t>
            </a:r>
            <a:r>
              <a:rPr kumimoji="0" lang="de-DE" altLang="de-DE" sz="1800" b="0" i="0" u="none" strike="noStrike" cap="none" normalizeH="0" baseline="0">
                <a:ln>
                  <a:noFill/>
                </a:ln>
                <a:solidFill>
                  <a:schemeClr val="tx1"/>
                </a:solidFill>
                <a:effectLst/>
                <a:latin typeface="Arial" panose="020B0604020202020204" pitchFamily="34" charset="0"/>
              </a:rPr>
              <a:t> auf </a:t>
            </a:r>
            <a:r>
              <a:rPr kumimoji="0" lang="de-DE" altLang="de-DE" sz="1800" b="0" i="0" u="none" strike="noStrike" cap="none" normalizeH="0" baseline="0">
                <a:ln>
                  <a:noFill/>
                </a:ln>
                <a:solidFill>
                  <a:schemeClr val="tx1"/>
                </a:solidFill>
                <a:effectLst/>
                <a:latin typeface="Arial" panose="020B0604020202020204" pitchFamily="34" charset="0"/>
                <a:hlinkClick r:id="rId5"/>
              </a:rPr>
              <a:t>Unsplash</a:t>
            </a:r>
            <a:r>
              <a:rPr kumimoji="0" lang="de-DE" altLang="de-DE" sz="1800" b="0" i="0" u="none" strike="noStrike" cap="none" normalizeH="0" baseline="0">
                <a:ln>
                  <a:noFill/>
                </a:ln>
                <a:solidFill>
                  <a:schemeClr val="tx1"/>
                </a:solidFill>
                <a:effectLst/>
                <a:latin typeface="Arial" panose="020B0604020202020204" pitchFamily="34" charset="0"/>
              </a:rPr>
              <a:t> </a:t>
            </a:r>
          </a:p>
        </p:txBody>
      </p:sp>
      <p:sp>
        <p:nvSpPr>
          <p:cNvPr id="9" name="Textfeld 8">
            <a:extLst>
              <a:ext uri="{FF2B5EF4-FFF2-40B4-BE49-F238E27FC236}">
                <a16:creationId xmlns:a16="http://schemas.microsoft.com/office/drawing/2014/main" id="{DE742C4A-C74C-11E3-0841-2E6B08EB189D}"/>
              </a:ext>
            </a:extLst>
          </p:cNvPr>
          <p:cNvSpPr txBox="1"/>
          <p:nvPr/>
        </p:nvSpPr>
        <p:spPr>
          <a:xfrm>
            <a:off x="804251" y="4870120"/>
            <a:ext cx="3508130" cy="300082"/>
          </a:xfrm>
          <a:prstGeom prst="rect">
            <a:avLst/>
          </a:prstGeom>
          <a:noFill/>
        </p:spPr>
        <p:txBody>
          <a:bodyPr wrap="square" rtlCol="0">
            <a:spAutoFit/>
          </a:bodyPr>
          <a:lstStyle/>
          <a:p>
            <a:r>
              <a:rPr lang="de-DE" dirty="0" err="1">
                <a:solidFill>
                  <a:schemeClr val="bg1"/>
                </a:solidFill>
              </a:rPr>
              <a:t>Unsplash</a:t>
            </a:r>
            <a:r>
              <a:rPr lang="de-DE" dirty="0">
                <a:solidFill>
                  <a:schemeClr val="bg1"/>
                </a:solidFill>
              </a:rPr>
              <a:t>: </a:t>
            </a:r>
            <a:r>
              <a:rPr lang="de-DE" dirty="0" err="1">
                <a:solidFill>
                  <a:schemeClr val="bg1"/>
                </a:solidFill>
              </a:rPr>
              <a:t>Joel&amp;Jasmin</a:t>
            </a:r>
            <a:r>
              <a:rPr lang="de-DE" dirty="0">
                <a:solidFill>
                  <a:schemeClr val="bg1"/>
                </a:solidFill>
              </a:rPr>
              <a:t> </a:t>
            </a:r>
            <a:r>
              <a:rPr lang="de-DE" dirty="0" err="1">
                <a:solidFill>
                  <a:schemeClr val="bg1"/>
                </a:solidFill>
              </a:rPr>
              <a:t>Forestbird</a:t>
            </a:r>
            <a:endParaRPr lang="de-DE" dirty="0">
              <a:solidFill>
                <a:schemeClr val="bg1"/>
              </a:solidFill>
            </a:endParaRPr>
          </a:p>
        </p:txBody>
      </p:sp>
    </p:spTree>
    <p:extLst>
      <p:ext uri="{BB962C8B-B14F-4D97-AF65-F5344CB8AC3E}">
        <p14:creationId xmlns:p14="http://schemas.microsoft.com/office/powerpoint/2010/main" val="30092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7077" y="1663562"/>
            <a:ext cx="4562061" cy="1708160"/>
          </a:xfrm>
          <a:prstGeom prst="rect">
            <a:avLst/>
          </a:prstGeom>
          <a:noFill/>
        </p:spPr>
        <p:txBody>
          <a:bodyPr wrap="square" rtlCol="0">
            <a:spAutoFit/>
          </a:bodyPr>
          <a:lstStyle/>
          <a:p>
            <a:r>
              <a:rPr lang="de-DE" sz="3500" dirty="0">
                <a:solidFill>
                  <a:schemeClr val="bg1"/>
                </a:solidFill>
                <a:latin typeface="+mj-lt"/>
              </a:rPr>
              <a:t>Die Bestimmungen zur Teilzeitarbeit im Einzelnen</a:t>
            </a:r>
          </a:p>
        </p:txBody>
      </p:sp>
    </p:spTree>
    <p:extLst>
      <p:ext uri="{BB962C8B-B14F-4D97-AF65-F5344CB8AC3E}">
        <p14:creationId xmlns:p14="http://schemas.microsoft.com/office/powerpoint/2010/main" val="260792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62905" y="1029242"/>
            <a:ext cx="8823601" cy="454025"/>
          </a:xfrm>
        </p:spPr>
        <p:txBody>
          <a:bodyPr/>
          <a:lstStyle/>
          <a:p>
            <a:r>
              <a:rPr lang="de-DE" dirty="0"/>
              <a:t>Das Teilzeit- und Befristungsgesetz</a:t>
            </a:r>
          </a:p>
        </p:txBody>
      </p:sp>
      <p:pic>
        <p:nvPicPr>
          <p:cNvPr id="7" name="Grafik 6" descr="Ein Bild, das Screenshot enthält.&#10;&#10;Automatisch generierte Beschreibung">
            <a:extLst>
              <a:ext uri="{FF2B5EF4-FFF2-40B4-BE49-F238E27FC236}">
                <a16:creationId xmlns:a16="http://schemas.microsoft.com/office/drawing/2014/main" id="{FFC06719-A055-426D-A6DF-6811EDC8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17" y="1835916"/>
            <a:ext cx="6328491" cy="2227035"/>
          </a:xfrm>
          <a:prstGeom prst="rect">
            <a:avLst/>
          </a:prstGeom>
        </p:spPr>
      </p:pic>
      <p:sp>
        <p:nvSpPr>
          <p:cNvPr id="8" name="Textfeld 7">
            <a:extLst>
              <a:ext uri="{FF2B5EF4-FFF2-40B4-BE49-F238E27FC236}">
                <a16:creationId xmlns:a16="http://schemas.microsoft.com/office/drawing/2014/main" id="{E3970CC5-34E7-45EE-A271-0C2DCCA6CCFB}"/>
              </a:ext>
            </a:extLst>
          </p:cNvPr>
          <p:cNvSpPr txBox="1"/>
          <p:nvPr/>
        </p:nvSpPr>
        <p:spPr>
          <a:xfrm>
            <a:off x="1411724" y="4261474"/>
            <a:ext cx="1971963" cy="461665"/>
          </a:xfrm>
          <a:prstGeom prst="rect">
            <a:avLst/>
          </a:prstGeom>
          <a:solidFill>
            <a:srgbClr val="FF0000"/>
          </a:solidFill>
        </p:spPr>
        <p:txBody>
          <a:bodyPr wrap="square" rtlCol="0">
            <a:spAutoFit/>
          </a:bodyPr>
          <a:lstStyle/>
          <a:p>
            <a:pPr lvl="0"/>
            <a:r>
              <a:rPr lang="de-DE" sz="1200" dirty="0">
                <a:solidFill>
                  <a:schemeClr val="bg1"/>
                </a:solidFill>
              </a:rPr>
              <a:t>Für eine befristete Zeit zur </a:t>
            </a:r>
            <a:br>
              <a:rPr lang="de-DE" sz="1200" dirty="0">
                <a:solidFill>
                  <a:schemeClr val="bg1"/>
                </a:solidFill>
              </a:rPr>
            </a:br>
            <a:r>
              <a:rPr lang="de-DE" sz="1200" dirty="0">
                <a:solidFill>
                  <a:schemeClr val="bg1"/>
                </a:solidFill>
              </a:rPr>
              <a:t>Teilzeit wechseln</a:t>
            </a:r>
          </a:p>
        </p:txBody>
      </p:sp>
      <p:sp>
        <p:nvSpPr>
          <p:cNvPr id="9" name="Textfeld 8">
            <a:extLst>
              <a:ext uri="{FF2B5EF4-FFF2-40B4-BE49-F238E27FC236}">
                <a16:creationId xmlns:a16="http://schemas.microsoft.com/office/drawing/2014/main" id="{E3970CC5-34E7-45EE-A271-0C2DCCA6CCFB}"/>
              </a:ext>
            </a:extLst>
          </p:cNvPr>
          <p:cNvSpPr txBox="1"/>
          <p:nvPr/>
        </p:nvSpPr>
        <p:spPr>
          <a:xfrm>
            <a:off x="3647723" y="4261475"/>
            <a:ext cx="1856492" cy="461665"/>
          </a:xfrm>
          <a:prstGeom prst="rect">
            <a:avLst/>
          </a:prstGeom>
          <a:solidFill>
            <a:srgbClr val="E3051B"/>
          </a:solidFill>
        </p:spPr>
        <p:txBody>
          <a:bodyPr wrap="square" rtlCol="0">
            <a:spAutoFit/>
          </a:bodyPr>
          <a:lstStyle/>
          <a:p>
            <a:pPr lvl="0"/>
            <a:r>
              <a:rPr lang="de-DE" sz="1200" dirty="0">
                <a:solidFill>
                  <a:schemeClr val="bg1"/>
                </a:solidFill>
              </a:rPr>
              <a:t>Die Arbeitszeit unbefristet herabsetzen</a:t>
            </a:r>
          </a:p>
        </p:txBody>
      </p:sp>
      <p:sp>
        <p:nvSpPr>
          <p:cNvPr id="10" name="Textfeld 9">
            <a:extLst>
              <a:ext uri="{FF2B5EF4-FFF2-40B4-BE49-F238E27FC236}">
                <a16:creationId xmlns:a16="http://schemas.microsoft.com/office/drawing/2014/main" id="{E3970CC5-34E7-45EE-A271-0C2DCCA6CCFB}"/>
              </a:ext>
            </a:extLst>
          </p:cNvPr>
          <p:cNvSpPr txBox="1"/>
          <p:nvPr/>
        </p:nvSpPr>
        <p:spPr>
          <a:xfrm>
            <a:off x="5649148" y="4264169"/>
            <a:ext cx="1856492" cy="461665"/>
          </a:xfrm>
          <a:prstGeom prst="rect">
            <a:avLst/>
          </a:prstGeom>
          <a:solidFill>
            <a:srgbClr val="E3051B"/>
          </a:solidFill>
        </p:spPr>
        <p:txBody>
          <a:bodyPr wrap="square" rtlCol="0">
            <a:spAutoFit/>
          </a:bodyPr>
          <a:lstStyle/>
          <a:p>
            <a:pPr lvl="0"/>
            <a:r>
              <a:rPr lang="de-DE" sz="1200" dirty="0">
                <a:solidFill>
                  <a:schemeClr val="bg1"/>
                </a:solidFill>
              </a:rPr>
              <a:t>Die Arbeitszeit unbefristet verlängern</a:t>
            </a:r>
          </a:p>
        </p:txBody>
      </p:sp>
      <p:sp>
        <p:nvSpPr>
          <p:cNvPr id="2" name="Textfeld 1">
            <a:extLst>
              <a:ext uri="{FF2B5EF4-FFF2-40B4-BE49-F238E27FC236}">
                <a16:creationId xmlns:a16="http://schemas.microsoft.com/office/drawing/2014/main" id="{89A81E30-A816-8032-FDCB-34054777789A}"/>
              </a:ext>
            </a:extLst>
          </p:cNvPr>
          <p:cNvSpPr txBox="1"/>
          <p:nvPr/>
        </p:nvSpPr>
        <p:spPr>
          <a:xfrm>
            <a:off x="2063213" y="2409091"/>
            <a:ext cx="661047" cy="378069"/>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5042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09273"/>
            <a:ext cx="8642349" cy="454025"/>
          </a:xfrm>
        </p:spPr>
        <p:txBody>
          <a:bodyPr/>
          <a:lstStyle/>
          <a:p>
            <a:r>
              <a:rPr lang="de-DE" sz="3500" dirty="0"/>
              <a:t>Teilzeitarbeit: Säule 1 des Teilzeit- und Befristungsgesetzes</a:t>
            </a:r>
          </a:p>
        </p:txBody>
      </p:sp>
      <p:sp>
        <p:nvSpPr>
          <p:cNvPr id="3" name="Inhaltsplatzhalter 2"/>
          <p:cNvSpPr>
            <a:spLocks noGrp="1"/>
          </p:cNvSpPr>
          <p:nvPr>
            <p:ph idx="1"/>
          </p:nvPr>
        </p:nvSpPr>
        <p:spPr>
          <a:xfrm>
            <a:off x="2489752" y="2032553"/>
            <a:ext cx="6510131" cy="2693504"/>
          </a:xfrm>
        </p:spPr>
        <p:txBody>
          <a:bodyPr>
            <a:noAutofit/>
          </a:bodyPr>
          <a:lstStyle/>
          <a:p>
            <a:r>
              <a:rPr lang="de-DE" dirty="0"/>
              <a:t>Befristete Arbeitszeitreduzierung, anschließend: Rückkehrrecht auf die ursprüngliche Arbeitszeit.</a:t>
            </a:r>
          </a:p>
          <a:p>
            <a:r>
              <a:rPr lang="de-DE" dirty="0"/>
              <a:t>Voraussetzung: Sechs Monate Betriebszugehörigkeit.</a:t>
            </a:r>
          </a:p>
          <a:p>
            <a:r>
              <a:rPr lang="de-DE" dirty="0"/>
              <a:t>Gilt nur in Betrieben mit mehr als 45 Beschäftigten.</a:t>
            </a:r>
          </a:p>
          <a:p>
            <a:r>
              <a:rPr lang="de-DE" dirty="0"/>
              <a:t>Zeitraum: Mindestens ein Jahr, höchstens fünf Jahre</a:t>
            </a:r>
          </a:p>
          <a:p>
            <a:r>
              <a:rPr lang="de-DE" dirty="0"/>
              <a:t>Antrag: schriftlich. Und mindestens drei Monate vor dem gewünschten Beginn.</a:t>
            </a:r>
          </a:p>
          <a:p>
            <a:r>
              <a:rPr lang="de-DE" dirty="0"/>
              <a:t>Der Arbeitgeber kann den Antrag aus betrieblichen Gründen ablehnen. </a:t>
            </a:r>
          </a:p>
          <a:p>
            <a:endParaRPr lang="de-DE" dirty="0"/>
          </a:p>
        </p:txBody>
      </p:sp>
      <p:pic>
        <p:nvPicPr>
          <p:cNvPr id="6" name="Grafik 5">
            <a:extLst>
              <a:ext uri="{FF2B5EF4-FFF2-40B4-BE49-F238E27FC236}">
                <a16:creationId xmlns:a16="http://schemas.microsoft.com/office/drawing/2014/main" id="{F295D430-E085-4516-829D-59075770C832}"/>
              </a:ext>
            </a:extLst>
          </p:cNvPr>
          <p:cNvPicPr>
            <a:picLocks noChangeAspect="1"/>
          </p:cNvPicPr>
          <p:nvPr/>
        </p:nvPicPr>
        <p:blipFill>
          <a:blip r:embed="rId3"/>
          <a:stretch>
            <a:fillRect/>
          </a:stretch>
        </p:blipFill>
        <p:spPr>
          <a:xfrm>
            <a:off x="333215" y="2173825"/>
            <a:ext cx="2027328" cy="1664826"/>
          </a:xfrm>
          <a:prstGeom prst="rect">
            <a:avLst/>
          </a:prstGeom>
        </p:spPr>
      </p:pic>
      <p:sp>
        <p:nvSpPr>
          <p:cNvPr id="4" name="Textfeld 3">
            <a:extLst>
              <a:ext uri="{FF2B5EF4-FFF2-40B4-BE49-F238E27FC236}">
                <a16:creationId xmlns:a16="http://schemas.microsoft.com/office/drawing/2014/main" id="{9C01B587-2297-5A5F-8718-7A13B704590B}"/>
              </a:ext>
            </a:extLst>
          </p:cNvPr>
          <p:cNvSpPr txBox="1"/>
          <p:nvPr/>
        </p:nvSpPr>
        <p:spPr>
          <a:xfrm>
            <a:off x="1286862" y="2193681"/>
            <a:ext cx="661047" cy="378069"/>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83268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651923"/>
            <a:ext cx="8642349" cy="454025"/>
          </a:xfrm>
        </p:spPr>
        <p:txBody>
          <a:bodyPr/>
          <a:lstStyle/>
          <a:p>
            <a:r>
              <a:rPr lang="de-DE" sz="3500" dirty="0"/>
              <a:t>Teilzeit- und Befristungsgesetz</a:t>
            </a:r>
          </a:p>
        </p:txBody>
      </p:sp>
      <p:pic>
        <p:nvPicPr>
          <p:cNvPr id="5" name="Grafik 4">
            <a:extLst>
              <a:ext uri="{FF2B5EF4-FFF2-40B4-BE49-F238E27FC236}">
                <a16:creationId xmlns:a16="http://schemas.microsoft.com/office/drawing/2014/main" id="{8A7F4760-FBF3-4126-9338-B6035102C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39" y="1485900"/>
            <a:ext cx="7080093" cy="3005677"/>
          </a:xfrm>
          <a:prstGeom prst="rect">
            <a:avLst/>
          </a:prstGeom>
        </p:spPr>
      </p:pic>
    </p:spTree>
    <p:extLst>
      <p:ext uri="{BB962C8B-B14F-4D97-AF65-F5344CB8AC3E}">
        <p14:creationId xmlns:p14="http://schemas.microsoft.com/office/powerpoint/2010/main" val="1519949583"/>
      </p:ext>
    </p:extLst>
  </p:cSld>
  <p:clrMapOvr>
    <a:masterClrMapping/>
  </p:clrMapOvr>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3356</Words>
  <Application>Microsoft Office PowerPoint</Application>
  <PresentationFormat>Bildschirmpräsentation (16:9)</PresentationFormat>
  <Paragraphs>254</Paragraphs>
  <Slides>21</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Wingdings</vt:lpstr>
      <vt:lpstr>Biome Light</vt:lpstr>
      <vt:lpstr>Meta Head IGM Cond Black</vt:lpstr>
      <vt:lpstr>Courier New</vt:lpstr>
      <vt:lpstr>Arial</vt:lpstr>
      <vt:lpstr>Meta Head IGM Cond Light</vt:lpstr>
      <vt:lpstr>Segoe UI</vt:lpstr>
      <vt:lpstr>Meta IGM</vt:lpstr>
      <vt:lpstr>Office</vt:lpstr>
      <vt:lpstr>Das Teilzeitrecht  Rechtlicher Rahmen und Gestaltungsmöglichkeiten</vt:lpstr>
      <vt:lpstr>Teilzeit = passgenaue Lösung?! </vt:lpstr>
      <vt:lpstr>teilzeit nimmt zu</vt:lpstr>
      <vt:lpstr>Unser Ziel: Keine nachteile für Teilzeitbeschäftigte </vt:lpstr>
      <vt:lpstr>Gut zu wissen: Aktuelle Urteile</vt:lpstr>
      <vt:lpstr>PowerPoint-Präsentation</vt:lpstr>
      <vt:lpstr>Das Teilzeit- und Befristungsgesetz</vt:lpstr>
      <vt:lpstr>Teilzeitarbeit: Säule 1 des Teilzeit- und Befristungsgesetzes</vt:lpstr>
      <vt:lpstr>Teilzeit- und Befristungsgesetz</vt:lpstr>
      <vt:lpstr>WEitere Möglichkeiten, die Arbeitszeit befristet herabzusetzen</vt:lpstr>
      <vt:lpstr>Verkürzte Vollzeit – Tarifvertrag in der Metall- und Elektroindustrie </vt:lpstr>
      <vt:lpstr>Teilzeitarbeit: Säule 2 des Teilzeit- und Befristungsgesetzes</vt:lpstr>
      <vt:lpstr>Teilzeitarbeit: Säule 3 des Teilzeit- und Befristungsgesetzes</vt:lpstr>
      <vt:lpstr>Teilzeitarbeit: das Gespräch mit dem Arbeitgeber </vt:lpstr>
      <vt:lpstr>PowerPoint-Präsentation</vt:lpstr>
      <vt:lpstr>Betriebliche Regelungsansätze</vt:lpstr>
      <vt:lpstr>Teilzeit gestalten – die Bandbreite</vt:lpstr>
      <vt:lpstr>Den Teilzeitkäfig erfolgreich geöffnet!</vt:lpstr>
      <vt:lpstr>Auszeiten und Wiedereinstieg begleiten </vt:lpstr>
      <vt:lpstr>BV „jeder gehört dazu“</vt:lpstr>
      <vt:lpstr>Vielen Dank für Die Aufmerksamkeit</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Neue Teilzeitrecht ab 2019  Rechtlicher Rahmen und Gestaltungsmöglichkeiten</dc:title>
  <dc:creator>Graf, Julia</dc:creator>
  <cp:lastModifiedBy>Graf, Julia</cp:lastModifiedBy>
  <cp:revision>15</cp:revision>
  <dcterms:created xsi:type="dcterms:W3CDTF">2020-06-15T13:52:58Z</dcterms:created>
  <dcterms:modified xsi:type="dcterms:W3CDTF">2024-09-04T13:11:39Z</dcterms:modified>
</cp:coreProperties>
</file>