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28"/>
  </p:notesMasterIdLst>
  <p:handoutMasterIdLst>
    <p:handoutMasterId r:id="rId29"/>
  </p:handout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Meta Head IGM Cond Black" panose="02000A06040000020004" pitchFamily="2" charset="0"/>
      <p:bold r:id="rId34"/>
    </p:embeddedFont>
    <p:embeddedFont>
      <p:font typeface="Meta Head IGM Cond Light" panose="02000506030000020004" pitchFamily="2" charset="0"/>
      <p:regular r:id="rId35"/>
    </p:embeddedFont>
    <p:embeddedFont>
      <p:font typeface="Meta IGM" panose="02000503040000020004" pitchFamily="2"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51B"/>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499" autoAdjust="0"/>
  </p:normalViewPr>
  <p:slideViewPr>
    <p:cSldViewPr snapToGrid="0" snapToObjects="1" showGuides="1">
      <p:cViewPr varScale="1">
        <p:scale>
          <a:sx n="92" d="100"/>
          <a:sy n="92" d="100"/>
        </p:scale>
        <p:origin x="2122" y="77"/>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17" d="100"/>
          <a:sy n="117" d="100"/>
        </p:scale>
        <p:origin x="299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200"/>
            </a:lvl1pPr>
          </a:lstStyle>
          <a:p>
            <a:endParaRPr lang="de-DE" sz="1000" dirty="0">
              <a:latin typeface="Meta IGM"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884613" y="0"/>
            <a:ext cx="2971800" cy="458788"/>
          </a:xfrm>
          <a:prstGeom prst="rect">
            <a:avLst/>
          </a:prstGeom>
        </p:spPr>
        <p:txBody>
          <a:bodyPr vert="horz" lIns="180000" tIns="180000" rIns="180000" bIns="180000" rtlCol="0"/>
          <a:lstStyle>
            <a:lvl1pPr algn="r">
              <a:defRPr sz="1200"/>
            </a:lvl1pPr>
          </a:lstStyle>
          <a:p>
            <a:fld id="{D893A924-A15F-FB45-9450-A978DD7F2A70}" type="datetimeFigureOut">
              <a:rPr lang="de-DE" sz="1000" smtClean="0">
                <a:latin typeface="Meta IGM" panose="02000503040000020004" pitchFamily="2" charset="0"/>
              </a:rPr>
              <a:t>25.02.2022</a:t>
            </a:fld>
            <a:endParaRPr lang="de-DE" sz="1000" dirty="0">
              <a:latin typeface="Meta IGM"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8685213"/>
            <a:ext cx="2971800" cy="458787"/>
          </a:xfrm>
          <a:prstGeom prst="rect">
            <a:avLst/>
          </a:prstGeom>
        </p:spPr>
        <p:txBody>
          <a:bodyPr vert="horz" lIns="180000" tIns="180000" rIns="180000" bIns="180000" rtlCol="0" anchor="b"/>
          <a:lstStyle>
            <a:lvl1pPr algn="l">
              <a:defRPr sz="1200"/>
            </a:lvl1pPr>
          </a:lstStyle>
          <a:p>
            <a:endParaRPr lang="de-DE" sz="1000">
              <a:latin typeface="Meta IGM"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884613" y="8685213"/>
            <a:ext cx="2971800" cy="458787"/>
          </a:xfrm>
          <a:prstGeom prst="rect">
            <a:avLst/>
          </a:prstGeom>
        </p:spPr>
        <p:txBody>
          <a:bodyPr vert="horz" lIns="180000" tIns="180000" rIns="180000" bIns="180000" rtlCol="0" anchor="b"/>
          <a:lstStyle>
            <a:lvl1pPr algn="r">
              <a:defRPr sz="1200"/>
            </a:lvl1pPr>
          </a:lstStyle>
          <a:p>
            <a:fld id="{53B84A8F-D800-3D49-A16E-28CD7380C913}" type="slidenum">
              <a:rPr lang="de-DE" sz="1000" smtClean="0">
                <a:latin typeface="Meta IGM" panose="02000503040000020004" pitchFamily="2" charset="0"/>
              </a:rPr>
              <a:t>‹Nr.›</a:t>
            </a:fld>
            <a:endParaRPr lang="de-DE" sz="1000">
              <a:latin typeface="Meta IGM"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000" b="0" i="0">
                <a:latin typeface="Meta IGM" panose="02000503040000020004" pitchFamily="2"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180000" tIns="180000" rIns="180000" bIns="180000" rtlCol="0"/>
          <a:lstStyle>
            <a:lvl1pPr algn="r">
              <a:defRPr sz="1000" b="0" i="0">
                <a:latin typeface="Meta IGM" panose="02000503040000020004" pitchFamily="2" charset="0"/>
              </a:defRPr>
            </a:lvl1pPr>
          </a:lstStyle>
          <a:p>
            <a:fld id="{16B77BA6-83BE-5742-8C0B-6F675812BA19}" type="datetimeFigureOut">
              <a:rPr lang="de-DE" smtClean="0"/>
              <a:pPr/>
              <a:t>25.02.2022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180000" tIns="180000" rIns="180000" bIns="180000" rtlCol="0" anchor="b"/>
          <a:lstStyle>
            <a:lvl1pPr algn="l">
              <a:defRPr sz="1000" b="0" i="0">
                <a:latin typeface="Meta IGM"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180000" tIns="180000" rIns="180000" bIns="180000" rtlCol="0" anchor="b"/>
          <a:lstStyle>
            <a:lvl1pPr algn="r">
              <a:defRPr sz="1000" b="0" i="0">
                <a:latin typeface="Meta IGM"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ta IGM"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a:t>
            </a:fld>
            <a:endParaRPr lang="de-DE" dirty="0"/>
          </a:p>
        </p:txBody>
      </p:sp>
    </p:spTree>
    <p:extLst>
      <p:ext uri="{BB962C8B-B14F-4D97-AF65-F5344CB8AC3E}">
        <p14:creationId xmlns:p14="http://schemas.microsoft.com/office/powerpoint/2010/main" val="4180486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13</a:t>
            </a:fld>
            <a:endParaRPr lang="de-DE" dirty="0"/>
          </a:p>
        </p:txBody>
      </p:sp>
    </p:spTree>
    <p:extLst>
      <p:ext uri="{BB962C8B-B14F-4D97-AF65-F5344CB8AC3E}">
        <p14:creationId xmlns:p14="http://schemas.microsoft.com/office/powerpoint/2010/main" val="2846253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Immer mehr Beschäftigte arbeiten in Teilzeit. </a:t>
            </a:r>
          </a:p>
          <a:p>
            <a:r>
              <a:rPr lang="de-DE" dirty="0" smtClean="0"/>
              <a:t>Grund</a:t>
            </a:r>
            <a:r>
              <a:rPr lang="de-DE" baseline="0" dirty="0" smtClean="0"/>
              <a:t> dafür ist insbesondere, dass immer mehr Frauen arbeiten wollen, sie aber wegen familiärer Verpflichtungen nicht in Vollzeit arbeiten wollen/können. </a:t>
            </a:r>
          </a:p>
          <a:p>
            <a:r>
              <a:rPr lang="de-DE" baseline="0" dirty="0" smtClean="0"/>
              <a:t>Ein zweiter Grund ist, dass Arbeitgeber die mit Teilzeitbeschäftigung verbundene Flexibilität zu ihren Gunsten nutzen. </a:t>
            </a:r>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14</a:t>
            </a:fld>
            <a:endParaRPr lang="de-DE" dirty="0"/>
          </a:p>
        </p:txBody>
      </p:sp>
    </p:spTree>
    <p:extLst>
      <p:ext uri="{BB962C8B-B14F-4D97-AF65-F5344CB8AC3E}">
        <p14:creationId xmlns:p14="http://schemas.microsoft.com/office/powerpoint/2010/main" val="4282898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18</a:t>
            </a:fld>
            <a:endParaRPr lang="de-DE" dirty="0"/>
          </a:p>
        </p:txBody>
      </p:sp>
    </p:spTree>
    <p:extLst>
      <p:ext uri="{BB962C8B-B14F-4D97-AF65-F5344CB8AC3E}">
        <p14:creationId xmlns:p14="http://schemas.microsoft.com/office/powerpoint/2010/main" val="205328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aseline="0" dirty="0" smtClean="0"/>
              <a:t>Der Gegenwind der Arbeitgeber war bei der Brückenteilzeit sehr hoch. Sie haben sich massiv dafür eingesetzt, dass es dieses Recht für Beschäftigte nicht geben soll. </a:t>
            </a:r>
          </a:p>
          <a:p>
            <a:pPr marL="0" indent="0">
              <a:buNone/>
            </a:pPr>
            <a:r>
              <a:rPr lang="de-DE" baseline="0" dirty="0" smtClean="0"/>
              <a:t>Damit haben sie sich nicht durchgesetzt, trotz massiven Versuchen Einfluss auf die Politik zu nehmen.</a:t>
            </a:r>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19</a:t>
            </a:fld>
            <a:endParaRPr lang="de-DE" dirty="0"/>
          </a:p>
        </p:txBody>
      </p:sp>
    </p:spTree>
    <p:extLst>
      <p:ext uri="{BB962C8B-B14F-4D97-AF65-F5344CB8AC3E}">
        <p14:creationId xmlns:p14="http://schemas.microsoft.com/office/powerpoint/2010/main" val="5701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Die IG Metall setzt sich schon lange für ein solches Recht ein. </a:t>
            </a:r>
          </a:p>
          <a:p>
            <a:r>
              <a:rPr lang="de-DE" dirty="0" smtClean="0"/>
              <a:t>Endlich hat die Bundesregierung mit der Einführung der Brückenteilzeit die Zeichen der modernen Arbeitswelt erkannt und neue Regelungen geschaffen, die die Beschäftigten in ihren Arbeitnehmer/innenrechten stärkt. Sie ist dabei dem Vorbild der IG Metall gefolgt, die mit dem Tarifabschluss in der Metall- und Elektroindustrie Standards gesetzt hat:</a:t>
            </a:r>
          </a:p>
          <a:p>
            <a:pPr lvl="1"/>
            <a:r>
              <a:rPr lang="de-DE" dirty="0" smtClean="0"/>
              <a:t>Stärkung der modernen flexiblen Arbeitswelt für Beschäftigte</a:t>
            </a:r>
          </a:p>
          <a:p>
            <a:pPr lvl="1"/>
            <a:r>
              <a:rPr lang="de-DE" dirty="0" smtClean="0"/>
              <a:t>zurück in Vollzeit durch die Brückenteilzeit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bessere individuelle Anpassungsmöglichkeit an die Lebensrealität von Beschäftigten</a:t>
            </a:r>
          </a:p>
          <a:p>
            <a:pPr lvl="1"/>
            <a:r>
              <a:rPr lang="de-DE" dirty="0" smtClean="0"/>
              <a:t>Entschärfung der „Teilzeitfalle“</a:t>
            </a:r>
          </a:p>
          <a:p>
            <a:pPr lvl="1"/>
            <a:r>
              <a:rPr lang="de-DE" dirty="0" smtClean="0"/>
              <a:t>Die Teilzeitfalle kann schwerwiegende Nachwirkungen bei der Rente haben; Beispiele:</a:t>
            </a:r>
          </a:p>
          <a:p>
            <a:pPr lvl="2"/>
            <a:r>
              <a:rPr lang="de-DE" dirty="0" smtClean="0"/>
              <a:t>Frauen in Westdeutschland in Teilzeit verdienen durchschnittlich 2,40 € weniger pro Std. als Frauen in Vollzeit</a:t>
            </a:r>
          </a:p>
          <a:p>
            <a:pPr lvl="2"/>
            <a:r>
              <a:rPr lang="de-DE" dirty="0" smtClean="0"/>
              <a:t>35- jährige/r geht in Teilzeit (50%)- bei Durchschnittsverdienst bekommt er/sie im Alter 993€ Rente. Ginge er/ sie nach 5 Jahren zurück in die Vollzeit hätte er/sie 1.425€ Rente</a:t>
            </a:r>
          </a:p>
          <a:p>
            <a:pPr lvl="1"/>
            <a:r>
              <a:rPr lang="de-DE" dirty="0" smtClean="0"/>
              <a:t>Flexible Teilzeitregelung für Arbeitnehmer/innen</a:t>
            </a:r>
          </a:p>
          <a:p>
            <a:pPr lvl="1"/>
            <a:r>
              <a:rPr lang="de-DE" dirty="0" smtClean="0"/>
              <a:t>Die Arbeitnehmer/innen sollen mitentscheiden können, wie lange Sie ihre Arbeitszeit verändern möchten und wie hoch die wöchentliche Arbeitszeit sein soll</a:t>
            </a:r>
          </a:p>
          <a:p>
            <a:pPr lvl="1"/>
            <a:r>
              <a:rPr lang="de-DE" dirty="0" smtClean="0"/>
              <a:t>Vereinbarkeit von Lebensrealität und Beschäftigungsverhältnis („Work-Life-Balance“)</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20</a:t>
            </a:fld>
            <a:endParaRPr lang="de-DE" dirty="0"/>
          </a:p>
        </p:txBody>
      </p:sp>
    </p:spTree>
    <p:extLst>
      <p:ext uri="{BB962C8B-B14F-4D97-AF65-F5344CB8AC3E}">
        <p14:creationId xmlns:p14="http://schemas.microsoft.com/office/powerpoint/2010/main" val="335857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darf keine Schwellenwerte von 45 bzw. 200 geben. </a:t>
            </a:r>
          </a:p>
          <a:p>
            <a:r>
              <a:rPr lang="de-DE" dirty="0" smtClean="0"/>
              <a:t>12,2 Mio. Beschäftigte haben so gar keinen Anspruch auf Brückenteilzeit</a:t>
            </a:r>
          </a:p>
          <a:p>
            <a:r>
              <a:rPr lang="de-DE" dirty="0" smtClean="0"/>
              <a:t>8,3 Mio. Beschäftigte arbeiten in Unternehmen mit 46 - 200 Beschäftigten</a:t>
            </a:r>
          </a:p>
          <a:p>
            <a:r>
              <a:rPr lang="de-DE" dirty="0" smtClean="0"/>
              <a:t>Die Brückenteilzeit muss auch für weniger als 1 bzw. mehr als 5 Jahre möglich sein. Manche Beschäftigte wollen (z.B. aus finanziellen Gründen) die Arbeitszeit nicht für ein ganzes Jahr verkürzen oder für einen längeren Zeitraum (für die ersten 10 Lebensjahre eines Kindes). Das muss möglich sein, ohne dass man dadurch sein Rückkehrrecht verliert. </a:t>
            </a:r>
          </a:p>
          <a:p>
            <a:r>
              <a:rPr lang="de-DE" dirty="0" smtClean="0"/>
              <a:t>Die Brückenteilzeit muss während der Inanspruchnahme flexibel anpassbar sein (z.B. wenn Verkürzungsgrund entfällt).</a:t>
            </a:r>
          </a:p>
          <a:p>
            <a:r>
              <a:rPr lang="de-DE" dirty="0" smtClean="0"/>
              <a:t>Beschäftigte haben keinen Anspruch Arbeitszeit während der Laufzeit der Brückenteilzeit zu verändern. </a:t>
            </a:r>
          </a:p>
          <a:p>
            <a:r>
              <a:rPr lang="de-DE" dirty="0" smtClean="0"/>
              <a:t>Die Beweislastumkehr ist nicht zufriedenstellend, da das Gesetz lediglich auf freie Arbeitsplätze ausgerichtet ist. Besser wäre hier ein Modell nach dem Beschäftigte Anspruch haben, frei werdende Arbeitszeitvolumina (z.B. von anderen Beschäftigten, die ihre Arbeitszeit befristet reduzieren) (befristet) für sich zu beanspruchen</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21</a:t>
            </a:fld>
            <a:endParaRPr lang="de-DE" dirty="0"/>
          </a:p>
        </p:txBody>
      </p:sp>
    </p:spTree>
    <p:extLst>
      <p:ext uri="{BB962C8B-B14F-4D97-AF65-F5344CB8AC3E}">
        <p14:creationId xmlns:p14="http://schemas.microsoft.com/office/powerpoint/2010/main" val="110891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22</a:t>
            </a:fld>
            <a:endParaRPr lang="de-DE" dirty="0"/>
          </a:p>
        </p:txBody>
      </p:sp>
    </p:spTree>
    <p:extLst>
      <p:ext uri="{BB962C8B-B14F-4D97-AF65-F5344CB8AC3E}">
        <p14:creationId xmlns:p14="http://schemas.microsoft.com/office/powerpoint/2010/main" val="131001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a:t>
            </a:fld>
            <a:endParaRPr lang="de-DE" dirty="0"/>
          </a:p>
        </p:txBody>
      </p:sp>
    </p:spTree>
    <p:extLst>
      <p:ext uri="{BB962C8B-B14F-4D97-AF65-F5344CB8AC3E}">
        <p14:creationId xmlns:p14="http://schemas.microsoft.com/office/powerpoint/2010/main" val="94783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a:t>
            </a:r>
            <a:r>
              <a:rPr lang="de-DE" baseline="0" dirty="0" smtClean="0"/>
              <a:t> IG Metall Vorstand hat 2018 eine Verpflichtungserklärung von </a:t>
            </a:r>
            <a:r>
              <a:rPr lang="de-DE" baseline="0" dirty="0" err="1" smtClean="0"/>
              <a:t>IndustriAll</a:t>
            </a:r>
            <a:r>
              <a:rPr lang="de-DE" baseline="0" dirty="0" smtClean="0"/>
              <a:t> Global unterzeichnet. Darin geht es darum, Belästigung von Frauen und sexuelle Gewalt am Arbeitsplatz und in der Gewerkschaft zu unterbinden und Maßnahmen zum Schutz und zur Prävention zu ergreifen.</a:t>
            </a:r>
          </a:p>
          <a:p>
            <a:endParaRPr lang="de-DE" baseline="0" dirty="0" smtClean="0"/>
          </a:p>
          <a:p>
            <a:r>
              <a:rPr lang="de-DE" baseline="0" dirty="0" smtClean="0"/>
              <a:t>Hier die Verpflichtungserklärung</a:t>
            </a:r>
          </a:p>
          <a:p>
            <a:r>
              <a:rPr lang="de-DE" sz="1200" b="1" i="0" u="none" strike="noStrike" kern="1200" baseline="0" dirty="0" smtClean="0">
                <a:solidFill>
                  <a:schemeClr val="tx1"/>
                </a:solidFill>
                <a:latin typeface="Meta IGM" panose="02000503040000020004" pitchFamily="2" charset="0"/>
                <a:ea typeface="+mn-ea"/>
                <a:cs typeface="+mn-cs"/>
              </a:rPr>
              <a:t>Verpflichtungserklärung der Gewerkschaften</a:t>
            </a:r>
          </a:p>
          <a:p>
            <a:r>
              <a:rPr lang="de-DE" sz="1200" b="1" i="0" u="none" strike="noStrike" kern="1200" baseline="0" dirty="0" smtClean="0">
                <a:solidFill>
                  <a:schemeClr val="tx1"/>
                </a:solidFill>
                <a:latin typeface="Meta IGM" panose="02000503040000020004" pitchFamily="2" charset="0"/>
                <a:ea typeface="+mn-ea"/>
                <a:cs typeface="+mn-cs"/>
              </a:rPr>
              <a:t>Belästigung von Frauen und sexuelle Gewalt:</a:t>
            </a:r>
          </a:p>
          <a:p>
            <a:r>
              <a:rPr lang="de-DE" sz="1200" b="1" i="0" u="none" strike="noStrike" kern="1200" baseline="0" dirty="0" smtClean="0">
                <a:solidFill>
                  <a:schemeClr val="tx1"/>
                </a:solidFill>
                <a:latin typeface="Meta IGM" panose="02000503040000020004" pitchFamily="2" charset="0"/>
                <a:ea typeface="+mn-ea"/>
                <a:cs typeface="+mn-cs"/>
              </a:rPr>
              <a:t>NICHT AN UNSEREM ARBEITSPLATZ,</a:t>
            </a:r>
          </a:p>
          <a:p>
            <a:r>
              <a:rPr lang="de-DE" sz="1200" b="1" i="0" u="none" strike="noStrike" kern="1200" baseline="0" dirty="0" smtClean="0">
                <a:solidFill>
                  <a:schemeClr val="tx1"/>
                </a:solidFill>
                <a:latin typeface="Meta IGM" panose="02000503040000020004" pitchFamily="2" charset="0"/>
                <a:ea typeface="+mn-ea"/>
                <a:cs typeface="+mn-cs"/>
              </a:rPr>
              <a:t>NICHT IN UNSERER GEWERKSCHAFT</a:t>
            </a:r>
          </a:p>
          <a:p>
            <a:endParaRPr lang="de-DE" sz="1200" b="1" i="0" u="none" strike="noStrike" kern="1200" baseline="0" dirty="0" smtClean="0">
              <a:solidFill>
                <a:schemeClr val="tx1"/>
              </a:solidFill>
              <a:latin typeface="Meta IGM" panose="02000503040000020004" pitchFamily="2" charset="0"/>
              <a:ea typeface="+mn-ea"/>
              <a:cs typeface="+mn-cs"/>
            </a:endParaRPr>
          </a:p>
          <a:p>
            <a:r>
              <a:rPr lang="de-DE" sz="1200" b="0" i="0" u="none" strike="noStrike" kern="1200" baseline="0" dirty="0" smtClean="0">
                <a:solidFill>
                  <a:schemeClr val="tx1"/>
                </a:solidFill>
                <a:latin typeface="Meta IGM" panose="02000503040000020004" pitchFamily="2" charset="0"/>
                <a:ea typeface="+mn-ea"/>
                <a:cs typeface="+mn-cs"/>
              </a:rPr>
              <a:t>Gewalt gegen Frauen hat gravierende Auswirkungen auf das Leben der Arbeitnehmerinnen</a:t>
            </a:r>
          </a:p>
          <a:p>
            <a:r>
              <a:rPr lang="de-DE" sz="1200" b="0" i="0" u="none" strike="noStrike" kern="1200" baseline="0" dirty="0" smtClean="0">
                <a:solidFill>
                  <a:schemeClr val="tx1"/>
                </a:solidFill>
                <a:latin typeface="Meta IGM" panose="02000503040000020004" pitchFamily="2" charset="0"/>
                <a:ea typeface="+mn-ea"/>
                <a:cs typeface="+mn-cs"/>
              </a:rPr>
              <a:t>auf der ganzen Welt, wobei sexuelle Belästigung die am häufigsten gemeldete Form</a:t>
            </a:r>
          </a:p>
          <a:p>
            <a:r>
              <a:rPr lang="de-DE" sz="1200" b="0" i="0" u="none" strike="noStrike" kern="1200" baseline="0" dirty="0" smtClean="0">
                <a:solidFill>
                  <a:schemeClr val="tx1"/>
                </a:solidFill>
                <a:latin typeface="Meta IGM" panose="02000503040000020004" pitchFamily="2" charset="0"/>
                <a:ea typeface="+mn-ea"/>
                <a:cs typeface="+mn-cs"/>
              </a:rPr>
              <a:t>darstellt. Gewalt gegen Frauen ist eine Verletzung der Menschenrechte von Frauen. Sie</a:t>
            </a:r>
          </a:p>
          <a:p>
            <a:r>
              <a:rPr lang="de-DE" sz="1200" b="0" i="0" u="none" strike="noStrike" kern="1200" baseline="0" dirty="0" smtClean="0">
                <a:solidFill>
                  <a:schemeClr val="tx1"/>
                </a:solidFill>
                <a:latin typeface="Meta IGM" panose="02000503040000020004" pitchFamily="2" charset="0"/>
                <a:ea typeface="+mn-ea"/>
                <a:cs typeface="+mn-cs"/>
              </a:rPr>
              <a:t>verhindert die Gleichstellung der Geschlechter. Gewalt gegen Frauen bei der Arbeit ist für</a:t>
            </a:r>
          </a:p>
          <a:p>
            <a:r>
              <a:rPr lang="de-DE" sz="1200" b="0" i="0" u="none" strike="noStrike" kern="1200" baseline="0" dirty="0" smtClean="0">
                <a:solidFill>
                  <a:schemeClr val="tx1"/>
                </a:solidFill>
                <a:latin typeface="Meta IGM" panose="02000503040000020004" pitchFamily="2" charset="0"/>
                <a:ea typeface="+mn-ea"/>
                <a:cs typeface="+mn-cs"/>
              </a:rPr>
              <a:t>Gewerkschaften ein Kernthema, da sie die Rechte, die Gesundheit und Sicherheit, sowie die</a:t>
            </a:r>
          </a:p>
          <a:p>
            <a:r>
              <a:rPr lang="de-DE" sz="1200" b="0" i="0" u="none" strike="noStrike" kern="1200" baseline="0" dirty="0" smtClean="0">
                <a:solidFill>
                  <a:schemeClr val="tx1"/>
                </a:solidFill>
                <a:latin typeface="Meta IGM" panose="02000503040000020004" pitchFamily="2" charset="0"/>
                <a:ea typeface="+mn-ea"/>
                <a:cs typeface="+mn-cs"/>
              </a:rPr>
              <a:t>Würde der Arbeitnehmerinnen verletzt.</a:t>
            </a:r>
          </a:p>
          <a:p>
            <a:endParaRPr lang="de-DE" sz="1200" b="0" i="0" u="none" strike="noStrike" kern="1200" baseline="0" dirty="0" smtClean="0">
              <a:solidFill>
                <a:schemeClr val="tx1"/>
              </a:solidFill>
              <a:latin typeface="Meta IGM" panose="02000503040000020004" pitchFamily="2" charset="0"/>
              <a:ea typeface="+mn-ea"/>
              <a:cs typeface="+mn-cs"/>
            </a:endParaRPr>
          </a:p>
          <a:p>
            <a:r>
              <a:rPr lang="de-DE" sz="1200" b="1" i="0" u="none" strike="noStrike" kern="1200" baseline="0" dirty="0" smtClean="0">
                <a:solidFill>
                  <a:schemeClr val="tx1"/>
                </a:solidFill>
                <a:latin typeface="Meta IGM" panose="02000503040000020004" pitchFamily="2" charset="0"/>
                <a:ea typeface="+mn-ea"/>
                <a:cs typeface="+mn-cs"/>
              </a:rPr>
              <a:t>Jede Form von Gewalt gegen Frauen ist inakzeptabel!</a:t>
            </a:r>
          </a:p>
          <a:p>
            <a:r>
              <a:rPr lang="de-DE" sz="1200" b="1" i="0" u="none" strike="noStrike" kern="1200" baseline="0" dirty="0" smtClean="0">
                <a:solidFill>
                  <a:schemeClr val="tx1"/>
                </a:solidFill>
                <a:latin typeface="Meta IGM" panose="02000503040000020004" pitchFamily="2" charset="0"/>
                <a:ea typeface="+mn-ea"/>
                <a:cs typeface="+mn-cs"/>
              </a:rPr>
              <a:t>Unsere Gewerkschaft verspricht:</a:t>
            </a:r>
          </a:p>
          <a:p>
            <a:r>
              <a:rPr lang="de-DE" sz="1200" b="0" i="0" u="none" strike="noStrike" kern="1200" baseline="0" dirty="0" smtClean="0">
                <a:solidFill>
                  <a:schemeClr val="tx1"/>
                </a:solidFill>
                <a:latin typeface="Meta IGM" panose="02000503040000020004" pitchFamily="2" charset="0"/>
                <a:ea typeface="+mn-ea"/>
                <a:cs typeface="+mn-cs"/>
              </a:rPr>
              <a:t> Gegen sämtliche Formen von Belästigung und Gewalt gegen Frauen öffentlich Position zu</a:t>
            </a:r>
          </a:p>
          <a:p>
            <a:r>
              <a:rPr lang="de-DE" sz="1200" b="0" i="0" u="none" strike="noStrike" kern="1200" baseline="0" dirty="0" smtClean="0">
                <a:solidFill>
                  <a:schemeClr val="tx1"/>
                </a:solidFill>
                <a:latin typeface="Meta IGM" panose="02000503040000020004" pitchFamily="2" charset="0"/>
                <a:ea typeface="+mn-ea"/>
                <a:cs typeface="+mn-cs"/>
              </a:rPr>
              <a:t>beziehen sowie Haltungen und Handlungen, die Sexismus und Gewalt perpetuieren, zu</a:t>
            </a:r>
          </a:p>
          <a:p>
            <a:r>
              <a:rPr lang="de-DE" sz="1200" b="0" i="0" u="none" strike="noStrike" kern="1200" baseline="0" dirty="0" smtClean="0">
                <a:solidFill>
                  <a:schemeClr val="tx1"/>
                </a:solidFill>
                <a:latin typeface="Meta IGM" panose="02000503040000020004" pitchFamily="2" charset="0"/>
                <a:ea typeface="+mn-ea"/>
                <a:cs typeface="+mn-cs"/>
              </a:rPr>
              <a:t>verurteilen</a:t>
            </a:r>
          </a:p>
          <a:p>
            <a:r>
              <a:rPr lang="de-DE" sz="1200" b="0" i="0" u="none" strike="noStrike" kern="1200" baseline="0" dirty="0" smtClean="0">
                <a:solidFill>
                  <a:schemeClr val="tx1"/>
                </a:solidFill>
                <a:latin typeface="Meta IGM" panose="02000503040000020004" pitchFamily="2" charset="0"/>
                <a:ea typeface="+mn-ea"/>
                <a:cs typeface="+mn-cs"/>
              </a:rPr>
              <a:t> Das Thema in unserer Gewerkschaft als Priorität zu behandeln und ausreichend Mittel für</a:t>
            </a:r>
          </a:p>
          <a:p>
            <a:r>
              <a:rPr lang="de-DE" sz="1200" b="0" i="0" u="none" strike="noStrike" kern="1200" baseline="0" dirty="0" smtClean="0">
                <a:solidFill>
                  <a:schemeClr val="tx1"/>
                </a:solidFill>
                <a:latin typeface="Meta IGM" panose="02000503040000020004" pitchFamily="2" charset="0"/>
                <a:ea typeface="+mn-ea"/>
                <a:cs typeface="+mn-cs"/>
              </a:rPr>
              <a:t>Aktivitäten bereitzustellen, die derartige Verletzungen der Rechte von Frauen verhüten</a:t>
            </a:r>
          </a:p>
          <a:p>
            <a:r>
              <a:rPr lang="de-DE" sz="1200" b="0" i="0" u="none" strike="noStrike" kern="1200" baseline="0" dirty="0" smtClean="0">
                <a:solidFill>
                  <a:schemeClr val="tx1"/>
                </a:solidFill>
                <a:latin typeface="Meta IGM" panose="02000503040000020004" pitchFamily="2" charset="0"/>
                <a:ea typeface="+mn-ea"/>
                <a:cs typeface="+mn-cs"/>
              </a:rPr>
              <a:t>und bekämpfen sollen</a:t>
            </a:r>
          </a:p>
          <a:p>
            <a:r>
              <a:rPr lang="de-DE" sz="1200" b="0" i="0" u="none" strike="noStrike" kern="1200" baseline="0" dirty="0" smtClean="0">
                <a:solidFill>
                  <a:schemeClr val="tx1"/>
                </a:solidFill>
                <a:latin typeface="Meta IGM" panose="02000503040000020004" pitchFamily="2" charset="0"/>
                <a:ea typeface="+mn-ea"/>
                <a:cs typeface="+mn-cs"/>
              </a:rPr>
              <a:t> In unserer Gewerkschaft eine Kultur des Respekts gegenüber Frauen zu fördern, indem</a:t>
            </a:r>
          </a:p>
          <a:p>
            <a:r>
              <a:rPr lang="de-DE" sz="1200" b="0" i="0" u="none" strike="noStrike" kern="1200" baseline="0" dirty="0" smtClean="0">
                <a:solidFill>
                  <a:schemeClr val="tx1"/>
                </a:solidFill>
                <a:latin typeface="Meta IGM" panose="02000503040000020004" pitchFamily="2" charset="0"/>
                <a:ea typeface="+mn-ea"/>
                <a:cs typeface="+mn-cs"/>
              </a:rPr>
              <a:t>wir unsere Mitglieder, die Beschäftigten und Funktionäre, sensibilisieren und über die</a:t>
            </a:r>
          </a:p>
          <a:p>
            <a:r>
              <a:rPr lang="de-DE" sz="1200" b="0" i="0" u="none" strike="noStrike" kern="1200" baseline="0" dirty="0" smtClean="0">
                <a:solidFill>
                  <a:schemeClr val="tx1"/>
                </a:solidFill>
                <a:latin typeface="Meta IGM" panose="02000503040000020004" pitchFamily="2" charset="0"/>
                <a:ea typeface="+mn-ea"/>
                <a:cs typeface="+mn-cs"/>
              </a:rPr>
              <a:t>Bedeutung der Beseitigung der Gewalt und Belästigung bei der Arbeit und in unserer</a:t>
            </a:r>
          </a:p>
          <a:p>
            <a:r>
              <a:rPr lang="de-DE" sz="1200" b="0" i="0" u="none" strike="noStrike" kern="1200" baseline="0" dirty="0" smtClean="0">
                <a:solidFill>
                  <a:schemeClr val="tx1"/>
                </a:solidFill>
                <a:latin typeface="Meta IGM" panose="02000503040000020004" pitchFamily="2" charset="0"/>
                <a:ea typeface="+mn-ea"/>
                <a:cs typeface="+mn-cs"/>
              </a:rPr>
              <a:t>Gewerkschaft aufklären</a:t>
            </a:r>
          </a:p>
          <a:p>
            <a:r>
              <a:rPr lang="de-DE" sz="1200" b="0" i="0" u="none" strike="noStrike" kern="1200" baseline="0" dirty="0" smtClean="0">
                <a:solidFill>
                  <a:schemeClr val="tx1"/>
                </a:solidFill>
                <a:latin typeface="Meta IGM" panose="02000503040000020004" pitchFamily="2" charset="0"/>
                <a:ea typeface="+mn-ea"/>
                <a:cs typeface="+mn-cs"/>
              </a:rPr>
              <a:t> Unsere Mitglieder aufzufordern, insbesondere an ihren eigenen Arbeitsplätzen aktiv</a:t>
            </a:r>
          </a:p>
          <a:p>
            <a:r>
              <a:rPr lang="de-DE" sz="1200" b="0" i="0" u="none" strike="noStrike" kern="1200" baseline="0" dirty="0" smtClean="0">
                <a:solidFill>
                  <a:schemeClr val="tx1"/>
                </a:solidFill>
                <a:latin typeface="Meta IGM" panose="02000503040000020004" pitchFamily="2" charset="0"/>
                <a:ea typeface="+mn-ea"/>
                <a:cs typeface="+mn-cs"/>
              </a:rPr>
              <a:t>gegen Belästigung und Gewalt gegen Frauen Position zu beziehen</a:t>
            </a:r>
          </a:p>
          <a:p>
            <a:r>
              <a:rPr lang="de-DE" sz="1200" b="0" i="0" u="none" strike="noStrike" kern="1200" baseline="0" dirty="0" smtClean="0">
                <a:solidFill>
                  <a:schemeClr val="tx1"/>
                </a:solidFill>
                <a:latin typeface="Meta IGM" panose="02000503040000020004" pitchFamily="2" charset="0"/>
                <a:ea typeface="+mn-ea"/>
                <a:cs typeface="+mn-cs"/>
              </a:rPr>
              <a:t> Kampagnen zur Verhütung und Bekämpfung von Gewalt gegen Frauen zu organisieren</a:t>
            </a:r>
          </a:p>
          <a:p>
            <a:r>
              <a:rPr lang="de-DE" sz="1200" b="0" i="0" u="none" strike="noStrike" kern="1200" baseline="0" dirty="0" smtClean="0">
                <a:solidFill>
                  <a:schemeClr val="tx1"/>
                </a:solidFill>
                <a:latin typeface="Meta IGM" panose="02000503040000020004" pitchFamily="2" charset="0"/>
                <a:ea typeface="+mn-ea"/>
                <a:cs typeface="+mn-cs"/>
              </a:rPr>
              <a:t> Von Regierungen zu fordern, Gesetze zum Schutz der Frauen vor Gewalt zu erlassen und</a:t>
            </a:r>
          </a:p>
          <a:p>
            <a:r>
              <a:rPr lang="de-DE" sz="1200" b="0" i="0" u="none" strike="noStrike" kern="1200" baseline="0" dirty="0" smtClean="0">
                <a:solidFill>
                  <a:schemeClr val="tx1"/>
                </a:solidFill>
                <a:latin typeface="Meta IGM" panose="02000503040000020004" pitchFamily="2" charset="0"/>
                <a:ea typeface="+mn-ea"/>
                <a:cs typeface="+mn-cs"/>
              </a:rPr>
              <a:t>durchzusetzen</a:t>
            </a:r>
          </a:p>
          <a:p>
            <a:r>
              <a:rPr lang="de-DE" sz="1200" b="0" i="0" u="none" strike="noStrike" kern="1200" baseline="0" dirty="0" smtClean="0">
                <a:solidFill>
                  <a:schemeClr val="tx1"/>
                </a:solidFill>
                <a:latin typeface="Meta IGM" panose="02000503040000020004" pitchFamily="2" charset="0"/>
                <a:ea typeface="+mn-ea"/>
                <a:cs typeface="+mn-cs"/>
              </a:rPr>
              <a:t> Zu fordern, dass die Arbeitgeber Leitlinien gegen jegliche Form von Gewalt und</a:t>
            </a:r>
          </a:p>
          <a:p>
            <a:r>
              <a:rPr lang="de-DE" sz="1200" b="0" i="0" u="none" strike="noStrike" kern="1200" baseline="0" dirty="0" smtClean="0">
                <a:solidFill>
                  <a:schemeClr val="tx1"/>
                </a:solidFill>
                <a:latin typeface="Meta IGM" panose="02000503040000020004" pitchFamily="2" charset="0"/>
                <a:ea typeface="+mn-ea"/>
                <a:cs typeface="+mn-cs"/>
              </a:rPr>
              <a:t>Belästigung bei der Arbeit entwickeln und die Beschäftigten gegenüber den verheerenden</a:t>
            </a:r>
          </a:p>
          <a:p>
            <a:r>
              <a:rPr lang="de-DE" sz="1200" b="0" i="0" u="none" strike="noStrike" kern="1200" baseline="0" dirty="0" smtClean="0">
                <a:solidFill>
                  <a:schemeClr val="tx1"/>
                </a:solidFill>
                <a:latin typeface="Meta IGM" panose="02000503040000020004" pitchFamily="2" charset="0"/>
                <a:ea typeface="+mn-ea"/>
                <a:cs typeface="+mn-cs"/>
              </a:rPr>
              <a:t>Folgen von Gewalt gegen Frauen sensibilisieren, sowie für die Notwendigkeit eintreten,</a:t>
            </a:r>
          </a:p>
          <a:p>
            <a:r>
              <a:rPr lang="de-DE" sz="1200" b="0" i="0" u="none" strike="noStrike" kern="1200" baseline="0" dirty="0" smtClean="0">
                <a:solidFill>
                  <a:schemeClr val="tx1"/>
                </a:solidFill>
                <a:latin typeface="Meta IGM" panose="02000503040000020004" pitchFamily="2" charset="0"/>
                <a:ea typeface="+mn-ea"/>
                <a:cs typeface="+mn-cs"/>
              </a:rPr>
              <a:t>jegliche derartige Gewalt zu beseitigen</a:t>
            </a:r>
          </a:p>
          <a:p>
            <a:r>
              <a:rPr lang="de-DE" sz="1200" b="0" i="0" u="none" strike="noStrike" kern="1200" baseline="0" dirty="0" smtClean="0">
                <a:solidFill>
                  <a:schemeClr val="tx1"/>
                </a:solidFill>
                <a:latin typeface="Meta IGM" panose="02000503040000020004" pitchFamily="2" charset="0"/>
                <a:ea typeface="+mn-ea"/>
                <a:cs typeface="+mn-cs"/>
              </a:rPr>
              <a:t> Zu fordern, dass die Arbeitgeber konkrete Leitlinien und Verfahren entwickeln, um an</a:t>
            </a:r>
          </a:p>
          <a:p>
            <a:r>
              <a:rPr lang="de-DE" sz="1200" b="0" i="0" u="none" strike="noStrike" kern="1200" baseline="0" dirty="0" smtClean="0">
                <a:solidFill>
                  <a:schemeClr val="tx1"/>
                </a:solidFill>
                <a:latin typeface="Meta IGM" panose="02000503040000020004" pitchFamily="2" charset="0"/>
                <a:ea typeface="+mn-ea"/>
                <a:cs typeface="+mn-cs"/>
              </a:rPr>
              <a:t>ihren Arbeitsstätten und in der Zuliefererkette jegliche Form von Gewalt gegen Frauen zu</a:t>
            </a:r>
          </a:p>
          <a:p>
            <a:r>
              <a:rPr lang="de-DE" sz="1200" b="0" i="0" u="none" strike="noStrike" kern="1200" baseline="0" dirty="0" smtClean="0">
                <a:solidFill>
                  <a:schemeClr val="tx1"/>
                </a:solidFill>
                <a:latin typeface="Meta IGM" panose="02000503040000020004" pitchFamily="2" charset="0"/>
                <a:ea typeface="+mn-ea"/>
                <a:cs typeface="+mn-cs"/>
              </a:rPr>
              <a:t>verhindern und zu bekämpfen, und dass sie Sicherheitsmechanismen für Frauen</a:t>
            </a:r>
          </a:p>
          <a:p>
            <a:r>
              <a:rPr lang="de-DE" sz="1200" b="0" i="0" u="none" strike="noStrike" kern="1200" baseline="0" dirty="0" smtClean="0">
                <a:solidFill>
                  <a:schemeClr val="tx1"/>
                </a:solidFill>
                <a:latin typeface="Meta IGM" panose="02000503040000020004" pitchFamily="2" charset="0"/>
                <a:ea typeface="+mn-ea"/>
                <a:cs typeface="+mn-cs"/>
              </a:rPr>
              <a:t>einrichten, die bei der Arbeit Tätlichkeiten oder Übergriffe erleiden</a:t>
            </a:r>
          </a:p>
          <a:p>
            <a:r>
              <a:rPr lang="de-DE" sz="1200" b="0" i="0" u="none" strike="noStrike" kern="1200" baseline="0" dirty="0" smtClean="0">
                <a:solidFill>
                  <a:schemeClr val="tx1"/>
                </a:solidFill>
                <a:latin typeface="Meta IGM" panose="02000503040000020004" pitchFamily="2" charset="0"/>
                <a:ea typeface="+mn-ea"/>
                <a:cs typeface="+mn-cs"/>
              </a:rPr>
              <a:t> In unseren Tarifforderungen die Beseitigung von Belästigung und Gewalt gegen Frauen</a:t>
            </a:r>
          </a:p>
          <a:p>
            <a:r>
              <a:rPr lang="de-DE" sz="1200" b="0" i="0" u="none" strike="noStrike" kern="1200" baseline="0" dirty="0" smtClean="0">
                <a:solidFill>
                  <a:schemeClr val="tx1"/>
                </a:solidFill>
                <a:latin typeface="Meta IGM" panose="02000503040000020004" pitchFamily="2" charset="0"/>
                <a:ea typeface="+mn-ea"/>
                <a:cs typeface="+mn-cs"/>
              </a:rPr>
              <a:t>zum Ziel zu erheben.</a:t>
            </a:r>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a:t>
            </a:fld>
            <a:endParaRPr lang="de-DE" dirty="0"/>
          </a:p>
        </p:txBody>
      </p:sp>
    </p:spTree>
    <p:extLst>
      <p:ext uri="{BB962C8B-B14F-4D97-AF65-F5344CB8AC3E}">
        <p14:creationId xmlns:p14="http://schemas.microsoft.com/office/powerpoint/2010/main" val="28825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204285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79" indent="-173079" defTabSz="923087">
              <a:buFont typeface="Wingdings" panose="05000000000000000000" pitchFamily="2" charset="2"/>
              <a:buChar char="Ø"/>
              <a:defRPr/>
            </a:pPr>
            <a:r>
              <a:rPr lang="de-DE" sz="1200" i="1" dirty="0" smtClean="0"/>
              <a:t>Gilt nur für Arbeitgeber mit mehr als 45 Arbeitnehmer/innen</a:t>
            </a:r>
          </a:p>
          <a:p>
            <a:pPr marL="634622" lvl="1" indent="-173079" defTabSz="923087">
              <a:buFont typeface="Courier New" panose="02070309020205020404" pitchFamily="49" charset="0"/>
              <a:buChar char="o"/>
              <a:defRPr/>
            </a:pPr>
            <a:r>
              <a:rPr lang="de-DE" sz="1200" dirty="0" smtClean="0"/>
              <a:t>Personen in der Berufsbildung zählen nicht mit dazu</a:t>
            </a:r>
          </a:p>
          <a:p>
            <a:pPr>
              <a:buFont typeface="Wingdings" panose="05000000000000000000" pitchFamily="2" charset="2"/>
              <a:buChar char="Ø"/>
            </a:pPr>
            <a:r>
              <a:rPr lang="de-DE" sz="1200" i="1" dirty="0" smtClean="0"/>
              <a:t>Arbeitgeber muss der/dem Arbeitnehmer/in einen Monat vor gewünschten Beginn der Teilzeit dessen Entscheidung mitteilen (§8 Abs. 5)</a:t>
            </a:r>
          </a:p>
          <a:p>
            <a:pPr>
              <a:buFont typeface="Wingdings" panose="05000000000000000000" pitchFamily="2" charset="2"/>
              <a:buChar char="Ø"/>
            </a:pPr>
            <a:r>
              <a:rPr lang="de-DE" sz="1200" i="1" dirty="0" smtClean="0"/>
              <a:t>Arbeitgeber kann den Antrag aus betrieblichen Gründen ablehnen (§8 Abs. 4), die da wären,</a:t>
            </a:r>
          </a:p>
          <a:p>
            <a:pPr lvl="2">
              <a:buFont typeface="Courier New" panose="02070309020205020404" pitchFamily="49" charset="0"/>
              <a:buChar char="o"/>
            </a:pPr>
            <a:r>
              <a:rPr lang="de-DE" sz="1200" i="1" dirty="0" smtClean="0"/>
              <a:t>wenn die Organisation, der Arbeitsablauf oder die Sicherheit im Betrieb wesentlich beeinträchtigt wäre</a:t>
            </a:r>
          </a:p>
          <a:p>
            <a:pPr lvl="2">
              <a:buFont typeface="Courier New" panose="02070309020205020404" pitchFamily="49" charset="0"/>
              <a:buChar char="o"/>
            </a:pPr>
            <a:r>
              <a:rPr lang="de-DE" sz="1200" i="1" dirty="0" smtClean="0"/>
              <a:t>wenn unverhältnismäßige Kosten entstehen</a:t>
            </a:r>
            <a:r>
              <a:rPr lang="de-DE" sz="1200" dirty="0" smtClean="0"/>
              <a:t>; </a:t>
            </a:r>
          </a:p>
          <a:p>
            <a:pPr lvl="2">
              <a:buFont typeface="Courier New" panose="02070309020205020404" pitchFamily="49" charset="0"/>
              <a:buChar char="o"/>
            </a:pPr>
            <a:r>
              <a:rPr lang="de-DE" sz="1200" i="1" dirty="0" smtClean="0"/>
              <a:t>In</a:t>
            </a:r>
            <a:r>
              <a:rPr lang="de-DE" sz="1200" i="1" baseline="0" dirty="0" smtClean="0"/>
              <a:t> Betrieben m</a:t>
            </a:r>
            <a:r>
              <a:rPr lang="de-DE" sz="1200" i="1" dirty="0" smtClean="0"/>
              <a:t>it 45 bis 200 Arbeitnehmer/innen kann der Arbeitgeber den Antrag ablehnen wenn mehr als jede/n 15. bereits in Brückenteilzeit ist (genaue Zahlen </a:t>
            </a:r>
            <a:r>
              <a:rPr lang="de-DE" sz="1200" i="1" dirty="0" err="1" smtClean="0"/>
              <a:t>wieviele</a:t>
            </a:r>
            <a:r>
              <a:rPr lang="de-DE" sz="1200" i="1" dirty="0" smtClean="0"/>
              <a:t> Beschäftigte dies</a:t>
            </a:r>
            <a:r>
              <a:rPr lang="de-DE" sz="1200" i="1" baseline="0" dirty="0" smtClean="0"/>
              <a:t> sind, findet sich im Gesetz §9a Abs. 2</a:t>
            </a:r>
            <a:r>
              <a:rPr lang="de-DE" sz="1200" baseline="0" dirty="0" smtClean="0"/>
              <a:t>)</a:t>
            </a:r>
            <a:r>
              <a:rPr lang="de-DE" sz="1200" dirty="0" smtClean="0"/>
              <a:t> </a:t>
            </a:r>
          </a:p>
          <a:p>
            <a:pPr marL="923087" lvl="2" indent="0">
              <a:buNone/>
            </a:pPr>
            <a:r>
              <a:rPr lang="de-DE" sz="1200" dirty="0" smtClean="0">
                <a:sym typeface="Wingdings" panose="05000000000000000000" pitchFamily="2" charset="2"/>
              </a:rPr>
              <a:t> </a:t>
            </a:r>
            <a:r>
              <a:rPr lang="de-DE" sz="1200" dirty="0" smtClean="0"/>
              <a:t>Bei allen Gründen sollte der Betriebsrat unterstützen. Dieser kann eventuell besser einschätzen und prüfen, ob die Ablehnungsgründe der betrieblichen Realität entsprechen.</a:t>
            </a:r>
          </a:p>
          <a:p>
            <a:pPr marL="173079" indent="-173079" defTabSz="923087">
              <a:buFont typeface="Wingdings" panose="05000000000000000000" pitchFamily="2" charset="2"/>
              <a:buChar char="Ø"/>
              <a:defRPr/>
            </a:pPr>
            <a:r>
              <a:rPr lang="de-DE" sz="1200" dirty="0" smtClean="0"/>
              <a:t>Wenn der Arbeitgeber berechtigterweise einen Antrag abgelehnt hat, kann der Arbeitnehmer nach zwei Jahren einen Neuen stellen. (§8 Abs. 6)</a:t>
            </a:r>
          </a:p>
          <a:p>
            <a:pPr lvl="0">
              <a:buFont typeface="Courier New" panose="02070309020205020404" pitchFamily="49" charset="0"/>
              <a:buChar char="o"/>
            </a:pPr>
            <a:endParaRPr lang="de-DE" sz="1200" i="1"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6</a:t>
            </a:fld>
            <a:endParaRPr lang="de-DE" dirty="0"/>
          </a:p>
        </p:txBody>
      </p:sp>
    </p:spTree>
    <p:extLst>
      <p:ext uri="{BB962C8B-B14F-4D97-AF65-F5344CB8AC3E}">
        <p14:creationId xmlns:p14="http://schemas.microsoft.com/office/powerpoint/2010/main" val="221268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Bereits bestehende Möglichkeiten</a:t>
            </a:r>
            <a:r>
              <a:rPr lang="de-DE" baseline="0" dirty="0" smtClean="0"/>
              <a:t> zur befristeten Arbeitszeitreduzierung: </a:t>
            </a:r>
          </a:p>
          <a:p>
            <a:pPr marL="171450" indent="-171450">
              <a:buFontTx/>
              <a:buChar char="-"/>
            </a:pPr>
            <a:r>
              <a:rPr lang="de-DE" baseline="0" dirty="0" smtClean="0"/>
              <a:t>Für Eltern von Kindern (max. 8 Jahre): Anspruch die Arbeitszeit für bis zu 3 Jahre zu reduzieren und anschließend zur vorherigen Arbeitszeit zurückzukehren. (Bundeselterngeld- und -</a:t>
            </a:r>
            <a:r>
              <a:rPr lang="de-DE" baseline="0" dirty="0" err="1" smtClean="0"/>
              <a:t>elternzeitgesetz</a:t>
            </a:r>
            <a:r>
              <a:rPr lang="de-DE" baseline="0" dirty="0" smtClean="0"/>
              <a:t> BEEG)</a:t>
            </a:r>
          </a:p>
          <a:p>
            <a:pPr marL="171450" indent="-171450">
              <a:buFontTx/>
              <a:buChar char="-"/>
            </a:pPr>
            <a:r>
              <a:rPr lang="de-DE" baseline="0" dirty="0" smtClean="0"/>
              <a:t>Für Angehörige von Pflegebedürftigen: Bis zu 24 Monate Arbeitszeitreduzierung und anschließend Rückkehr zur vorherigen Arbeitszeit. </a:t>
            </a:r>
          </a:p>
          <a:p>
            <a:pPr marL="0" indent="0">
              <a:buFontTx/>
              <a:buNone/>
            </a:pPr>
            <a:r>
              <a:rPr lang="de-DE" baseline="0" dirty="0" smtClean="0"/>
              <a:t>Nähere Informationen: Werkzeugkoffer Vereinbarkeit der IG Metall</a:t>
            </a:r>
          </a:p>
          <a:p>
            <a:pPr marL="0" indent="0">
              <a:buFontTx/>
              <a:buNone/>
            </a:pPr>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a:t>
            </a:fld>
            <a:endParaRPr lang="de-DE" dirty="0"/>
          </a:p>
        </p:txBody>
      </p:sp>
    </p:spTree>
    <p:extLst>
      <p:ext uri="{BB962C8B-B14F-4D97-AF65-F5344CB8AC3E}">
        <p14:creationId xmlns:p14="http://schemas.microsoft.com/office/powerpoint/2010/main" val="408407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§9a </a:t>
            </a:r>
            <a:r>
              <a:rPr lang="de-DE" dirty="0" err="1" smtClean="0"/>
              <a:t>Abs</a:t>
            </a:r>
            <a:r>
              <a:rPr lang="de-DE" dirty="0" smtClean="0"/>
              <a:t> 6 </a:t>
            </a:r>
            <a:r>
              <a:rPr lang="de-DE" dirty="0" err="1" smtClean="0"/>
              <a:t>TzBfG</a:t>
            </a:r>
            <a:r>
              <a:rPr lang="de-DE" dirty="0" smtClean="0"/>
              <a:t> ist definiert, dass über Tarifverträge der Zeitraum der befristeten Arbeitszeitreduzierung auch</a:t>
            </a:r>
            <a:r>
              <a:rPr lang="de-DE" baseline="0" dirty="0" smtClean="0"/>
              <a:t> zuungunsten von Arbeitnehmer/innen definiert werden kann.</a:t>
            </a:r>
          </a:p>
          <a:p>
            <a:r>
              <a:rPr lang="de-DE" baseline="0" dirty="0" smtClean="0"/>
              <a:t>Die Tarifpartner in der Metall- und Elektroindustrie haben sich in allen Tarifgebieten zu diesem Thema verständigt: </a:t>
            </a:r>
          </a:p>
          <a:p>
            <a:pPr lvl="1"/>
            <a:r>
              <a:rPr lang="de-DE" baseline="0" dirty="0" smtClean="0"/>
              <a:t>Beschäftigte, die ihre Arbeitszeit für 0 bis 24 Monate reduzieren wollen, können ausschließlich die kurze Vollzeit in Anspruch nehmen. </a:t>
            </a:r>
          </a:p>
          <a:p>
            <a:pPr lvl="1"/>
            <a:r>
              <a:rPr lang="de-DE" baseline="0" dirty="0" smtClean="0"/>
              <a:t>Beschäftigte, die ihre Arbeitszeit länger reduzieren wollen (24 Monate plus 1 Tag), können ausschließlich in Brückenteilzeit gehen.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9</a:t>
            </a:fld>
            <a:endParaRPr lang="de-DE" dirty="0"/>
          </a:p>
        </p:txBody>
      </p:sp>
    </p:spTree>
    <p:extLst>
      <p:ext uri="{BB962C8B-B14F-4D97-AF65-F5344CB8AC3E}">
        <p14:creationId xmlns:p14="http://schemas.microsoft.com/office/powerpoint/2010/main" val="181673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79" indent="-173079" defTabSz="923087">
              <a:buFont typeface="Wingdings" panose="05000000000000000000" pitchFamily="2" charset="2"/>
              <a:buChar char="Ø"/>
              <a:defRPr/>
            </a:pPr>
            <a:r>
              <a:rPr lang="de-DE" sz="1200" i="1" dirty="0" smtClean="0"/>
              <a:t>Gilt nur für Arbeitgeber mit mehr als 15 Arbeitnehmer/innen</a:t>
            </a:r>
          </a:p>
          <a:p>
            <a:pPr marL="634622" lvl="1" indent="-173079" defTabSz="923087">
              <a:buFont typeface="Courier New" panose="02070309020205020404" pitchFamily="49" charset="0"/>
              <a:buChar char="o"/>
              <a:defRPr/>
            </a:pPr>
            <a:r>
              <a:rPr lang="de-DE" sz="1200" dirty="0" smtClean="0"/>
              <a:t>Personen in der Berufsbildung zählen nicht mit dazu</a:t>
            </a:r>
          </a:p>
          <a:p>
            <a:pPr>
              <a:buFont typeface="Wingdings" panose="05000000000000000000" pitchFamily="2" charset="2"/>
              <a:buChar char="Ø"/>
            </a:pPr>
            <a:r>
              <a:rPr lang="de-DE" sz="1200" i="1" dirty="0" smtClean="0"/>
              <a:t>Arbeitgeber muss der/dem Arbeitnehmer/in einen Monat vor gewünschten Beginn der Teilzeit dessen Entscheidung mitteilen (§8 Abs. 5)</a:t>
            </a:r>
          </a:p>
          <a:p>
            <a:pPr>
              <a:buFont typeface="Wingdings" panose="05000000000000000000" pitchFamily="2" charset="2"/>
              <a:buChar char="Ø"/>
            </a:pPr>
            <a:r>
              <a:rPr lang="de-DE" sz="1200" i="1" dirty="0" smtClean="0"/>
              <a:t>Arbeitgeber kann den Antrag aus betrieblichen Gründen ablehnen (§8 Abs. 4), die da wären,</a:t>
            </a:r>
          </a:p>
          <a:p>
            <a:pPr lvl="2">
              <a:buFont typeface="Courier New" panose="02070309020205020404" pitchFamily="49" charset="0"/>
              <a:buChar char="o"/>
            </a:pPr>
            <a:r>
              <a:rPr lang="de-DE" sz="1200" i="1" dirty="0" smtClean="0"/>
              <a:t>wenn die Organisation, der Arbeitsablauf oder die Sicherheit im Betrieb wesentlich beeinträchtigt wäre</a:t>
            </a:r>
          </a:p>
          <a:p>
            <a:pPr lvl="2">
              <a:buFont typeface="Courier New" panose="02070309020205020404" pitchFamily="49" charset="0"/>
              <a:buChar char="o"/>
            </a:pPr>
            <a:r>
              <a:rPr lang="de-DE" sz="1200" i="1" dirty="0" smtClean="0"/>
              <a:t>wenn unverhältnismäßige Kosten entstehen</a:t>
            </a:r>
            <a:r>
              <a:rPr lang="de-DE" sz="1200" dirty="0" smtClean="0"/>
              <a:t>; </a:t>
            </a:r>
          </a:p>
          <a:p>
            <a:pPr marL="923087" lvl="2" indent="0">
              <a:buNone/>
            </a:pPr>
            <a:r>
              <a:rPr lang="de-DE" sz="1200" dirty="0" smtClean="0">
                <a:sym typeface="Wingdings" panose="05000000000000000000" pitchFamily="2" charset="2"/>
              </a:rPr>
              <a:t> </a:t>
            </a:r>
            <a:r>
              <a:rPr lang="de-DE" sz="1200" dirty="0" smtClean="0"/>
              <a:t>Bei beiden Gründen sollte der Betriebsrat unterstützen. Dieser kann eventuell besser einschätzen und prüfen, ob die Ablehnungsgründe der betrieblichen Realität entsprechen.</a:t>
            </a:r>
          </a:p>
          <a:p>
            <a:pPr marL="173079" indent="-173079" defTabSz="923087">
              <a:buFont typeface="Wingdings" panose="05000000000000000000" pitchFamily="2" charset="2"/>
              <a:buChar char="Ø"/>
              <a:defRPr/>
            </a:pPr>
            <a:r>
              <a:rPr lang="de-DE" sz="1200" dirty="0" smtClean="0"/>
              <a:t>Wenn der Arbeitgeber berechtigterweise einen Antrag abgelehnt hat, kann der Arbeitnehmer nach zwei Jahren einen Neuen stellen. (§8 Abs. 6)</a:t>
            </a:r>
          </a:p>
          <a:p>
            <a:pPr lvl="0">
              <a:buFont typeface="Courier New" panose="02070309020205020404" pitchFamily="49" charset="0"/>
              <a:buChar char="o"/>
            </a:pPr>
            <a:endParaRPr lang="de-DE" sz="1200" i="1"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10</a:t>
            </a:fld>
            <a:endParaRPr lang="de-DE" dirty="0"/>
          </a:p>
        </p:txBody>
      </p:sp>
    </p:spTree>
    <p:extLst>
      <p:ext uri="{BB962C8B-B14F-4D97-AF65-F5344CB8AC3E}">
        <p14:creationId xmlns:p14="http://schemas.microsoft.com/office/powerpoint/2010/main" val="142160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Für alle Beschäftigten ändert sich ab 1. Januar 2019 folgendes:</a:t>
            </a:r>
            <a:br>
              <a:rPr kumimoji="0" lang="de-DE" sz="10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br>
            <a:r>
              <a:rPr kumimoji="0" lang="de-DE" sz="10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Erörterung zur Dauer und Lage der Arbeitszeitveränderung (§7 Abs. 2-3)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die Arbeitgeberseite muss mit Arbeitnehmer/in den Antrag auf Änderung der Arbeitszeit erörtern und es soll dabei zu einer Einigung kommen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Anträge zur Arbeitsveränderung muss in Textform erfolgen  (§ 8, 9, 9a)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Vorteil: die Arbeitnehmer/innen können leichter beweisen, dass sie einen Antrag gestellt haben und das der Arbeitgeber diesen Antrag erhalten hat (Tipp: Posteingangsstempel auf den Antrag!!!)</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12</a:t>
            </a:fld>
            <a:endParaRPr lang="de-DE" dirty="0"/>
          </a:p>
        </p:txBody>
      </p:sp>
    </p:spTree>
    <p:extLst>
      <p:ext uri="{BB962C8B-B14F-4D97-AF65-F5344CB8AC3E}">
        <p14:creationId xmlns:p14="http://schemas.microsoft.com/office/powerpoint/2010/main" val="2839314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a:fillRect/>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baseline="0">
                <a:solidFill>
                  <a:schemeClr val="bg1"/>
                </a:solidFill>
                <a:latin typeface="Meta Head IGM Cond Black" panose="02000506030000020004" pitchFamily="2" charset="77"/>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633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3883117"/>
            <a:ext cx="3187699" cy="1015663"/>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smtClean="0">
                <a:solidFill>
                  <a:srgbClr val="3C3C3B"/>
                </a:solidFill>
                <a:effectLst/>
                <a:latin typeface="Meta IGM" panose="02000503040000020004" pitchFamily="2" charset="0"/>
                <a:ea typeface="+mn-ea"/>
                <a:cs typeface="+mn-cs"/>
              </a:rPr>
              <a:t>FB</a:t>
            </a:r>
            <a:r>
              <a:rPr lang="de-DE" sz="1100" b="1" i="0" kern="1200" baseline="0" dirty="0" smtClean="0">
                <a:solidFill>
                  <a:srgbClr val="3C3C3B"/>
                </a:solidFill>
                <a:effectLst/>
                <a:latin typeface="Meta IGM" panose="02000503040000020004" pitchFamily="2" charset="0"/>
                <a:ea typeface="+mn-ea"/>
                <a:cs typeface="+mn-cs"/>
              </a:rPr>
              <a:t> Zielgruppenarbeit und Gleichstellung</a:t>
            </a:r>
          </a:p>
          <a:p>
            <a:pPr algn="r"/>
            <a:r>
              <a:rPr lang="de-DE" sz="1100" b="1" i="0" kern="1200" baseline="0" dirty="0" smtClean="0">
                <a:solidFill>
                  <a:srgbClr val="3C3C3B"/>
                </a:solidFill>
                <a:effectLst/>
                <a:latin typeface="Meta IGM" panose="02000503040000020004" pitchFamily="2" charset="0"/>
                <a:ea typeface="+mn-ea"/>
                <a:cs typeface="+mn-cs"/>
              </a:rPr>
              <a:t>Ressort Frauen- und Gleichstellungspolitik</a:t>
            </a:r>
            <a:endParaRPr lang="de-DE" sz="1100" b="1" i="0" kern="1200" dirty="0">
              <a:solidFill>
                <a:srgbClr val="3C3C3B"/>
              </a:solidFill>
              <a:effectLst/>
              <a:latin typeface="Meta IGM" panose="02000503040000020004" pitchFamily="2" charset="0"/>
              <a:ea typeface="+mn-ea"/>
              <a:cs typeface="+mn-cs"/>
            </a:endParaRP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
            </a:r>
            <a:br>
              <a:rPr lang="de-DE" sz="1100" b="0" i="0" kern="1200" dirty="0">
                <a:solidFill>
                  <a:srgbClr val="3C3C3B"/>
                </a:solidFill>
                <a:effectLst/>
                <a:latin typeface="Meta IGM" panose="02000503040000020004" pitchFamily="2" charset="0"/>
                <a:ea typeface="+mn-ea"/>
                <a:cs typeface="+mn-cs"/>
              </a:rPr>
            </a:br>
            <a:r>
              <a:rPr lang="de-DE" sz="1100" b="0" i="0" kern="1200" dirty="0" smtClean="0">
                <a:solidFill>
                  <a:srgbClr val="3C3C3B"/>
                </a:solidFill>
                <a:effectLst/>
                <a:latin typeface="Meta IGM" panose="02000503040000020004" pitchFamily="2" charset="0"/>
                <a:ea typeface="+mn-ea"/>
                <a:cs typeface="+mn-cs"/>
              </a:rPr>
              <a:t>frauen@igmetall.de</a:t>
            </a:r>
            <a:endParaRPr lang="de-DE" sz="1100" b="0" i="0" kern="1200" dirty="0">
              <a:solidFill>
                <a:srgbClr val="3C3C3B"/>
              </a:solidFill>
              <a:effectLst/>
              <a:latin typeface="Meta IGM" panose="02000503040000020004" pitchFamily="2" charset="0"/>
              <a:ea typeface="+mn-ea"/>
              <a:cs typeface="+mn-cs"/>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180963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Abschluss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1F23BECE-CEAD-244B-9663-16ADF04A591A}"/>
              </a:ext>
            </a:extLst>
          </p:cNvPr>
          <p:cNvPicPr>
            <a:picLocks noChangeAspect="1"/>
          </p:cNvPicPr>
          <p:nvPr userDrawn="1"/>
        </p:nvPicPr>
        <p:blipFill>
          <a:blip r:embed="rId2"/>
          <a:stretch>
            <a:fillRect/>
          </a:stretch>
        </p:blipFill>
        <p:spPr>
          <a:xfrm>
            <a:off x="0" y="0"/>
            <a:ext cx="8516009"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IHRE</a:t>
            </a:r>
            <a:br>
              <a:rPr lang="de-DE" dirty="0"/>
            </a:br>
            <a:r>
              <a:rPr lang="de-DE" dirty="0"/>
              <a:t>AUFMERKSAMKEIT.</a:t>
            </a:r>
            <a:endParaRPr lang="en-US" dirty="0"/>
          </a:p>
        </p:txBody>
      </p:sp>
      <p:sp>
        <p:nvSpPr>
          <p:cNvPr id="8" name="Textplatzhalter 5">
            <a:extLst>
              <a:ext uri="{FF2B5EF4-FFF2-40B4-BE49-F238E27FC236}">
                <a16:creationId xmlns:a16="http://schemas.microsoft.com/office/drawing/2014/main" id="{02D3FC5F-D7C3-4DBD-9B2F-9521F3395054}"/>
              </a:ext>
            </a:extLst>
          </p:cNvPr>
          <p:cNvSpPr>
            <a:spLocks noGrp="1"/>
          </p:cNvSpPr>
          <p:nvPr>
            <p:ph type="body" sz="quarter" idx="10" hasCustomPrompt="1"/>
          </p:nvPr>
        </p:nvSpPr>
        <p:spPr>
          <a:xfrm>
            <a:off x="250825" y="3523568"/>
            <a:ext cx="2350699" cy="685800"/>
          </a:xfrm>
        </p:spPr>
        <p:txBody>
          <a:bodyPr>
            <a:normAutofit fontScale="92500" lnSpcReduction="10000"/>
          </a:bodyPr>
          <a:lstStyle>
            <a:lvl1pPr marL="0" indent="0">
              <a:buNone/>
              <a:defRPr sz="900" b="1">
                <a:solidFill>
                  <a:schemeClr val="bg1"/>
                </a:solidFill>
              </a:defRPr>
            </a:lvl1pPr>
          </a:lstStyle>
          <a:p>
            <a:r>
              <a:rPr lang="de-DE" dirty="0" smtClean="0"/>
              <a:t>Kontakt:</a:t>
            </a:r>
          </a:p>
          <a:p>
            <a:r>
              <a:rPr lang="de-DE" dirty="0" smtClean="0"/>
              <a:t>Pia Bräuning</a:t>
            </a:r>
          </a:p>
          <a:p>
            <a:r>
              <a:rPr lang="de-DE" dirty="0" smtClean="0"/>
              <a:t>E-Mail: pia.braeuning@igmetall.de</a:t>
            </a:r>
          </a:p>
          <a:p>
            <a:r>
              <a:rPr lang="de-DE" dirty="0" smtClean="0"/>
              <a:t>Mobiltelefon: 0170-3333732</a:t>
            </a:r>
            <a:endParaRPr lang="de-DE" dirty="0"/>
          </a:p>
        </p:txBody>
      </p:sp>
    </p:spTree>
    <p:extLst>
      <p:ext uri="{BB962C8B-B14F-4D97-AF65-F5344CB8AC3E}">
        <p14:creationId xmlns:p14="http://schemas.microsoft.com/office/powerpoint/2010/main" val="30814958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119743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20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143693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smtClean="0"/>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smtClean="0"/>
              <a:t>Bild durch Klicken auf Symbol hinzufügen</a:t>
            </a:r>
            <a:endParaRPr lang="de-DE" dirty="0"/>
          </a:p>
        </p:txBody>
      </p:sp>
      <p:sp>
        <p:nvSpPr>
          <p:cNvPr id="17" name="Rechteck 16">
            <a:extLst>
              <a:ext uri="{FF2B5EF4-FFF2-40B4-BE49-F238E27FC236}">
                <a16:creationId xmlns:a16="http://schemas.microsoft.com/office/drawing/2014/main" id="{328332BA-1E60-C547-87CF-B32F3589022F}"/>
              </a:ext>
            </a:extLst>
          </p:cNvPr>
          <p:cNvSpPr/>
          <p:nvPr userDrawn="1"/>
        </p:nvSpPr>
        <p:spPr>
          <a:xfrm>
            <a:off x="5250569" y="3766384"/>
            <a:ext cx="3791420" cy="3543684"/>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 fmla="*/ 0 w 1533886"/>
              <a:gd name="connsiteY0" fmla="*/ 0 h 2268362"/>
              <a:gd name="connsiteX1" fmla="*/ 1533886 w 1533886"/>
              <a:gd name="connsiteY1" fmla="*/ 2268362 h 2268362"/>
              <a:gd name="connsiteX2" fmla="*/ 0 w 1533886"/>
              <a:gd name="connsiteY2" fmla="*/ 2268362 h 2268362"/>
              <a:gd name="connsiteX3" fmla="*/ 0 w 1533886"/>
              <a:gd name="connsiteY3" fmla="*/ 0 h 2268362"/>
              <a:gd name="connsiteX0" fmla="*/ 0 w 3896086"/>
              <a:gd name="connsiteY0" fmla="*/ 0 h 2268362"/>
              <a:gd name="connsiteX1" fmla="*/ 3896086 w 3896086"/>
              <a:gd name="connsiteY1" fmla="*/ 1938162 h 2268362"/>
              <a:gd name="connsiteX2" fmla="*/ 0 w 3896086"/>
              <a:gd name="connsiteY2" fmla="*/ 2268362 h 2268362"/>
              <a:gd name="connsiteX3" fmla="*/ 0 w 3896086"/>
              <a:gd name="connsiteY3" fmla="*/ 0 h 2268362"/>
              <a:gd name="connsiteX0" fmla="*/ 0 w 4607286"/>
              <a:gd name="connsiteY0" fmla="*/ 0 h 2306462"/>
              <a:gd name="connsiteX1" fmla="*/ 4607286 w 4607286"/>
              <a:gd name="connsiteY1" fmla="*/ 2306462 h 2306462"/>
              <a:gd name="connsiteX2" fmla="*/ 0 w 4607286"/>
              <a:gd name="connsiteY2" fmla="*/ 2268362 h 2306462"/>
              <a:gd name="connsiteX3" fmla="*/ 0 w 4607286"/>
              <a:gd name="connsiteY3" fmla="*/ 0 h 2306462"/>
              <a:gd name="connsiteX0" fmla="*/ 12700 w 4619986"/>
              <a:gd name="connsiteY0" fmla="*/ 0 h 4262262"/>
              <a:gd name="connsiteX1" fmla="*/ 4619986 w 4619986"/>
              <a:gd name="connsiteY1" fmla="*/ 2306462 h 4262262"/>
              <a:gd name="connsiteX2" fmla="*/ 0 w 4619986"/>
              <a:gd name="connsiteY2" fmla="*/ 4262262 h 4262262"/>
              <a:gd name="connsiteX3" fmla="*/ 12700 w 4619986"/>
              <a:gd name="connsiteY3" fmla="*/ 0 h 4262262"/>
            </a:gdLst>
            <a:ahLst/>
            <a:cxnLst>
              <a:cxn ang="0">
                <a:pos x="connsiteX0" y="connsiteY0"/>
              </a:cxn>
              <a:cxn ang="0">
                <a:pos x="connsiteX1" y="connsiteY1"/>
              </a:cxn>
              <a:cxn ang="0">
                <a:pos x="connsiteX2" y="connsiteY2"/>
              </a:cxn>
              <a:cxn ang="0">
                <a:pos x="connsiteX3" y="connsiteY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Tree>
    <p:extLst>
      <p:ext uri="{BB962C8B-B14F-4D97-AF65-F5344CB8AC3E}">
        <p14:creationId xmlns:p14="http://schemas.microsoft.com/office/powerpoint/2010/main" val="19778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6030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smtClean="0"/>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81201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3"/>
          <a:stretch>
            <a:fillRect/>
          </a:stretch>
        </p:blipFill>
        <p:spPr>
          <a:xfrm>
            <a:off x="8173175" y="238618"/>
            <a:ext cx="720000" cy="720000"/>
          </a:xfrm>
          <a:prstGeom prst="rect">
            <a:avLst/>
          </a:prstGeom>
        </p:spPr>
      </p:pic>
      <p:sp>
        <p:nvSpPr>
          <p:cNvPr id="4" name="Textfeld 3">
            <a:extLst>
              <a:ext uri="{FF2B5EF4-FFF2-40B4-BE49-F238E27FC236}">
                <a16:creationId xmlns:a16="http://schemas.microsoft.com/office/drawing/2014/main" id="{36E83AFE-0D76-C240-A33D-8D8C0966DBEB}"/>
              </a:ext>
            </a:extLst>
          </p:cNvPr>
          <p:cNvSpPr txBox="1"/>
          <p:nvPr userDrawn="1"/>
        </p:nvSpPr>
        <p:spPr>
          <a:xfrm>
            <a:off x="250825" y="4786476"/>
            <a:ext cx="3560456" cy="153888"/>
          </a:xfrm>
          <a:prstGeom prst="rect">
            <a:avLst/>
          </a:prstGeom>
          <a:noFill/>
        </p:spPr>
        <p:txBody>
          <a:bodyPr wrap="squar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000" b="0" i="0" dirty="0" smtClean="0">
                <a:solidFill>
                  <a:srgbClr val="3C3C3B"/>
                </a:solidFill>
                <a:latin typeface="Meta IGM" panose="02000503040000020004" pitchFamily="2" charset="0"/>
              </a:rPr>
              <a:t>Brückenteilzeit </a:t>
            </a:r>
            <a:r>
              <a:rPr lang="de-DE" sz="1000" b="0" i="0" dirty="0">
                <a:solidFill>
                  <a:srgbClr val="3C3C3B"/>
                </a:solidFill>
                <a:latin typeface="Meta IGM" panose="02000503040000020004" pitchFamily="2" charset="0"/>
              </a:rPr>
              <a:t>| </a:t>
            </a:r>
            <a:r>
              <a:rPr lang="de-DE" sz="1000" b="0" i="0" dirty="0" smtClean="0">
                <a:solidFill>
                  <a:srgbClr val="3C3C3B"/>
                </a:solidFill>
                <a:latin typeface="Meta IGM" panose="02000503040000020004" pitchFamily="2" charset="0"/>
              </a:rPr>
              <a:t>Juni 2020</a:t>
            </a:r>
            <a:endParaRPr lang="de-DE" sz="1000" b="0" i="0" dirty="0">
              <a:solidFill>
                <a:srgbClr val="3C3C3B"/>
              </a:solidFill>
              <a:latin typeface="Meta IGM" panose="02000503040000020004" pitchFamily="2" charset="0"/>
            </a:endParaRP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307777"/>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Metall</a:t>
            </a:r>
          </a:p>
          <a:p>
            <a:pPr algn="r"/>
            <a:r>
              <a:rPr lang="de-DE" sz="1000" b="1" i="0" kern="1200" dirty="0">
                <a:solidFill>
                  <a:srgbClr val="3C3C3B"/>
                </a:solidFill>
                <a:effectLst/>
                <a:latin typeface="Meta IGM" panose="02000503040000020004" pitchFamily="2" charset="0"/>
                <a:ea typeface="+mn-ea"/>
                <a:cs typeface="+mn-cs"/>
              </a:rPr>
              <a:t>Gliederung einfügen</a:t>
            </a:r>
          </a:p>
        </p:txBody>
      </p:sp>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8" r:id="rId7"/>
    <p:sldLayoutId id="2147483676" r:id="rId8"/>
    <p:sldLayoutId id="2147483679" r:id="rId9"/>
    <p:sldLayoutId id="2147483674" r:id="rId10"/>
    <p:sldLayoutId id="2147483680" r:id="rId11"/>
  </p:sldLayoutIdLst>
  <p:hf sldNum="0" hdr="0" dt="0"/>
  <p:txStyles>
    <p:title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90000"/>
        </a:lnSpc>
        <a:spcBef>
          <a:spcPts val="750"/>
        </a:spcBef>
        <a:buSzPct val="90000"/>
        <a:buFontTx/>
        <a:buBlip>
          <a:blip r:embed="rId14"/>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14"/>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1251" y="2712142"/>
            <a:ext cx="6591039" cy="577711"/>
          </a:xfrm>
        </p:spPr>
        <p:txBody>
          <a:bodyPr/>
          <a:lstStyle/>
          <a:p>
            <a:r>
              <a:rPr lang="de-DE" dirty="0" smtClean="0"/>
              <a:t>Das </a:t>
            </a:r>
            <a:r>
              <a:rPr lang="de-DE" dirty="0" smtClean="0"/>
              <a:t>Teilzeitrecht </a:t>
            </a:r>
            <a:r>
              <a:rPr lang="de-DE" dirty="0" smtClean="0"/>
              <a:t>ab 2019</a:t>
            </a:r>
            <a:br>
              <a:rPr lang="de-DE" dirty="0" smtClean="0"/>
            </a:br>
            <a:r>
              <a:rPr lang="de-DE" dirty="0"/>
              <a:t/>
            </a:r>
            <a:br>
              <a:rPr lang="de-DE" dirty="0"/>
            </a:br>
            <a:r>
              <a:rPr lang="de-DE" sz="1200" dirty="0" smtClean="0"/>
              <a:t>Rechtlicher Rahmen und Gestaltungsmöglichkeiten</a:t>
            </a:r>
            <a:endParaRPr lang="de-DE" sz="1200" dirty="0"/>
          </a:p>
        </p:txBody>
      </p:sp>
    </p:spTree>
    <p:extLst>
      <p:ext uri="{BB962C8B-B14F-4D97-AF65-F5344CB8AC3E}">
        <p14:creationId xmlns:p14="http://schemas.microsoft.com/office/powerpoint/2010/main" val="1652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799" y="992153"/>
            <a:ext cx="8642349" cy="454025"/>
          </a:xfrm>
        </p:spPr>
        <p:txBody>
          <a:bodyPr/>
          <a:lstStyle/>
          <a:p>
            <a:r>
              <a:rPr lang="de-DE" sz="3500" dirty="0"/>
              <a:t>Teilzeitarbeit: Säule 2 des Teilzeit- und Befristungsgesetzes</a:t>
            </a:r>
          </a:p>
        </p:txBody>
      </p:sp>
      <p:sp>
        <p:nvSpPr>
          <p:cNvPr id="3" name="Inhaltsplatzhalter 2"/>
          <p:cNvSpPr>
            <a:spLocks noGrp="1"/>
          </p:cNvSpPr>
          <p:nvPr>
            <p:ph idx="1"/>
          </p:nvPr>
        </p:nvSpPr>
        <p:spPr>
          <a:xfrm>
            <a:off x="2276557" y="1946819"/>
            <a:ext cx="6743699" cy="2573528"/>
          </a:xfrm>
        </p:spPr>
        <p:txBody>
          <a:bodyPr>
            <a:noAutofit/>
          </a:bodyPr>
          <a:lstStyle/>
          <a:p>
            <a:pPr>
              <a:lnSpc>
                <a:spcPct val="100000"/>
              </a:lnSpc>
            </a:pPr>
            <a:r>
              <a:rPr lang="de-DE" dirty="0"/>
              <a:t>Gilt nur in Betrieben mit mehr als 15 Beschäftigten.</a:t>
            </a:r>
          </a:p>
          <a:p>
            <a:pPr>
              <a:lnSpc>
                <a:spcPct val="100000"/>
              </a:lnSpc>
            </a:pPr>
            <a:r>
              <a:rPr lang="de-DE" dirty="0"/>
              <a:t>Antrag: schriftlich! </a:t>
            </a:r>
            <a:br>
              <a:rPr lang="de-DE" dirty="0"/>
            </a:br>
            <a:r>
              <a:rPr lang="de-DE" dirty="0"/>
              <a:t>Und mindestens drei Monate vor dem gewünschten Beginn.</a:t>
            </a:r>
          </a:p>
          <a:p>
            <a:pPr>
              <a:lnSpc>
                <a:spcPct val="100000"/>
              </a:lnSpc>
              <a:spcBef>
                <a:spcPts val="0"/>
              </a:spcBef>
            </a:pPr>
            <a:r>
              <a:rPr lang="de-DE" dirty="0"/>
              <a:t>Der Arbeitgeber:</a:t>
            </a:r>
          </a:p>
          <a:p>
            <a:pPr lvl="1">
              <a:lnSpc>
                <a:spcPct val="100000"/>
              </a:lnSpc>
              <a:spcBef>
                <a:spcPts val="0"/>
              </a:spcBef>
            </a:pPr>
            <a:r>
              <a:rPr lang="de-DE" sz="1600" dirty="0"/>
              <a:t>muss seine Entscheidung einen Monat vor dem gewünschten Beginn der Teilzeit mitteilen,</a:t>
            </a:r>
          </a:p>
          <a:p>
            <a:pPr lvl="1">
              <a:lnSpc>
                <a:spcPct val="100000"/>
              </a:lnSpc>
              <a:spcBef>
                <a:spcPts val="0"/>
              </a:spcBef>
            </a:pPr>
            <a:r>
              <a:rPr lang="de-DE" sz="1600" dirty="0"/>
              <a:t>kann den Antrag aus betrieblichen Gründen ablehnen. </a:t>
            </a:r>
            <a:br>
              <a:rPr lang="de-DE" sz="1600" dirty="0"/>
            </a:br>
            <a:r>
              <a:rPr lang="de-DE" sz="1600" dirty="0"/>
              <a:t>Zum Beispiel wenn …</a:t>
            </a:r>
          </a:p>
          <a:p>
            <a:pPr marL="892175" lvl="1" indent="269875" defTabSz="584200">
              <a:lnSpc>
                <a:spcPct val="100000"/>
              </a:lnSpc>
              <a:spcBef>
                <a:spcPts val="0"/>
              </a:spcBef>
              <a:buFont typeface="Arial" panose="020B0604020202020204" pitchFamily="34" charset="0"/>
              <a:buChar char="•"/>
            </a:pPr>
            <a:r>
              <a:rPr lang="de-DE" sz="1400" dirty="0"/>
              <a:t>Organisation, Arbeitsablauf oder Sicherheit im Betrieb </a:t>
            </a:r>
            <a:r>
              <a:rPr lang="de-DE" sz="1400" dirty="0" smtClean="0"/>
              <a:t>sehr 	beeinträchtigt werden </a:t>
            </a:r>
            <a:r>
              <a:rPr lang="de-DE" sz="1400" dirty="0"/>
              <a:t>oder</a:t>
            </a:r>
          </a:p>
          <a:p>
            <a:pPr marL="892175" lvl="1" indent="269875">
              <a:lnSpc>
                <a:spcPct val="100000"/>
              </a:lnSpc>
              <a:spcBef>
                <a:spcPts val="0"/>
              </a:spcBef>
              <a:buFont typeface="Arial" panose="020B0604020202020204" pitchFamily="34" charset="0"/>
              <a:buChar char="•"/>
            </a:pPr>
            <a:r>
              <a:rPr lang="de-DE" sz="1400" dirty="0"/>
              <a:t>unverhältnismäßige hohe Kosten entstehen.</a:t>
            </a:r>
          </a:p>
        </p:txBody>
      </p:sp>
      <p:pic>
        <p:nvPicPr>
          <p:cNvPr id="5" name="Grafik 4">
            <a:extLst>
              <a:ext uri="{FF2B5EF4-FFF2-40B4-BE49-F238E27FC236}">
                <a16:creationId xmlns:a16="http://schemas.microsoft.com/office/drawing/2014/main" id="{63A0E102-A3D9-494D-BFD1-63FC2D409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40" y="1985324"/>
            <a:ext cx="1951818" cy="1852991"/>
          </a:xfrm>
          <a:prstGeom prst="rect">
            <a:avLst/>
          </a:prstGeom>
        </p:spPr>
      </p:pic>
      <p:sp>
        <p:nvSpPr>
          <p:cNvPr id="6" name="Textfeld 5">
            <a:extLst>
              <a:ext uri="{FF2B5EF4-FFF2-40B4-BE49-F238E27FC236}">
                <a16:creationId xmlns:a16="http://schemas.microsoft.com/office/drawing/2014/main" id="{C4A8F9D1-23F2-401D-8C0F-B48860DCC7C2}"/>
              </a:ext>
            </a:extLst>
          </p:cNvPr>
          <p:cNvSpPr txBox="1"/>
          <p:nvPr/>
        </p:nvSpPr>
        <p:spPr>
          <a:xfrm rot="20777007">
            <a:off x="4434368" y="2302615"/>
            <a:ext cx="418831" cy="230832"/>
          </a:xfrm>
          <a:prstGeom prst="rect">
            <a:avLst/>
          </a:prstGeom>
          <a:solidFill>
            <a:srgbClr val="FF0000"/>
          </a:solidFill>
        </p:spPr>
        <p:txBody>
          <a:bodyPr wrap="square" rtlCol="0">
            <a:spAutoFit/>
          </a:bodyPr>
          <a:lstStyle/>
          <a:p>
            <a:pPr algn="ctr"/>
            <a:r>
              <a:rPr lang="de-DE" sz="900" dirty="0">
                <a:solidFill>
                  <a:schemeClr val="bg1"/>
                </a:solidFill>
              </a:rPr>
              <a:t>Neu</a:t>
            </a:r>
          </a:p>
        </p:txBody>
      </p:sp>
    </p:spTree>
    <p:extLst>
      <p:ext uri="{BB962C8B-B14F-4D97-AF65-F5344CB8AC3E}">
        <p14:creationId xmlns:p14="http://schemas.microsoft.com/office/powerpoint/2010/main" val="2725839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99169"/>
            <a:ext cx="8642349" cy="454025"/>
          </a:xfrm>
        </p:spPr>
        <p:txBody>
          <a:bodyPr/>
          <a:lstStyle/>
          <a:p>
            <a:r>
              <a:rPr lang="de-DE" sz="3500" dirty="0"/>
              <a:t>Teilzeitarbeit: Säule 3 des Teilzeit- und Befristungsgesetzes</a:t>
            </a:r>
          </a:p>
        </p:txBody>
      </p:sp>
      <p:sp>
        <p:nvSpPr>
          <p:cNvPr id="3" name="Inhaltsplatzhalter 2"/>
          <p:cNvSpPr>
            <a:spLocks noGrp="1"/>
          </p:cNvSpPr>
          <p:nvPr>
            <p:ph idx="1"/>
          </p:nvPr>
        </p:nvSpPr>
        <p:spPr>
          <a:xfrm>
            <a:off x="2370483" y="2096605"/>
            <a:ext cx="6649277" cy="2882899"/>
          </a:xfrm>
        </p:spPr>
        <p:txBody>
          <a:bodyPr>
            <a:normAutofit fontScale="85000" lnSpcReduction="10000"/>
          </a:bodyPr>
          <a:lstStyle/>
          <a:p>
            <a:pPr marL="0" indent="0">
              <a:lnSpc>
                <a:spcPct val="150000"/>
              </a:lnSpc>
              <a:buNone/>
            </a:pPr>
            <a:r>
              <a:rPr lang="de-DE" sz="1900" dirty="0"/>
              <a:t>Beschäftigte, die ihre Arbeitszeit verlängern wollen, müssen bei der Besetzung eines Arbeitsplatzes </a:t>
            </a:r>
            <a:r>
              <a:rPr lang="de-DE" sz="1900" b="1" dirty="0"/>
              <a:t>bevorzugt</a:t>
            </a:r>
            <a:r>
              <a:rPr lang="de-DE" sz="1900" dirty="0"/>
              <a:t> berücksichtigt werden</a:t>
            </a:r>
            <a:r>
              <a:rPr lang="de-DE" sz="1900" dirty="0" smtClean="0"/>
              <a:t>.</a:t>
            </a:r>
            <a:endParaRPr lang="de-DE" sz="1900" dirty="0"/>
          </a:p>
          <a:p>
            <a:pPr>
              <a:lnSpc>
                <a:spcPct val="110000"/>
              </a:lnSpc>
            </a:pPr>
            <a:r>
              <a:rPr lang="de-DE" sz="1900" dirty="0"/>
              <a:t>Kommt jemand dabei nicht zum Zuge, muss der Arbeitgeber beweisen, dass:</a:t>
            </a:r>
          </a:p>
          <a:p>
            <a:pPr lvl="1">
              <a:lnSpc>
                <a:spcPct val="110000"/>
              </a:lnSpc>
            </a:pPr>
            <a:r>
              <a:rPr lang="de-DE" sz="1700" dirty="0"/>
              <a:t>der infrage kommende Arbeitsplatz nicht frei ist,</a:t>
            </a:r>
          </a:p>
          <a:p>
            <a:pPr lvl="1">
              <a:lnSpc>
                <a:spcPct val="110000"/>
              </a:lnSpc>
            </a:pPr>
            <a:r>
              <a:rPr lang="de-DE" sz="1700" dirty="0"/>
              <a:t>andere Bewerber/innen besser geeignet sind,</a:t>
            </a:r>
          </a:p>
          <a:p>
            <a:pPr lvl="1">
              <a:lnSpc>
                <a:spcPct val="110000"/>
              </a:lnSpc>
            </a:pPr>
            <a:r>
              <a:rPr lang="de-DE" sz="1700" dirty="0"/>
              <a:t>Arbeitszeitwünsche anderer Teilzeitbeschäftigter entgegenstehen oder </a:t>
            </a:r>
          </a:p>
          <a:p>
            <a:pPr lvl="1">
              <a:lnSpc>
                <a:spcPct val="110000"/>
              </a:lnSpc>
            </a:pPr>
            <a:r>
              <a:rPr lang="de-DE" sz="1700" dirty="0"/>
              <a:t>dringende betriebliche Gründe die Verlängerung nicht erlauben.</a:t>
            </a:r>
          </a:p>
        </p:txBody>
      </p:sp>
      <p:pic>
        <p:nvPicPr>
          <p:cNvPr id="5" name="Grafik 4">
            <a:extLst>
              <a:ext uri="{FF2B5EF4-FFF2-40B4-BE49-F238E27FC236}">
                <a16:creationId xmlns:a16="http://schemas.microsoft.com/office/drawing/2014/main" id="{D2EA629A-BEC4-40BD-86DA-DE4FDE6DC479}"/>
              </a:ext>
            </a:extLst>
          </p:cNvPr>
          <p:cNvPicPr>
            <a:picLocks noChangeAspect="1"/>
          </p:cNvPicPr>
          <p:nvPr/>
        </p:nvPicPr>
        <p:blipFill>
          <a:blip r:embed="rId2"/>
          <a:stretch>
            <a:fillRect/>
          </a:stretch>
        </p:blipFill>
        <p:spPr>
          <a:xfrm>
            <a:off x="250825" y="2025340"/>
            <a:ext cx="2016887" cy="1894960"/>
          </a:xfrm>
          <a:prstGeom prst="rect">
            <a:avLst/>
          </a:prstGeom>
        </p:spPr>
      </p:pic>
      <p:sp>
        <p:nvSpPr>
          <p:cNvPr id="6" name="Textfeld 5">
            <a:extLst>
              <a:ext uri="{FF2B5EF4-FFF2-40B4-BE49-F238E27FC236}">
                <a16:creationId xmlns:a16="http://schemas.microsoft.com/office/drawing/2014/main" id="{6CD79F2B-C980-48AE-84A7-183063689B6E}"/>
              </a:ext>
            </a:extLst>
          </p:cNvPr>
          <p:cNvSpPr txBox="1"/>
          <p:nvPr/>
        </p:nvSpPr>
        <p:spPr>
          <a:xfrm rot="20777007">
            <a:off x="3263028" y="3174033"/>
            <a:ext cx="392228" cy="230832"/>
          </a:xfrm>
          <a:prstGeom prst="rect">
            <a:avLst/>
          </a:prstGeom>
          <a:solidFill>
            <a:srgbClr val="E3051B"/>
          </a:solidFill>
        </p:spPr>
        <p:txBody>
          <a:bodyPr wrap="square" rtlCol="0">
            <a:spAutoFit/>
          </a:bodyPr>
          <a:lstStyle/>
          <a:p>
            <a:pPr algn="ctr"/>
            <a:r>
              <a:rPr lang="de-DE" sz="900" dirty="0">
                <a:solidFill>
                  <a:schemeClr val="bg1"/>
                </a:solidFill>
              </a:rPr>
              <a:t>Neu</a:t>
            </a:r>
          </a:p>
        </p:txBody>
      </p:sp>
    </p:spTree>
    <p:extLst>
      <p:ext uri="{BB962C8B-B14F-4D97-AF65-F5344CB8AC3E}">
        <p14:creationId xmlns:p14="http://schemas.microsoft.com/office/powerpoint/2010/main" val="159561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059055"/>
            <a:ext cx="8642349" cy="454025"/>
          </a:xfrm>
        </p:spPr>
        <p:txBody>
          <a:bodyPr/>
          <a:lstStyle/>
          <a:p>
            <a:r>
              <a:rPr lang="de-DE" sz="3500" dirty="0" smtClean="0"/>
              <a:t>Teilzeitarbeit</a:t>
            </a:r>
            <a:r>
              <a:rPr lang="de-DE" sz="3500" dirty="0"/>
              <a:t>: das Gespräch mit dem Arbeitgeber </a:t>
            </a:r>
          </a:p>
        </p:txBody>
      </p:sp>
      <p:pic>
        <p:nvPicPr>
          <p:cNvPr id="6" name="Grafik 5">
            <a:extLst>
              <a:ext uri="{FF2B5EF4-FFF2-40B4-BE49-F238E27FC236}">
                <a16:creationId xmlns:a16="http://schemas.microsoft.com/office/drawing/2014/main" id="{C3BBE8A1-570F-4D70-8CDE-7C96125FF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92" y="2120119"/>
            <a:ext cx="5760481" cy="2451228"/>
          </a:xfrm>
          <a:prstGeom prst="rect">
            <a:avLst/>
          </a:prstGeom>
        </p:spPr>
      </p:pic>
    </p:spTree>
    <p:extLst>
      <p:ext uri="{BB962C8B-B14F-4D97-AF65-F5344CB8AC3E}">
        <p14:creationId xmlns:p14="http://schemas.microsoft.com/office/powerpoint/2010/main" val="2590770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1251" y="1070943"/>
            <a:ext cx="797753" cy="577711"/>
          </a:xfrm>
        </p:spPr>
        <p:txBody>
          <a:bodyPr/>
          <a:lstStyle/>
          <a:p>
            <a:r>
              <a:rPr lang="de-DE" dirty="0"/>
              <a:t>2</a:t>
            </a:r>
          </a:p>
        </p:txBody>
      </p:sp>
      <p:sp>
        <p:nvSpPr>
          <p:cNvPr id="2" name="Textfeld 1"/>
          <p:cNvSpPr txBox="1"/>
          <p:nvPr/>
        </p:nvSpPr>
        <p:spPr>
          <a:xfrm>
            <a:off x="477077" y="2072769"/>
            <a:ext cx="4562061" cy="630942"/>
          </a:xfrm>
          <a:prstGeom prst="rect">
            <a:avLst/>
          </a:prstGeom>
          <a:noFill/>
        </p:spPr>
        <p:txBody>
          <a:bodyPr wrap="square" rtlCol="0">
            <a:spAutoFit/>
          </a:bodyPr>
          <a:lstStyle/>
          <a:p>
            <a:r>
              <a:rPr lang="de-DE" sz="3500" dirty="0" smtClean="0">
                <a:solidFill>
                  <a:schemeClr val="bg1"/>
                </a:solidFill>
                <a:latin typeface="+mj-lt"/>
              </a:rPr>
              <a:t>Zahlen, Daten, Fakten</a:t>
            </a:r>
            <a:endParaRPr lang="de-DE" sz="3500" dirty="0">
              <a:solidFill>
                <a:schemeClr val="bg1"/>
              </a:solidFill>
              <a:latin typeface="+mj-lt"/>
            </a:endParaRPr>
          </a:p>
        </p:txBody>
      </p:sp>
    </p:spTree>
    <p:extLst>
      <p:ext uri="{BB962C8B-B14F-4D97-AF65-F5344CB8AC3E}">
        <p14:creationId xmlns:p14="http://schemas.microsoft.com/office/powerpoint/2010/main" val="3265326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500" dirty="0"/>
              <a:t>Teilzeitarbeit hat massiv zugenommen</a:t>
            </a:r>
          </a:p>
        </p:txBody>
      </p:sp>
      <p:pic>
        <p:nvPicPr>
          <p:cNvPr id="5" name="Grafik 4" descr="Ein Bild, das Text, Karte enthält.&#10;&#10;Automatisch generierte Beschreibung">
            <a:extLst>
              <a:ext uri="{FF2B5EF4-FFF2-40B4-BE49-F238E27FC236}">
                <a16:creationId xmlns:a16="http://schemas.microsoft.com/office/drawing/2014/main" id="{EEDAAA3C-6342-4A1E-99B0-E2349302D0D7}"/>
              </a:ext>
            </a:extLst>
          </p:cNvPr>
          <p:cNvPicPr>
            <a:picLocks noChangeAspect="1"/>
          </p:cNvPicPr>
          <p:nvPr/>
        </p:nvPicPr>
        <p:blipFill rotWithShape="1">
          <a:blip r:embed="rId3">
            <a:extLst>
              <a:ext uri="{28A0092B-C50C-407E-A947-70E740481C1C}">
                <a14:useLocalDpi xmlns:a14="http://schemas.microsoft.com/office/drawing/2010/main" val="0"/>
              </a:ext>
            </a:extLst>
          </a:blip>
          <a:srcRect t="11207"/>
          <a:stretch/>
        </p:blipFill>
        <p:spPr>
          <a:xfrm>
            <a:off x="1522476" y="1677416"/>
            <a:ext cx="5924031" cy="2955208"/>
          </a:xfrm>
          <a:prstGeom prst="rect">
            <a:avLst/>
          </a:prstGeom>
        </p:spPr>
      </p:pic>
    </p:spTree>
    <p:extLst>
      <p:ext uri="{BB962C8B-B14F-4D97-AF65-F5344CB8AC3E}">
        <p14:creationId xmlns:p14="http://schemas.microsoft.com/office/powerpoint/2010/main" val="1811409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87843"/>
            <a:ext cx="8642349" cy="454025"/>
          </a:xfrm>
        </p:spPr>
        <p:txBody>
          <a:bodyPr/>
          <a:lstStyle/>
          <a:p>
            <a:r>
              <a:rPr lang="de-DE" sz="3500" dirty="0"/>
              <a:t>Wenig Rückkehr-Vereinbarungen</a:t>
            </a:r>
          </a:p>
        </p:txBody>
      </p:sp>
      <p:sp>
        <p:nvSpPr>
          <p:cNvPr id="4" name="Textplatzhalter 3"/>
          <p:cNvSpPr>
            <a:spLocks noGrp="1"/>
          </p:cNvSpPr>
          <p:nvPr>
            <p:ph type="body" sz="quarter" idx="13"/>
          </p:nvPr>
        </p:nvSpPr>
        <p:spPr>
          <a:xfrm>
            <a:off x="290582" y="1792618"/>
            <a:ext cx="8642349" cy="495300"/>
          </a:xfrm>
        </p:spPr>
        <p:txBody>
          <a:bodyPr/>
          <a:lstStyle/>
          <a:p>
            <a:r>
              <a:rPr lang="de-DE" sz="2000" dirty="0"/>
              <a:t>Bis 2017: Die meisten tappten in die Teilzeitfalle</a:t>
            </a:r>
          </a:p>
          <a:p>
            <a:endParaRPr lang="de-DE" dirty="0"/>
          </a:p>
        </p:txBody>
      </p:sp>
      <p:pic>
        <p:nvPicPr>
          <p:cNvPr id="5" name="Grafik 4">
            <a:extLst>
              <a:ext uri="{FF2B5EF4-FFF2-40B4-BE49-F238E27FC236}">
                <a16:creationId xmlns:a16="http://schemas.microsoft.com/office/drawing/2014/main" id="{A7C2574C-8CDD-4D03-A60B-BFFD32437C03}"/>
              </a:ext>
            </a:extLst>
          </p:cNvPr>
          <p:cNvPicPr>
            <a:picLocks noChangeAspect="1"/>
          </p:cNvPicPr>
          <p:nvPr/>
        </p:nvPicPr>
        <p:blipFill rotWithShape="1">
          <a:blip r:embed="rId2">
            <a:extLst>
              <a:ext uri="{28A0092B-C50C-407E-A947-70E740481C1C}">
                <a14:useLocalDpi xmlns:a14="http://schemas.microsoft.com/office/drawing/2010/main" val="0"/>
              </a:ext>
            </a:extLst>
          </a:blip>
          <a:srcRect r="8634"/>
          <a:stretch/>
        </p:blipFill>
        <p:spPr>
          <a:xfrm>
            <a:off x="1546889" y="2092998"/>
            <a:ext cx="4953303" cy="2296107"/>
          </a:xfrm>
          <a:prstGeom prst="rect">
            <a:avLst/>
          </a:prstGeom>
        </p:spPr>
      </p:pic>
    </p:spTree>
    <p:extLst>
      <p:ext uri="{BB962C8B-B14F-4D97-AF65-F5344CB8AC3E}">
        <p14:creationId xmlns:p14="http://schemas.microsoft.com/office/powerpoint/2010/main" val="271040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500" spc="0" dirty="0"/>
              <a:t>Rückkehrrecht auf Vollzeit hoch geschätzt </a:t>
            </a:r>
          </a:p>
        </p:txBody>
      </p:sp>
      <p:sp>
        <p:nvSpPr>
          <p:cNvPr id="3" name="Inhaltsplatzhalter 2"/>
          <p:cNvSpPr>
            <a:spLocks noGrp="1"/>
          </p:cNvSpPr>
          <p:nvPr>
            <p:ph idx="1"/>
          </p:nvPr>
        </p:nvSpPr>
        <p:spPr/>
        <p:txBody>
          <a:bodyPr/>
          <a:lstStyle/>
          <a:p>
            <a:endParaRPr lang="de-DE"/>
          </a:p>
        </p:txBody>
      </p:sp>
      <p:sp>
        <p:nvSpPr>
          <p:cNvPr id="4" name="Textplatzhalter 3"/>
          <p:cNvSpPr>
            <a:spLocks noGrp="1"/>
          </p:cNvSpPr>
          <p:nvPr>
            <p:ph type="body" sz="quarter" idx="13"/>
          </p:nvPr>
        </p:nvSpPr>
        <p:spPr/>
        <p:txBody>
          <a:bodyPr/>
          <a:lstStyle/>
          <a:p>
            <a:endParaRPr lang="de-DE"/>
          </a:p>
        </p:txBody>
      </p:sp>
      <p:pic>
        <p:nvPicPr>
          <p:cNvPr id="5" name="Grafik 4" descr="Ein Bild, das Text, Screenshot enthält.&#10;&#10;Automatisch generierte Beschreibung">
            <a:extLst>
              <a:ext uri="{FF2B5EF4-FFF2-40B4-BE49-F238E27FC236}">
                <a16:creationId xmlns:a16="http://schemas.microsoft.com/office/drawing/2014/main" id="{5F0E73F4-B686-4E22-906F-12F5F981E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066" y="2022613"/>
            <a:ext cx="6162015" cy="2498891"/>
          </a:xfrm>
          <a:prstGeom prst="rect">
            <a:avLst/>
          </a:prstGeom>
        </p:spPr>
      </p:pic>
    </p:spTree>
    <p:extLst>
      <p:ext uri="{BB962C8B-B14F-4D97-AF65-F5344CB8AC3E}">
        <p14:creationId xmlns:p14="http://schemas.microsoft.com/office/powerpoint/2010/main" val="816686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035274"/>
            <a:ext cx="8642349" cy="454025"/>
          </a:xfrm>
        </p:spPr>
        <p:txBody>
          <a:bodyPr/>
          <a:lstStyle/>
          <a:p>
            <a:r>
              <a:rPr lang="de-DE" sz="3200" spc="0" dirty="0"/>
              <a:t>Entgeltausgleich für sozial wichtige Aufgaben</a:t>
            </a:r>
          </a:p>
        </p:txBody>
      </p:sp>
      <p:pic>
        <p:nvPicPr>
          <p:cNvPr id="5" name="Grafik 4" descr="Ein Bild, das Screenshot enthält.&#10;&#10;Automatisch generierte Beschreibung">
            <a:extLst>
              <a:ext uri="{FF2B5EF4-FFF2-40B4-BE49-F238E27FC236}">
                <a16:creationId xmlns:a16="http://schemas.microsoft.com/office/drawing/2014/main" id="{D74AF822-4897-443F-A37C-3D482C3E9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046" y="2120230"/>
            <a:ext cx="5948001" cy="2404173"/>
          </a:xfrm>
          <a:prstGeom prst="rect">
            <a:avLst/>
          </a:prstGeom>
        </p:spPr>
      </p:pic>
    </p:spTree>
    <p:extLst>
      <p:ext uri="{BB962C8B-B14F-4D97-AF65-F5344CB8AC3E}">
        <p14:creationId xmlns:p14="http://schemas.microsoft.com/office/powerpoint/2010/main" val="1779740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1251" y="1070943"/>
            <a:ext cx="797753" cy="577711"/>
          </a:xfrm>
        </p:spPr>
        <p:txBody>
          <a:bodyPr/>
          <a:lstStyle/>
          <a:p>
            <a:r>
              <a:rPr lang="de-DE" dirty="0" smtClean="0"/>
              <a:t>3</a:t>
            </a:r>
            <a:endParaRPr lang="de-DE" dirty="0"/>
          </a:p>
        </p:txBody>
      </p:sp>
      <p:sp>
        <p:nvSpPr>
          <p:cNvPr id="2" name="Textfeld 1"/>
          <p:cNvSpPr txBox="1"/>
          <p:nvPr/>
        </p:nvSpPr>
        <p:spPr>
          <a:xfrm>
            <a:off x="477077" y="2072769"/>
            <a:ext cx="4562061" cy="1200329"/>
          </a:xfrm>
          <a:prstGeom prst="rect">
            <a:avLst/>
          </a:prstGeom>
          <a:noFill/>
        </p:spPr>
        <p:txBody>
          <a:bodyPr wrap="square" rtlCol="0">
            <a:spAutoFit/>
          </a:bodyPr>
          <a:lstStyle/>
          <a:p>
            <a:r>
              <a:rPr lang="de-DE" sz="3500" dirty="0">
                <a:solidFill>
                  <a:schemeClr val="bg1"/>
                </a:solidFill>
                <a:latin typeface="+mj-lt"/>
              </a:rPr>
              <a:t>Reaktionen auf die neue Brückenteilzeit</a:t>
            </a:r>
          </a:p>
        </p:txBody>
      </p:sp>
    </p:spTree>
    <p:extLst>
      <p:ext uri="{BB962C8B-B14F-4D97-AF65-F5344CB8AC3E}">
        <p14:creationId xmlns:p14="http://schemas.microsoft.com/office/powerpoint/2010/main" val="430782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1015396"/>
            <a:ext cx="8642349" cy="454025"/>
          </a:xfrm>
        </p:spPr>
        <p:txBody>
          <a:bodyPr/>
          <a:lstStyle/>
          <a:p>
            <a:r>
              <a:rPr lang="de-DE" sz="3500" dirty="0"/>
              <a:t>Teilzeitarbeit im Spannungsfeld</a:t>
            </a:r>
          </a:p>
        </p:txBody>
      </p:sp>
      <p:sp>
        <p:nvSpPr>
          <p:cNvPr id="3" name="Inhaltsplatzhalter 2"/>
          <p:cNvSpPr>
            <a:spLocks noGrp="1"/>
          </p:cNvSpPr>
          <p:nvPr>
            <p:ph idx="1"/>
          </p:nvPr>
        </p:nvSpPr>
        <p:spPr>
          <a:xfrm>
            <a:off x="211069" y="2064855"/>
            <a:ext cx="8642349" cy="2119409"/>
          </a:xfrm>
        </p:spPr>
        <p:txBody>
          <a:bodyPr/>
          <a:lstStyle/>
          <a:p>
            <a:r>
              <a:rPr lang="de-DE" dirty="0" smtClean="0"/>
              <a:t>Mit dem Rechtsanspruch auf befristete Teilezeit „wird erneut tief in die Entscheidungsfreiheit der Unternehmen eingegriffen“.</a:t>
            </a:r>
          </a:p>
          <a:p>
            <a:pPr marL="1350" indent="0">
              <a:buNone/>
            </a:pPr>
            <a:endParaRPr lang="de-DE" dirty="0" smtClean="0"/>
          </a:p>
          <a:p>
            <a:pPr marL="1350" indent="0">
              <a:buNone/>
            </a:pPr>
            <a:endParaRPr lang="de-DE" dirty="0" smtClean="0"/>
          </a:p>
          <a:p>
            <a:r>
              <a:rPr lang="de-DE" dirty="0" smtClean="0"/>
              <a:t>„Mit diesem Gesetz sollen ein weiteres Mal erfundene Probleme gelöst werden. Wenn eine Rückkehr aus Teilzeit in Vollzeit scheitert, dann an fehlenden Kinderbetreuungsmöglichkeiten, nicht am Willen der Arbeitgeber“.</a:t>
            </a:r>
          </a:p>
        </p:txBody>
      </p:sp>
      <p:sp>
        <p:nvSpPr>
          <p:cNvPr id="4" name="Textplatzhalter 3"/>
          <p:cNvSpPr>
            <a:spLocks noGrp="1"/>
          </p:cNvSpPr>
          <p:nvPr>
            <p:ph type="body" sz="quarter" idx="13"/>
          </p:nvPr>
        </p:nvSpPr>
        <p:spPr>
          <a:xfrm>
            <a:off x="250825" y="1636077"/>
            <a:ext cx="8642349" cy="495300"/>
          </a:xfrm>
        </p:spPr>
        <p:txBody>
          <a:bodyPr/>
          <a:lstStyle/>
          <a:p>
            <a:r>
              <a:rPr lang="de-DE" sz="2000" dirty="0"/>
              <a:t>Arbeitgeber: massive Kritik an der Brückenteilzeit</a:t>
            </a:r>
          </a:p>
          <a:p>
            <a:endParaRPr lang="de-DE" dirty="0"/>
          </a:p>
        </p:txBody>
      </p:sp>
      <p:sp>
        <p:nvSpPr>
          <p:cNvPr id="5" name="Textfeld 4"/>
          <p:cNvSpPr txBox="1"/>
          <p:nvPr/>
        </p:nvSpPr>
        <p:spPr>
          <a:xfrm>
            <a:off x="501927" y="2628900"/>
            <a:ext cx="3702326" cy="276999"/>
          </a:xfrm>
          <a:prstGeom prst="rect">
            <a:avLst/>
          </a:prstGeom>
          <a:noFill/>
        </p:spPr>
        <p:txBody>
          <a:bodyPr wrap="square" rtlCol="0">
            <a:spAutoFit/>
          </a:bodyPr>
          <a:lstStyle/>
          <a:p>
            <a:r>
              <a:rPr lang="de-DE" sz="1200" i="1" dirty="0" smtClean="0">
                <a:solidFill>
                  <a:schemeClr val="accent6">
                    <a:lumMod val="10000"/>
                  </a:schemeClr>
                </a:solidFill>
              </a:rPr>
              <a:t>Zentralverband des Deutschen Handwerk, 13.06.2018</a:t>
            </a:r>
            <a:endParaRPr lang="de-DE" sz="1200" i="1" dirty="0">
              <a:solidFill>
                <a:schemeClr val="accent6">
                  <a:lumMod val="10000"/>
                </a:schemeClr>
              </a:solidFill>
            </a:endParaRPr>
          </a:p>
        </p:txBody>
      </p:sp>
      <p:sp>
        <p:nvSpPr>
          <p:cNvPr id="6" name="Textfeld 5"/>
          <p:cNvSpPr txBox="1"/>
          <p:nvPr/>
        </p:nvSpPr>
        <p:spPr>
          <a:xfrm>
            <a:off x="501927" y="4184264"/>
            <a:ext cx="2092186" cy="276999"/>
          </a:xfrm>
          <a:prstGeom prst="rect">
            <a:avLst/>
          </a:prstGeom>
          <a:noFill/>
        </p:spPr>
        <p:txBody>
          <a:bodyPr wrap="square" rtlCol="0">
            <a:spAutoFit/>
          </a:bodyPr>
          <a:lstStyle/>
          <a:p>
            <a:r>
              <a:rPr lang="de-DE" sz="1200" i="1" dirty="0" smtClean="0">
                <a:solidFill>
                  <a:schemeClr val="accent6">
                    <a:lumMod val="10000"/>
                  </a:schemeClr>
                </a:solidFill>
              </a:rPr>
              <a:t>Gesamtmetall, 13.06.2018</a:t>
            </a:r>
            <a:endParaRPr lang="de-DE" sz="1200" i="1" dirty="0">
              <a:solidFill>
                <a:schemeClr val="accent6">
                  <a:lumMod val="10000"/>
                </a:schemeClr>
              </a:solidFill>
            </a:endParaRPr>
          </a:p>
        </p:txBody>
      </p:sp>
    </p:spTree>
    <p:extLst>
      <p:ext uri="{BB962C8B-B14F-4D97-AF65-F5344CB8AC3E}">
        <p14:creationId xmlns:p14="http://schemas.microsoft.com/office/powerpoint/2010/main" val="1460966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6C668B8-A8ED-3C42-89B3-BD8DB80C5B80}"/>
              </a:ext>
            </a:extLst>
          </p:cNvPr>
          <p:cNvSpPr>
            <a:spLocks noGrp="1"/>
          </p:cNvSpPr>
          <p:nvPr>
            <p:ph type="title"/>
          </p:nvPr>
        </p:nvSpPr>
        <p:spPr>
          <a:xfrm>
            <a:off x="330840" y="852987"/>
            <a:ext cx="8642349" cy="454025"/>
          </a:xfrm>
        </p:spPr>
        <p:txBody>
          <a:bodyPr/>
          <a:lstStyle/>
          <a:p>
            <a:r>
              <a:rPr lang="de-DE" sz="3500" dirty="0"/>
              <a:t>Änderungen im Teilzeit- und Befristungsgesetz</a:t>
            </a:r>
          </a:p>
        </p:txBody>
      </p:sp>
      <p:sp>
        <p:nvSpPr>
          <p:cNvPr id="2" name="Inhaltsplatzhalter 1"/>
          <p:cNvSpPr>
            <a:spLocks noGrp="1"/>
          </p:cNvSpPr>
          <p:nvPr>
            <p:ph idx="1"/>
          </p:nvPr>
        </p:nvSpPr>
        <p:spPr/>
        <p:txBody>
          <a:bodyPr/>
          <a:lstStyle/>
          <a:p>
            <a:r>
              <a:rPr lang="de-DE" dirty="0"/>
              <a:t>Das Wichtigste: die neue „Brückenteilzeit“.</a:t>
            </a:r>
            <a:r>
              <a:rPr lang="de-DE" b="1" dirty="0"/>
              <a:t/>
            </a:r>
            <a:br>
              <a:rPr lang="de-DE" b="1" dirty="0"/>
            </a:br>
            <a:r>
              <a:rPr lang="de-DE" b="1" dirty="0"/>
              <a:t>Teilzeitarbeit zeitlich befristet zu vereinbaren, ist jetzt möglich.</a:t>
            </a:r>
          </a:p>
          <a:p>
            <a:r>
              <a:rPr lang="de-DE" dirty="0"/>
              <a:t>Die Regelungen zur unbefristeten Teilzeit und zur Verlängerung der Arbeitszeit bleiben weitgehend unverändert.</a:t>
            </a:r>
          </a:p>
          <a:p>
            <a:r>
              <a:rPr lang="de-DE" dirty="0"/>
              <a:t>Gültig ab Januar 2019.</a:t>
            </a:r>
          </a:p>
          <a:p>
            <a:endParaRPr lang="de-DE" dirty="0"/>
          </a:p>
        </p:txBody>
      </p:sp>
    </p:spTree>
    <p:extLst>
      <p:ext uri="{BB962C8B-B14F-4D97-AF65-F5344CB8AC3E}">
        <p14:creationId xmlns:p14="http://schemas.microsoft.com/office/powerpoint/2010/main" val="4105546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500" dirty="0"/>
              <a:t>Teilzeitarbeit im Spannungsfeld</a:t>
            </a:r>
          </a:p>
        </p:txBody>
      </p:sp>
      <p:sp>
        <p:nvSpPr>
          <p:cNvPr id="3" name="Inhaltsplatzhalter 2"/>
          <p:cNvSpPr>
            <a:spLocks noGrp="1"/>
          </p:cNvSpPr>
          <p:nvPr>
            <p:ph idx="1"/>
          </p:nvPr>
        </p:nvSpPr>
        <p:spPr>
          <a:xfrm>
            <a:off x="250824" y="2172700"/>
            <a:ext cx="8642349" cy="2119409"/>
          </a:xfrm>
        </p:spPr>
        <p:txBody>
          <a:bodyPr/>
          <a:lstStyle/>
          <a:p>
            <a:r>
              <a:rPr lang="de-DE" dirty="0"/>
              <a:t>Beschäftigte können wählen zwischen unbefristeter Teilzeit und vorrübergehender Verkürzung der Arbeitszeit (Brückenteilzeit).</a:t>
            </a:r>
          </a:p>
          <a:p>
            <a:r>
              <a:rPr lang="de-DE" dirty="0"/>
              <a:t>Wählen sie die Brückenteilzeit, ist ihnen die Rückkehr zur Vollzeit garantiert.</a:t>
            </a:r>
          </a:p>
          <a:p>
            <a:r>
              <a:rPr lang="de-DE" dirty="0"/>
              <a:t>Für die Gleichstellung ist die Brückenteilzeit ein begrüßenswerter Fortschritt:</a:t>
            </a:r>
          </a:p>
          <a:p>
            <a:pPr lvl="1"/>
            <a:r>
              <a:rPr lang="de-DE" dirty="0"/>
              <a:t>insbesondere Frauen bleiben nicht mehr in der „Teilzeitfalle“ hängen.</a:t>
            </a:r>
          </a:p>
          <a:p>
            <a:pPr lvl="1"/>
            <a:r>
              <a:rPr lang="de-DE" dirty="0"/>
              <a:t>Männern wird es leichter gemacht, eine Zeitlang „auf Teilzeit“ zu gehen</a:t>
            </a:r>
            <a:r>
              <a:rPr lang="de-DE" dirty="0" smtClean="0"/>
              <a:t>.</a:t>
            </a:r>
            <a:endParaRPr lang="de-DE" dirty="0"/>
          </a:p>
        </p:txBody>
      </p:sp>
      <p:sp>
        <p:nvSpPr>
          <p:cNvPr id="4" name="Textplatzhalter 3"/>
          <p:cNvSpPr>
            <a:spLocks noGrp="1"/>
          </p:cNvSpPr>
          <p:nvPr>
            <p:ph type="body" sz="quarter" idx="13"/>
          </p:nvPr>
        </p:nvSpPr>
        <p:spPr>
          <a:xfrm>
            <a:off x="250825" y="1667375"/>
            <a:ext cx="8642349" cy="495300"/>
          </a:xfrm>
        </p:spPr>
        <p:txBody>
          <a:bodyPr/>
          <a:lstStyle/>
          <a:p>
            <a:r>
              <a:rPr lang="de-DE" sz="2000" dirty="0"/>
              <a:t>IG Metall: Schritt in die richtige Richtung</a:t>
            </a:r>
          </a:p>
          <a:p>
            <a:endParaRPr lang="de-DE" dirty="0"/>
          </a:p>
        </p:txBody>
      </p:sp>
    </p:spTree>
    <p:extLst>
      <p:ext uri="{BB962C8B-B14F-4D97-AF65-F5344CB8AC3E}">
        <p14:creationId xmlns:p14="http://schemas.microsoft.com/office/powerpoint/2010/main" val="3113671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500" dirty="0"/>
              <a:t>Teilzeitarbeit im Spannungsfeld</a:t>
            </a:r>
          </a:p>
        </p:txBody>
      </p:sp>
      <p:sp>
        <p:nvSpPr>
          <p:cNvPr id="3" name="Inhaltsplatzhalter 2"/>
          <p:cNvSpPr>
            <a:spLocks noGrp="1"/>
          </p:cNvSpPr>
          <p:nvPr>
            <p:ph idx="1"/>
          </p:nvPr>
        </p:nvSpPr>
        <p:spPr>
          <a:xfrm>
            <a:off x="250825" y="2403529"/>
            <a:ext cx="8642349" cy="2119409"/>
          </a:xfrm>
        </p:spPr>
        <p:txBody>
          <a:bodyPr>
            <a:noAutofit/>
          </a:bodyPr>
          <a:lstStyle/>
          <a:p>
            <a:r>
              <a:rPr lang="de-DE" dirty="0" smtClean="0"/>
              <a:t>12,2 Millionen Beschäftigte haben keinen Anspruch auf Brückenteilzeit, weil das Gesetz erst in Betrieben mit mindesten 45 Beschäftigten greift.</a:t>
            </a:r>
          </a:p>
          <a:p>
            <a:r>
              <a:rPr lang="de-DE" dirty="0" smtClean="0"/>
              <a:t>Die Spanne der möglichen Brückenteilzeit – mindestens ein, maximal fünf Jahre – ist zu kurz.</a:t>
            </a:r>
          </a:p>
          <a:p>
            <a:r>
              <a:rPr lang="de-DE" dirty="0" smtClean="0"/>
              <a:t>Beschäftigte können ihre Arbeitszeit während der Brückenteilzeit nicht verändern (z.B. wenn der Grund für ihre Arbeitszeitverkürzung wegfällt).</a:t>
            </a:r>
          </a:p>
          <a:p>
            <a:r>
              <a:rPr lang="de-DE" dirty="0" smtClean="0"/>
              <a:t>Teilzeitbeschäftigte brauchen mehr Möglichkeiten, ihre Arbeitszeit bei Bedarf auszuweiten.</a:t>
            </a:r>
            <a:endParaRPr lang="de-DE" dirty="0"/>
          </a:p>
        </p:txBody>
      </p:sp>
      <p:sp>
        <p:nvSpPr>
          <p:cNvPr id="4" name="Textplatzhalter 3"/>
          <p:cNvSpPr>
            <a:spLocks noGrp="1"/>
          </p:cNvSpPr>
          <p:nvPr>
            <p:ph type="body" sz="quarter" idx="13"/>
          </p:nvPr>
        </p:nvSpPr>
        <p:spPr>
          <a:xfrm>
            <a:off x="290581" y="1942533"/>
            <a:ext cx="8642349" cy="338497"/>
          </a:xfrm>
        </p:spPr>
        <p:txBody>
          <a:bodyPr/>
          <a:lstStyle/>
          <a:p>
            <a:r>
              <a:rPr lang="de-DE" sz="2000" dirty="0"/>
              <a:t>Schwachstellen des geänderten Teilzeit- und Befristungsgesetzes </a:t>
            </a:r>
            <a:br>
              <a:rPr lang="de-DE" sz="2000" dirty="0"/>
            </a:br>
            <a:r>
              <a:rPr lang="de-DE" sz="2000" dirty="0"/>
              <a:t>aus Sicht der IG Metall</a:t>
            </a:r>
          </a:p>
          <a:p>
            <a:endParaRPr lang="de-DE" dirty="0"/>
          </a:p>
        </p:txBody>
      </p:sp>
    </p:spTree>
    <p:extLst>
      <p:ext uri="{BB962C8B-B14F-4D97-AF65-F5344CB8AC3E}">
        <p14:creationId xmlns:p14="http://schemas.microsoft.com/office/powerpoint/2010/main" val="250494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1251" y="1070943"/>
            <a:ext cx="797753" cy="577711"/>
          </a:xfrm>
        </p:spPr>
        <p:txBody>
          <a:bodyPr/>
          <a:lstStyle/>
          <a:p>
            <a:r>
              <a:rPr lang="de-DE" dirty="0"/>
              <a:t>4</a:t>
            </a:r>
          </a:p>
        </p:txBody>
      </p:sp>
      <p:sp>
        <p:nvSpPr>
          <p:cNvPr id="2" name="Textfeld 1"/>
          <p:cNvSpPr txBox="1"/>
          <p:nvPr/>
        </p:nvSpPr>
        <p:spPr>
          <a:xfrm>
            <a:off x="477077" y="2072769"/>
            <a:ext cx="4562061" cy="1169551"/>
          </a:xfrm>
          <a:prstGeom prst="rect">
            <a:avLst/>
          </a:prstGeom>
          <a:noFill/>
        </p:spPr>
        <p:txBody>
          <a:bodyPr wrap="square" rtlCol="0">
            <a:spAutoFit/>
          </a:bodyPr>
          <a:lstStyle/>
          <a:p>
            <a:r>
              <a:rPr lang="de-DE" sz="3500" dirty="0" smtClean="0">
                <a:solidFill>
                  <a:schemeClr val="bg1"/>
                </a:solidFill>
                <a:latin typeface="+mj-lt"/>
              </a:rPr>
              <a:t>Betriebliche Umsetzung des neuen Teilzeitrechts</a:t>
            </a:r>
            <a:endParaRPr lang="de-DE" sz="3500" dirty="0">
              <a:solidFill>
                <a:schemeClr val="bg1"/>
              </a:solidFill>
              <a:latin typeface="+mj-lt"/>
            </a:endParaRPr>
          </a:p>
        </p:txBody>
      </p:sp>
    </p:spTree>
    <p:extLst>
      <p:ext uri="{BB962C8B-B14F-4D97-AF65-F5344CB8AC3E}">
        <p14:creationId xmlns:p14="http://schemas.microsoft.com/office/powerpoint/2010/main" val="2180068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582" y="970669"/>
            <a:ext cx="8642349" cy="454025"/>
          </a:xfrm>
        </p:spPr>
        <p:txBody>
          <a:bodyPr/>
          <a:lstStyle/>
          <a:p>
            <a:r>
              <a:rPr lang="de-DE" sz="3500" dirty="0"/>
              <a:t>Teilzeit- und Befristungsgesetz: Umsetzung im Betrieb</a:t>
            </a:r>
          </a:p>
        </p:txBody>
      </p:sp>
      <p:sp>
        <p:nvSpPr>
          <p:cNvPr id="3" name="Inhaltsplatzhalter 2"/>
          <p:cNvSpPr>
            <a:spLocks noGrp="1"/>
          </p:cNvSpPr>
          <p:nvPr>
            <p:ph idx="1"/>
          </p:nvPr>
        </p:nvSpPr>
        <p:spPr>
          <a:xfrm>
            <a:off x="250825" y="2453223"/>
            <a:ext cx="8642349" cy="2119409"/>
          </a:xfrm>
        </p:spPr>
        <p:txBody>
          <a:bodyPr/>
          <a:lstStyle/>
          <a:p>
            <a:r>
              <a:rPr lang="de-DE" dirty="0"/>
              <a:t>Fristen flexibilisieren und Abläufe transparent und verbindlich gestalten. </a:t>
            </a:r>
          </a:p>
          <a:p>
            <a:r>
              <a:rPr lang="de-DE" dirty="0"/>
              <a:t>Anspruch auf Verlängerung der Arbeitszeit erleichtern.</a:t>
            </a:r>
          </a:p>
          <a:p>
            <a:r>
              <a:rPr lang="de-DE" dirty="0"/>
              <a:t>Das durch Brückenteilzeit freiwerdende Arbeitszeitvolumen denjenigen zur Verfügung stellen, die in Teilzeit sind und ihre Arbeitszeit ausweiten wollen.</a:t>
            </a:r>
          </a:p>
          <a:p>
            <a:r>
              <a:rPr lang="de-DE" dirty="0"/>
              <a:t>In tarifgebundenen Betrieben der M+E-Industrie das Thema mit der Umsetzung der tariflichen Regelungen zur verkürzten Vollzeit und Freistellungszeit verknüpfen.</a:t>
            </a:r>
          </a:p>
          <a:p>
            <a:pPr marL="1350" indent="0">
              <a:buNone/>
            </a:pPr>
            <a:endParaRPr lang="de-DE" dirty="0"/>
          </a:p>
        </p:txBody>
      </p:sp>
      <p:sp>
        <p:nvSpPr>
          <p:cNvPr id="4" name="Textplatzhalter 3"/>
          <p:cNvSpPr>
            <a:spLocks noGrp="1"/>
          </p:cNvSpPr>
          <p:nvPr>
            <p:ph type="body" sz="quarter" idx="13"/>
          </p:nvPr>
        </p:nvSpPr>
        <p:spPr>
          <a:xfrm>
            <a:off x="290582" y="2181072"/>
            <a:ext cx="8642349" cy="273892"/>
          </a:xfrm>
        </p:spPr>
        <p:txBody>
          <a:bodyPr/>
          <a:lstStyle/>
          <a:p>
            <a:r>
              <a:rPr lang="de-DE" sz="2000" dirty="0"/>
              <a:t>Anregungen für Betriebsräte</a:t>
            </a:r>
          </a:p>
          <a:p>
            <a:endParaRPr lang="de-DE" dirty="0"/>
          </a:p>
        </p:txBody>
      </p:sp>
    </p:spTree>
    <p:extLst>
      <p:ext uri="{BB962C8B-B14F-4D97-AF65-F5344CB8AC3E}">
        <p14:creationId xmlns:p14="http://schemas.microsoft.com/office/powerpoint/2010/main" val="2437825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1020365"/>
            <a:ext cx="8642349" cy="454025"/>
          </a:xfrm>
        </p:spPr>
        <p:txBody>
          <a:bodyPr/>
          <a:lstStyle/>
          <a:p>
            <a:r>
              <a:rPr lang="de-DE" sz="3500" dirty="0"/>
              <a:t>Teilzeitvereinbarungen: Betriebliches Beispiel Bosch</a:t>
            </a:r>
          </a:p>
        </p:txBody>
      </p:sp>
      <p:sp>
        <p:nvSpPr>
          <p:cNvPr id="3" name="Inhaltsplatzhalter 2"/>
          <p:cNvSpPr>
            <a:spLocks noGrp="1"/>
          </p:cNvSpPr>
          <p:nvPr>
            <p:ph idx="1"/>
          </p:nvPr>
        </p:nvSpPr>
        <p:spPr>
          <a:xfrm>
            <a:off x="206099" y="2617219"/>
            <a:ext cx="8642349" cy="2119409"/>
          </a:xfrm>
        </p:spPr>
        <p:txBody>
          <a:bodyPr>
            <a:normAutofit lnSpcReduction="10000"/>
          </a:bodyPr>
          <a:lstStyle/>
          <a:p>
            <a:r>
              <a:rPr lang="de-DE" dirty="0"/>
              <a:t>Befristete Teilzeit ist möglich, wenn betriebliche Gründe nicht dagegen stehen.</a:t>
            </a:r>
          </a:p>
          <a:p>
            <a:r>
              <a:rPr lang="de-DE" dirty="0"/>
              <a:t>Die Arbeitsinhalte müssen angepasst werden.</a:t>
            </a:r>
          </a:p>
          <a:p>
            <a:r>
              <a:rPr lang="de-DE" dirty="0"/>
              <a:t>Ein Wunsch nach längerer Arbeitszeit ist zu erfüllen, wenn ein entsprechender freier Arbeitsplatz vorhanden ist.</a:t>
            </a:r>
          </a:p>
          <a:p>
            <a:r>
              <a:rPr lang="de-DE" dirty="0"/>
              <a:t>Auswahlmöglichkeit zwischen befristeter und unbefristeter Teilzeit im Musterantragsformular. </a:t>
            </a:r>
          </a:p>
          <a:p>
            <a:r>
              <a:rPr lang="de-DE" dirty="0"/>
              <a:t>Musterformular für die Stellungnahme des Vorgesetzten zum Antrag</a:t>
            </a:r>
            <a:r>
              <a:rPr lang="de-DE" dirty="0" smtClean="0"/>
              <a:t>.</a:t>
            </a:r>
            <a:endParaRPr lang="de-DE" dirty="0"/>
          </a:p>
        </p:txBody>
      </p:sp>
      <p:sp>
        <p:nvSpPr>
          <p:cNvPr id="4" name="Textplatzhalter 3"/>
          <p:cNvSpPr>
            <a:spLocks noGrp="1"/>
          </p:cNvSpPr>
          <p:nvPr>
            <p:ph type="body" sz="quarter" idx="13"/>
          </p:nvPr>
        </p:nvSpPr>
        <p:spPr>
          <a:xfrm>
            <a:off x="250823" y="2293066"/>
            <a:ext cx="8642349" cy="132082"/>
          </a:xfrm>
        </p:spPr>
        <p:txBody>
          <a:bodyPr/>
          <a:lstStyle/>
          <a:p>
            <a:r>
              <a:rPr lang="de-DE" sz="2000" dirty="0"/>
              <a:t>Gesamtbetriebsvereinbarung fördert Teilzeitarbeit</a:t>
            </a:r>
          </a:p>
          <a:p>
            <a:endParaRPr lang="de-DE" dirty="0"/>
          </a:p>
        </p:txBody>
      </p:sp>
    </p:spTree>
    <p:extLst>
      <p:ext uri="{BB962C8B-B14F-4D97-AF65-F5344CB8AC3E}">
        <p14:creationId xmlns:p14="http://schemas.microsoft.com/office/powerpoint/2010/main" val="1675074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005457"/>
            <a:ext cx="8642349" cy="454025"/>
          </a:xfrm>
        </p:spPr>
        <p:txBody>
          <a:bodyPr/>
          <a:lstStyle/>
          <a:p>
            <a:r>
              <a:rPr lang="de-DE" sz="3500" dirty="0"/>
              <a:t>Teilzeitvereinbarungen: Betriebliches Beispiel BMW</a:t>
            </a:r>
          </a:p>
        </p:txBody>
      </p:sp>
      <p:sp>
        <p:nvSpPr>
          <p:cNvPr id="3" name="Inhaltsplatzhalter 2"/>
          <p:cNvSpPr>
            <a:spLocks noGrp="1"/>
          </p:cNvSpPr>
          <p:nvPr>
            <p:ph idx="1"/>
          </p:nvPr>
        </p:nvSpPr>
        <p:spPr>
          <a:xfrm>
            <a:off x="250824" y="2470617"/>
            <a:ext cx="8642349" cy="2119409"/>
          </a:xfrm>
        </p:spPr>
        <p:txBody>
          <a:bodyPr>
            <a:normAutofit/>
          </a:bodyPr>
          <a:lstStyle/>
          <a:p>
            <a:r>
              <a:rPr lang="de-DE" dirty="0"/>
              <a:t>Betriebsvereinbarung zur Befristeten Teilzeit: </a:t>
            </a:r>
          </a:p>
          <a:p>
            <a:pPr lvl="1"/>
            <a:r>
              <a:rPr lang="de-DE" sz="1600" dirty="0"/>
              <a:t>Bis zu 2 Jahre, Möglichkeit direkt im Anschluss erneut befristet zu reduzieren</a:t>
            </a:r>
          </a:p>
          <a:p>
            <a:r>
              <a:rPr lang="de-DE" dirty="0"/>
              <a:t>Betriebsvereinbarung zur Umsetzung des Tarifvertrags </a:t>
            </a:r>
            <a:r>
              <a:rPr lang="de-DE" dirty="0" err="1"/>
              <a:t>MuE</a:t>
            </a:r>
            <a:r>
              <a:rPr lang="de-DE" dirty="0"/>
              <a:t> für Teilzeitbeschäftigte: </a:t>
            </a:r>
          </a:p>
          <a:p>
            <a:pPr lvl="1"/>
            <a:r>
              <a:rPr lang="de-DE" sz="1600" dirty="0"/>
              <a:t>Können anteilig bis zu 8 Freistellungstage in Anspruch nehmen und Antrag auf Wechsel in verkürzte Vollzeit stellen. </a:t>
            </a:r>
          </a:p>
          <a:p>
            <a:r>
              <a:rPr lang="de-DE" dirty="0"/>
              <a:t>Durchführung von Informationsveranstaltungen auch explizit für Teilzeitbeschäftigte zu betrieblichen und tariflichen Regelungen. </a:t>
            </a:r>
          </a:p>
          <a:p>
            <a:pPr marL="1350" indent="0">
              <a:buNone/>
            </a:pPr>
            <a:endParaRPr lang="de-DE" dirty="0"/>
          </a:p>
        </p:txBody>
      </p:sp>
      <p:sp>
        <p:nvSpPr>
          <p:cNvPr id="4" name="Textplatzhalter 3"/>
          <p:cNvSpPr>
            <a:spLocks noGrp="1"/>
          </p:cNvSpPr>
          <p:nvPr>
            <p:ph type="body" sz="quarter" idx="13"/>
          </p:nvPr>
        </p:nvSpPr>
        <p:spPr>
          <a:xfrm>
            <a:off x="250823" y="2295937"/>
            <a:ext cx="8642349" cy="114301"/>
          </a:xfrm>
        </p:spPr>
        <p:txBody>
          <a:bodyPr/>
          <a:lstStyle/>
          <a:p>
            <a:r>
              <a:rPr lang="de-DE" sz="2000" dirty="0"/>
              <a:t>Betriebsvereinbarungen und Infoveranstaltungen </a:t>
            </a:r>
          </a:p>
          <a:p>
            <a:endParaRPr lang="de-DE" dirty="0"/>
          </a:p>
        </p:txBody>
      </p:sp>
    </p:spTree>
    <p:extLst>
      <p:ext uri="{BB962C8B-B14F-4D97-AF65-F5344CB8AC3E}">
        <p14:creationId xmlns:p14="http://schemas.microsoft.com/office/powerpoint/2010/main" val="3426062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a:extLst>
              <a:ext uri="{FF2B5EF4-FFF2-40B4-BE49-F238E27FC236}">
                <a16:creationId xmlns:a16="http://schemas.microsoft.com/office/drawing/2014/main" id="{FDA4AAEB-8D19-40CD-A1FB-A1393BB57D6F}"/>
              </a:ext>
            </a:extLst>
          </p:cNvPr>
          <p:cNvSpPr>
            <a:spLocks noGrp="1"/>
          </p:cNvSpPr>
          <p:nvPr>
            <p:ph type="ctrTitle"/>
          </p:nvPr>
        </p:nvSpPr>
        <p:spPr/>
        <p:txBody>
          <a:bodyPr/>
          <a:lstStyle/>
          <a:p>
            <a:r>
              <a:rPr lang="de-DE" dirty="0"/>
              <a:t>Vielen Dank für Ihre Aufmerksamkeit</a:t>
            </a:r>
          </a:p>
        </p:txBody>
      </p:sp>
      <p:sp>
        <p:nvSpPr>
          <p:cNvPr id="5" name="Textplatzhalter 5">
            <a:extLst>
              <a:ext uri="{FF2B5EF4-FFF2-40B4-BE49-F238E27FC236}">
                <a16:creationId xmlns:a16="http://schemas.microsoft.com/office/drawing/2014/main" id="{02D3FC5F-D7C3-4DBD-9B2F-9521F3395054}"/>
              </a:ext>
            </a:extLst>
          </p:cNvPr>
          <p:cNvSpPr>
            <a:spLocks noGrp="1"/>
          </p:cNvSpPr>
          <p:nvPr>
            <p:ph type="body" sz="quarter" idx="4294967295"/>
          </p:nvPr>
        </p:nvSpPr>
        <p:spPr>
          <a:xfrm>
            <a:off x="0" y="3449638"/>
            <a:ext cx="3187700" cy="685800"/>
          </a:xfrm>
        </p:spPr>
        <p:txBody>
          <a:bodyPr>
            <a:noAutofit/>
          </a:bodyPr>
          <a:lstStyle/>
          <a:p>
            <a:pPr marL="0" indent="0">
              <a:buNone/>
            </a:pPr>
            <a:r>
              <a:rPr lang="de-DE" sz="1200" dirty="0" smtClean="0"/>
              <a:t>Ansprechpartnerin:</a:t>
            </a:r>
          </a:p>
          <a:p>
            <a:pPr marL="0" indent="0">
              <a:buNone/>
            </a:pPr>
            <a:r>
              <a:rPr lang="de-DE" sz="1200" dirty="0" smtClean="0"/>
              <a:t>Dr. Julia Graf</a:t>
            </a:r>
          </a:p>
          <a:p>
            <a:pPr marL="0" indent="0">
              <a:buNone/>
            </a:pPr>
            <a:r>
              <a:rPr lang="de-DE" sz="1200" dirty="0" smtClean="0"/>
              <a:t>E-Mail: jullia.graf@igmetall.de</a:t>
            </a:r>
            <a:endParaRPr lang="de-DE" sz="1200" dirty="0"/>
          </a:p>
        </p:txBody>
      </p:sp>
    </p:spTree>
    <p:extLst>
      <p:ext uri="{BB962C8B-B14F-4D97-AF65-F5344CB8AC3E}">
        <p14:creationId xmlns:p14="http://schemas.microsoft.com/office/powerpoint/2010/main" val="1247944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049A76-8C9D-F546-983F-F5C7AD638D99}"/>
              </a:ext>
            </a:extLst>
          </p:cNvPr>
          <p:cNvSpPr>
            <a:spLocks noGrp="1"/>
          </p:cNvSpPr>
          <p:nvPr>
            <p:ph type="ctrTitle"/>
          </p:nvPr>
        </p:nvSpPr>
        <p:spPr>
          <a:xfrm>
            <a:off x="65358" y="2377680"/>
            <a:ext cx="6280778" cy="961628"/>
          </a:xfrm>
        </p:spPr>
        <p:txBody>
          <a:bodyPr/>
          <a:lstStyle/>
          <a:p>
            <a:r>
              <a:rPr lang="de-DE" sz="1800" dirty="0" smtClean="0"/>
              <a:t>Einmal Teilzeit, immer Teilzeit?</a:t>
            </a:r>
            <a:br>
              <a:rPr lang="de-DE" sz="1800" dirty="0" smtClean="0"/>
            </a:br>
            <a:r>
              <a:rPr lang="de-DE" sz="1800" dirty="0" smtClean="0"/>
              <a:t>Mit dieser „Teilzeitfalle“ ist jetzt endlich Schluss!</a:t>
            </a:r>
            <a:br>
              <a:rPr lang="de-DE" sz="1800" dirty="0" smtClean="0"/>
            </a:br>
            <a:r>
              <a:rPr lang="de-DE" sz="1800" dirty="0" smtClean="0"/>
              <a:t>Künftig können die meisten Beschäftigten eine „Brückenteilzeit“ vereinbaren. Für uns ist das ein großer Erfolg: wichtig für Gleichstellung und mehr Gerechtigkeit</a:t>
            </a:r>
            <a:endParaRPr lang="de-DE" sz="1800" dirty="0"/>
          </a:p>
        </p:txBody>
      </p:sp>
      <p:sp>
        <p:nvSpPr>
          <p:cNvPr id="5" name="Textplatzhalter 4">
            <a:extLst>
              <a:ext uri="{FF2B5EF4-FFF2-40B4-BE49-F238E27FC236}">
                <a16:creationId xmlns:a16="http://schemas.microsoft.com/office/drawing/2014/main" id="{52F2C0FD-A5AC-B942-8BF4-BB2F769105CF}"/>
              </a:ext>
            </a:extLst>
          </p:cNvPr>
          <p:cNvSpPr>
            <a:spLocks noGrp="1"/>
          </p:cNvSpPr>
          <p:nvPr>
            <p:ph type="body" sz="quarter" idx="14"/>
          </p:nvPr>
        </p:nvSpPr>
        <p:spPr>
          <a:xfrm>
            <a:off x="100144" y="3878113"/>
            <a:ext cx="2514146" cy="347696"/>
          </a:xfrm>
        </p:spPr>
        <p:txBody>
          <a:bodyPr>
            <a:normAutofit fontScale="47500" lnSpcReduction="20000"/>
          </a:bodyPr>
          <a:lstStyle/>
          <a:p>
            <a:r>
              <a:rPr lang="de-DE" dirty="0" smtClean="0"/>
              <a:t>Christiane Benner</a:t>
            </a:r>
          </a:p>
          <a:p>
            <a:r>
              <a:rPr lang="de-DE" dirty="0" smtClean="0"/>
              <a:t>2. Vorsitzende der IG Metall</a:t>
            </a:r>
            <a:endParaRPr lang="de-DE" dirty="0"/>
          </a:p>
        </p:txBody>
      </p:sp>
    </p:spTree>
    <p:extLst>
      <p:ext uri="{BB962C8B-B14F-4D97-AF65-F5344CB8AC3E}">
        <p14:creationId xmlns:p14="http://schemas.microsoft.com/office/powerpoint/2010/main" val="2547468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1251" y="1070943"/>
            <a:ext cx="797753" cy="577711"/>
          </a:xfrm>
        </p:spPr>
        <p:txBody>
          <a:bodyPr/>
          <a:lstStyle/>
          <a:p>
            <a:r>
              <a:rPr lang="de-DE" dirty="0" smtClean="0"/>
              <a:t>1</a:t>
            </a:r>
            <a:endParaRPr lang="de-DE" dirty="0"/>
          </a:p>
        </p:txBody>
      </p:sp>
      <p:sp>
        <p:nvSpPr>
          <p:cNvPr id="2" name="Textfeld 1"/>
          <p:cNvSpPr txBox="1"/>
          <p:nvPr/>
        </p:nvSpPr>
        <p:spPr>
          <a:xfrm>
            <a:off x="477077" y="1663562"/>
            <a:ext cx="4562061" cy="2246769"/>
          </a:xfrm>
          <a:prstGeom prst="rect">
            <a:avLst/>
          </a:prstGeom>
          <a:noFill/>
        </p:spPr>
        <p:txBody>
          <a:bodyPr wrap="square" rtlCol="0">
            <a:spAutoFit/>
          </a:bodyPr>
          <a:lstStyle/>
          <a:p>
            <a:r>
              <a:rPr lang="de-DE" sz="3500" dirty="0" smtClean="0">
                <a:solidFill>
                  <a:schemeClr val="bg1"/>
                </a:solidFill>
                <a:latin typeface="+mj-lt"/>
              </a:rPr>
              <a:t>Alt und neu:</a:t>
            </a:r>
          </a:p>
          <a:p>
            <a:r>
              <a:rPr lang="de-DE" sz="3500" dirty="0" smtClean="0">
                <a:solidFill>
                  <a:schemeClr val="bg1"/>
                </a:solidFill>
                <a:latin typeface="+mj-lt"/>
              </a:rPr>
              <a:t>Die Bestimmungen zur Teilzeitarbeit im Einzelnen</a:t>
            </a:r>
            <a:endParaRPr lang="de-DE" sz="3500" dirty="0">
              <a:solidFill>
                <a:schemeClr val="bg1"/>
              </a:solidFill>
              <a:latin typeface="+mj-lt"/>
            </a:endParaRPr>
          </a:p>
        </p:txBody>
      </p:sp>
    </p:spTree>
    <p:extLst>
      <p:ext uri="{BB962C8B-B14F-4D97-AF65-F5344CB8AC3E}">
        <p14:creationId xmlns:p14="http://schemas.microsoft.com/office/powerpoint/2010/main" val="2607922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50825" y="1029242"/>
            <a:ext cx="8823601" cy="454025"/>
          </a:xfrm>
        </p:spPr>
        <p:txBody>
          <a:bodyPr/>
          <a:lstStyle/>
          <a:p>
            <a:r>
              <a:rPr lang="de-DE" dirty="0" smtClean="0"/>
              <a:t>Das Teilzeit- und Befristungsgesetz</a:t>
            </a:r>
            <a:endParaRPr lang="de-DE" dirty="0"/>
          </a:p>
        </p:txBody>
      </p:sp>
      <p:pic>
        <p:nvPicPr>
          <p:cNvPr id="7" name="Grafik 6" descr="Ein Bild, das Screenshot enthält.&#10;&#10;Automatisch generierte Beschreibung">
            <a:extLst>
              <a:ext uri="{FF2B5EF4-FFF2-40B4-BE49-F238E27FC236}">
                <a16:creationId xmlns:a16="http://schemas.microsoft.com/office/drawing/2014/main" id="{FFC06719-A055-426D-A6DF-6811EDC84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96" y="1835916"/>
            <a:ext cx="6328491" cy="2227035"/>
          </a:xfrm>
          <a:prstGeom prst="rect">
            <a:avLst/>
          </a:prstGeom>
        </p:spPr>
      </p:pic>
      <p:sp>
        <p:nvSpPr>
          <p:cNvPr id="8" name="Textfeld 7">
            <a:extLst>
              <a:ext uri="{FF2B5EF4-FFF2-40B4-BE49-F238E27FC236}">
                <a16:creationId xmlns:a16="http://schemas.microsoft.com/office/drawing/2014/main" id="{E3970CC5-34E7-45EE-A271-0C2DCCA6CCFB}"/>
              </a:ext>
            </a:extLst>
          </p:cNvPr>
          <p:cNvSpPr txBox="1"/>
          <p:nvPr/>
        </p:nvSpPr>
        <p:spPr>
          <a:xfrm>
            <a:off x="752297" y="4261474"/>
            <a:ext cx="1971963" cy="461665"/>
          </a:xfrm>
          <a:prstGeom prst="rect">
            <a:avLst/>
          </a:prstGeom>
          <a:solidFill>
            <a:srgbClr val="FF0000"/>
          </a:solidFill>
        </p:spPr>
        <p:txBody>
          <a:bodyPr wrap="square" rtlCol="0">
            <a:spAutoFit/>
          </a:bodyPr>
          <a:lstStyle/>
          <a:p>
            <a:pPr lvl="0"/>
            <a:r>
              <a:rPr lang="de-DE" sz="1200" dirty="0">
                <a:solidFill>
                  <a:schemeClr val="bg1"/>
                </a:solidFill>
              </a:rPr>
              <a:t>Für eine befristete Zeit zur </a:t>
            </a:r>
            <a:br>
              <a:rPr lang="de-DE" sz="1200" dirty="0">
                <a:solidFill>
                  <a:schemeClr val="bg1"/>
                </a:solidFill>
              </a:rPr>
            </a:br>
            <a:r>
              <a:rPr lang="de-DE" sz="1200" dirty="0">
                <a:solidFill>
                  <a:schemeClr val="bg1"/>
                </a:solidFill>
              </a:rPr>
              <a:t>Teilzeit wechseln</a:t>
            </a:r>
          </a:p>
        </p:txBody>
      </p:sp>
      <p:sp>
        <p:nvSpPr>
          <p:cNvPr id="9" name="Textfeld 8">
            <a:extLst>
              <a:ext uri="{FF2B5EF4-FFF2-40B4-BE49-F238E27FC236}">
                <a16:creationId xmlns:a16="http://schemas.microsoft.com/office/drawing/2014/main" id="{E3970CC5-34E7-45EE-A271-0C2DCCA6CCFB}"/>
              </a:ext>
            </a:extLst>
          </p:cNvPr>
          <p:cNvSpPr txBox="1"/>
          <p:nvPr/>
        </p:nvSpPr>
        <p:spPr>
          <a:xfrm>
            <a:off x="2988296" y="4261475"/>
            <a:ext cx="1856492" cy="461665"/>
          </a:xfrm>
          <a:prstGeom prst="rect">
            <a:avLst/>
          </a:prstGeom>
          <a:solidFill>
            <a:srgbClr val="E3051B"/>
          </a:solidFill>
        </p:spPr>
        <p:txBody>
          <a:bodyPr wrap="square" rtlCol="0">
            <a:spAutoFit/>
          </a:bodyPr>
          <a:lstStyle/>
          <a:p>
            <a:pPr lvl="0"/>
            <a:r>
              <a:rPr lang="de-DE" sz="1200" dirty="0" smtClean="0">
                <a:solidFill>
                  <a:schemeClr val="bg1"/>
                </a:solidFill>
              </a:rPr>
              <a:t>Die Arbeitszeit unbefristet herabsetzen</a:t>
            </a:r>
            <a:endParaRPr lang="de-DE" sz="1200" dirty="0">
              <a:solidFill>
                <a:schemeClr val="bg1"/>
              </a:solidFill>
            </a:endParaRPr>
          </a:p>
        </p:txBody>
      </p:sp>
      <p:sp>
        <p:nvSpPr>
          <p:cNvPr id="10" name="Textfeld 9">
            <a:extLst>
              <a:ext uri="{FF2B5EF4-FFF2-40B4-BE49-F238E27FC236}">
                <a16:creationId xmlns:a16="http://schemas.microsoft.com/office/drawing/2014/main" id="{E3970CC5-34E7-45EE-A271-0C2DCCA6CCFB}"/>
              </a:ext>
            </a:extLst>
          </p:cNvPr>
          <p:cNvSpPr txBox="1"/>
          <p:nvPr/>
        </p:nvSpPr>
        <p:spPr>
          <a:xfrm>
            <a:off x="4989721" y="4264169"/>
            <a:ext cx="1856492" cy="461665"/>
          </a:xfrm>
          <a:prstGeom prst="rect">
            <a:avLst/>
          </a:prstGeom>
          <a:solidFill>
            <a:srgbClr val="E3051B"/>
          </a:solidFill>
        </p:spPr>
        <p:txBody>
          <a:bodyPr wrap="square" rtlCol="0">
            <a:spAutoFit/>
          </a:bodyPr>
          <a:lstStyle/>
          <a:p>
            <a:pPr lvl="0"/>
            <a:r>
              <a:rPr lang="de-DE" sz="1200" dirty="0" smtClean="0">
                <a:solidFill>
                  <a:schemeClr val="bg1"/>
                </a:solidFill>
              </a:rPr>
              <a:t>Die Arbeitszeit unbefristet verlängern</a:t>
            </a:r>
            <a:endParaRPr lang="de-DE" sz="1200" dirty="0">
              <a:solidFill>
                <a:schemeClr val="bg1"/>
              </a:solidFill>
            </a:endParaRPr>
          </a:p>
        </p:txBody>
      </p:sp>
    </p:spTree>
    <p:extLst>
      <p:ext uri="{BB962C8B-B14F-4D97-AF65-F5344CB8AC3E}">
        <p14:creationId xmlns:p14="http://schemas.microsoft.com/office/powerpoint/2010/main" val="35042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009273"/>
            <a:ext cx="8642349" cy="454025"/>
          </a:xfrm>
        </p:spPr>
        <p:txBody>
          <a:bodyPr/>
          <a:lstStyle/>
          <a:p>
            <a:r>
              <a:rPr lang="de-DE" sz="3500" dirty="0"/>
              <a:t>Teilzeitarbeit: Säule 1 des Teilzeit- und Befristungsgesetzes</a:t>
            </a:r>
          </a:p>
        </p:txBody>
      </p:sp>
      <p:sp>
        <p:nvSpPr>
          <p:cNvPr id="3" name="Inhaltsplatzhalter 2"/>
          <p:cNvSpPr>
            <a:spLocks noGrp="1"/>
          </p:cNvSpPr>
          <p:nvPr>
            <p:ph idx="1"/>
          </p:nvPr>
        </p:nvSpPr>
        <p:spPr>
          <a:xfrm>
            <a:off x="2489752" y="2032553"/>
            <a:ext cx="6510131" cy="2693504"/>
          </a:xfrm>
        </p:spPr>
        <p:txBody>
          <a:bodyPr>
            <a:noAutofit/>
          </a:bodyPr>
          <a:lstStyle/>
          <a:p>
            <a:r>
              <a:rPr lang="de-DE" dirty="0"/>
              <a:t>Befristete Arbeitszeitreduzierung, anschließend: Rückkehrrecht auf die ursprüngliche Arbeitszeit.</a:t>
            </a:r>
          </a:p>
          <a:p>
            <a:r>
              <a:rPr lang="de-DE" dirty="0"/>
              <a:t>Voraussetzung: Sechs Monate Betriebszugehörigkeit.</a:t>
            </a:r>
          </a:p>
          <a:p>
            <a:r>
              <a:rPr lang="de-DE" dirty="0"/>
              <a:t>Gilt nur in Betrieben mit mehr als 45 Beschäftigten.</a:t>
            </a:r>
          </a:p>
          <a:p>
            <a:r>
              <a:rPr lang="de-DE" dirty="0"/>
              <a:t>Zeitraum: Mindestens ein Jahr, höchstens fünf Jahre</a:t>
            </a:r>
          </a:p>
          <a:p>
            <a:r>
              <a:rPr lang="de-DE" dirty="0"/>
              <a:t>Antrag: schriftlich. Und mindestens drei Monate vor dem gewünschten Beginn.</a:t>
            </a:r>
          </a:p>
          <a:p>
            <a:r>
              <a:rPr lang="de-DE" dirty="0"/>
              <a:t>Der Arbeitgeber kann den Antrag aus betrieblichen Gründen ablehnen. </a:t>
            </a:r>
          </a:p>
          <a:p>
            <a:endParaRPr lang="de-DE" dirty="0"/>
          </a:p>
        </p:txBody>
      </p:sp>
      <p:pic>
        <p:nvPicPr>
          <p:cNvPr id="6" name="Grafik 5">
            <a:extLst>
              <a:ext uri="{FF2B5EF4-FFF2-40B4-BE49-F238E27FC236}">
                <a16:creationId xmlns:a16="http://schemas.microsoft.com/office/drawing/2014/main" id="{F295D430-E085-4516-829D-59075770C832}"/>
              </a:ext>
            </a:extLst>
          </p:cNvPr>
          <p:cNvPicPr>
            <a:picLocks noChangeAspect="1"/>
          </p:cNvPicPr>
          <p:nvPr/>
        </p:nvPicPr>
        <p:blipFill>
          <a:blip r:embed="rId3"/>
          <a:stretch>
            <a:fillRect/>
          </a:stretch>
        </p:blipFill>
        <p:spPr>
          <a:xfrm>
            <a:off x="333215" y="2173825"/>
            <a:ext cx="2027328" cy="1664826"/>
          </a:xfrm>
          <a:prstGeom prst="rect">
            <a:avLst/>
          </a:prstGeom>
        </p:spPr>
      </p:pic>
    </p:spTree>
    <p:extLst>
      <p:ext uri="{BB962C8B-B14F-4D97-AF65-F5344CB8AC3E}">
        <p14:creationId xmlns:p14="http://schemas.microsoft.com/office/powerpoint/2010/main" val="3832684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53702"/>
            <a:ext cx="8642349" cy="454025"/>
          </a:xfrm>
        </p:spPr>
        <p:txBody>
          <a:bodyPr/>
          <a:lstStyle/>
          <a:p>
            <a:r>
              <a:rPr lang="de-DE" sz="3500" dirty="0"/>
              <a:t>Teilzeit- und Befristungsgesetz</a:t>
            </a:r>
          </a:p>
        </p:txBody>
      </p:sp>
      <p:pic>
        <p:nvPicPr>
          <p:cNvPr id="5" name="Grafik 4">
            <a:extLst>
              <a:ext uri="{FF2B5EF4-FFF2-40B4-BE49-F238E27FC236}">
                <a16:creationId xmlns:a16="http://schemas.microsoft.com/office/drawing/2014/main" id="{8A7F4760-FBF3-4126-9338-B6035102C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439" y="1772524"/>
            <a:ext cx="6404929" cy="2719053"/>
          </a:xfrm>
          <a:prstGeom prst="rect">
            <a:avLst/>
          </a:prstGeom>
        </p:spPr>
      </p:pic>
    </p:spTree>
    <p:extLst>
      <p:ext uri="{BB962C8B-B14F-4D97-AF65-F5344CB8AC3E}">
        <p14:creationId xmlns:p14="http://schemas.microsoft.com/office/powerpoint/2010/main" val="1519949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75639"/>
            <a:ext cx="8642349" cy="454025"/>
          </a:xfrm>
        </p:spPr>
        <p:txBody>
          <a:bodyPr/>
          <a:lstStyle/>
          <a:p>
            <a:r>
              <a:rPr lang="de-DE" sz="3500" dirty="0"/>
              <a:t>Unveränderte Möglichkeiten, die Arbeitszeit befristet herabzusetzen</a:t>
            </a:r>
          </a:p>
        </p:txBody>
      </p:sp>
      <p:sp>
        <p:nvSpPr>
          <p:cNvPr id="3" name="Inhaltsplatzhalter 2"/>
          <p:cNvSpPr>
            <a:spLocks noGrp="1"/>
          </p:cNvSpPr>
          <p:nvPr>
            <p:ph idx="1"/>
          </p:nvPr>
        </p:nvSpPr>
        <p:spPr>
          <a:xfrm>
            <a:off x="250825" y="2071639"/>
            <a:ext cx="5804494" cy="2435757"/>
          </a:xfrm>
        </p:spPr>
        <p:txBody>
          <a:bodyPr>
            <a:normAutofit fontScale="92500" lnSpcReduction="10000"/>
          </a:bodyPr>
          <a:lstStyle/>
          <a:p>
            <a:pPr lvl="0"/>
            <a:r>
              <a:rPr lang="de-DE" sz="1900" dirty="0"/>
              <a:t>Durch Gesetze zur </a:t>
            </a:r>
          </a:p>
          <a:p>
            <a:pPr lvl="1"/>
            <a:r>
              <a:rPr lang="de-DE" sz="1900" dirty="0"/>
              <a:t>Elternzeit</a:t>
            </a:r>
          </a:p>
          <a:p>
            <a:pPr lvl="1"/>
            <a:r>
              <a:rPr lang="de-DE" sz="1900" dirty="0"/>
              <a:t>Pflegezeit </a:t>
            </a:r>
          </a:p>
          <a:p>
            <a:pPr lvl="1"/>
            <a:r>
              <a:rPr lang="de-DE" sz="1900" dirty="0"/>
              <a:t>Familienpflegezeit</a:t>
            </a:r>
          </a:p>
          <a:p>
            <a:pPr marL="445125" lvl="1" indent="0">
              <a:buNone/>
            </a:pPr>
            <a:endParaRPr lang="de-DE" sz="2100" dirty="0"/>
          </a:p>
          <a:p>
            <a:r>
              <a:rPr lang="de-DE" sz="1900" dirty="0"/>
              <a:t>Durch Branchen- oder betriebliche Regelungen</a:t>
            </a:r>
          </a:p>
          <a:p>
            <a:pPr lvl="1"/>
            <a:r>
              <a:rPr lang="de-DE" sz="1700" dirty="0"/>
              <a:t>Tarifvertrag für die Metall- und Elektroindustrie</a:t>
            </a:r>
          </a:p>
          <a:p>
            <a:pPr lvl="1"/>
            <a:r>
              <a:rPr lang="de-DE" sz="1700" dirty="0"/>
              <a:t>Betriebsvereinbarungen</a:t>
            </a:r>
          </a:p>
          <a:p>
            <a:pPr marL="1350" indent="0">
              <a:buNone/>
            </a:pPr>
            <a:endParaRPr lang="de-DE" sz="1700" dirty="0"/>
          </a:p>
        </p:txBody>
      </p:sp>
    </p:spTree>
    <p:extLst>
      <p:ext uri="{BB962C8B-B14F-4D97-AF65-F5344CB8AC3E}">
        <p14:creationId xmlns:p14="http://schemas.microsoft.com/office/powerpoint/2010/main" val="2877886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994117"/>
            <a:ext cx="8642349" cy="454025"/>
          </a:xfrm>
        </p:spPr>
        <p:txBody>
          <a:bodyPr/>
          <a:lstStyle/>
          <a:p>
            <a:r>
              <a:rPr lang="de-DE" sz="3500" dirty="0" smtClean="0"/>
              <a:t>Verkürzte Vollzeit – Tarifvertrag in der Metall- und Elektroindustrie </a:t>
            </a:r>
            <a:endParaRPr lang="de-DE" sz="3500" dirty="0"/>
          </a:p>
        </p:txBody>
      </p:sp>
      <p:sp>
        <p:nvSpPr>
          <p:cNvPr id="3" name="Inhaltsplatzhalter 2"/>
          <p:cNvSpPr>
            <a:spLocks noGrp="1"/>
          </p:cNvSpPr>
          <p:nvPr>
            <p:ph idx="1"/>
          </p:nvPr>
        </p:nvSpPr>
        <p:spPr>
          <a:xfrm>
            <a:off x="250825" y="2430118"/>
            <a:ext cx="8642349" cy="2390362"/>
          </a:xfrm>
        </p:spPr>
        <p:txBody>
          <a:bodyPr>
            <a:normAutofit fontScale="47500" lnSpcReduction="20000"/>
          </a:bodyPr>
          <a:lstStyle/>
          <a:p>
            <a:r>
              <a:rPr lang="de-DE" sz="3800" dirty="0"/>
              <a:t>Beschäftigte in tarifgebundenen Betrieben der Metall- und Elektroindustrie können für den Zeitraum 0 bis 24 Monate die „verkürzte Vollzeit“ (mindestens 28 Stunden/Woche) in Anspruch nehmen. Für einen längeren Zeitraum als 2 Jahre können Beschäftigte in Brückenteilzeit gehen.</a:t>
            </a:r>
          </a:p>
          <a:p>
            <a:r>
              <a:rPr lang="de-DE" sz="3800" dirty="0"/>
              <a:t>Vorteil gegenüber der Brückenteilzeit: </a:t>
            </a:r>
          </a:p>
          <a:p>
            <a:pPr lvl="1"/>
            <a:r>
              <a:rPr lang="de-DE" sz="3400" dirty="0"/>
              <a:t>Arbeitnehmer/innen können die verkürzte Vollzeit mehrfach hintereinander nehmen – bei der Brückenteilzeit muss ein „Wartejahr“ dazwischenliegen.</a:t>
            </a:r>
          </a:p>
          <a:p>
            <a:pPr lvl="1"/>
            <a:r>
              <a:rPr lang="de-DE" sz="3400" dirty="0"/>
              <a:t>Auch Beschäftigte in kleineren Betrieben können die „kurze Vollzeit“ nutzen.</a:t>
            </a:r>
          </a:p>
          <a:p>
            <a:pPr lvl="1"/>
            <a:r>
              <a:rPr lang="de-DE" sz="3400" dirty="0"/>
              <a:t>Der Tarifvertrag sieht klare Zugangsvoraussetzungen und einen Konfliktlösungsmechanismus durch die Betriebsparteien vor.</a:t>
            </a:r>
          </a:p>
          <a:p>
            <a:endParaRPr lang="de-DE" dirty="0"/>
          </a:p>
        </p:txBody>
      </p:sp>
      <p:sp>
        <p:nvSpPr>
          <p:cNvPr id="4" name="Textplatzhalter 3"/>
          <p:cNvSpPr>
            <a:spLocks noGrp="1"/>
          </p:cNvSpPr>
          <p:nvPr>
            <p:ph type="body" sz="quarter" idx="13"/>
          </p:nvPr>
        </p:nvSpPr>
        <p:spPr>
          <a:xfrm>
            <a:off x="250825" y="2242583"/>
            <a:ext cx="8642349" cy="45719"/>
          </a:xfrm>
        </p:spPr>
        <p:txBody>
          <a:bodyPr/>
          <a:lstStyle/>
          <a:p>
            <a:r>
              <a:rPr lang="de-DE" sz="2000" dirty="0"/>
              <a:t>Ansprüche auf befristete Arbeitszeitreduzierung in der Metall- und Elektroindustrie</a:t>
            </a:r>
          </a:p>
          <a:p>
            <a:endParaRPr lang="de-DE" dirty="0"/>
          </a:p>
        </p:txBody>
      </p:sp>
    </p:spTree>
    <p:extLst>
      <p:ext uri="{BB962C8B-B14F-4D97-AF65-F5344CB8AC3E}">
        <p14:creationId xmlns:p14="http://schemas.microsoft.com/office/powerpoint/2010/main" val="2356596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E6DA150-33F4-9041-86E3-32223AC9E950}" vid="{F4968D8E-2ED4-024D-851A-578515E88C0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2377</Words>
  <Application>Microsoft Office PowerPoint</Application>
  <PresentationFormat>Bildschirmpräsentation (16:9)</PresentationFormat>
  <Paragraphs>226</Paragraphs>
  <Slides>26</Slides>
  <Notes>16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26</vt:i4>
      </vt:variant>
    </vt:vector>
  </HeadingPairs>
  <TitlesOfParts>
    <vt:vector size="35" baseType="lpstr">
      <vt:lpstr>Calibri</vt:lpstr>
      <vt:lpstr>Wingdings</vt:lpstr>
      <vt:lpstr>Meta Head IGM Cond Black</vt:lpstr>
      <vt:lpstr>Meta Head IGM Cond Light</vt:lpstr>
      <vt:lpstr>Meta IGM</vt:lpstr>
      <vt:lpstr>Courier New</vt:lpstr>
      <vt:lpstr>Segoe UI</vt:lpstr>
      <vt:lpstr>Arial</vt:lpstr>
      <vt:lpstr>Office</vt:lpstr>
      <vt:lpstr>Das Teilzeitrecht ab 2019  Rechtlicher Rahmen und Gestaltungsmöglichkeiten</vt:lpstr>
      <vt:lpstr>Änderungen im Teilzeit- und Befristungsgesetz</vt:lpstr>
      <vt:lpstr>Einmal Teilzeit, immer Teilzeit? Mit dieser „Teilzeitfalle“ ist jetzt endlich Schluss! Künftig können die meisten Beschäftigten eine „Brückenteilzeit“ vereinbaren. Für uns ist das ein großer Erfolg: wichtig für Gleichstellung und mehr Gerechtigkeit</vt:lpstr>
      <vt:lpstr>1</vt:lpstr>
      <vt:lpstr>Das Teilzeit- und Befristungsgesetz</vt:lpstr>
      <vt:lpstr>Teilzeitarbeit: Säule 1 des Teilzeit- und Befristungsgesetzes</vt:lpstr>
      <vt:lpstr>Teilzeit- und Befristungsgesetz</vt:lpstr>
      <vt:lpstr>Unveränderte Möglichkeiten, die Arbeitszeit befristet herabzusetzen</vt:lpstr>
      <vt:lpstr>Verkürzte Vollzeit – Tarifvertrag in der Metall- und Elektroindustrie </vt:lpstr>
      <vt:lpstr>Teilzeitarbeit: Säule 2 des Teilzeit- und Befristungsgesetzes</vt:lpstr>
      <vt:lpstr>Teilzeitarbeit: Säule 3 des Teilzeit- und Befristungsgesetzes</vt:lpstr>
      <vt:lpstr>Teilzeitarbeit: das Gespräch mit dem Arbeitgeber </vt:lpstr>
      <vt:lpstr>2</vt:lpstr>
      <vt:lpstr>Teilzeitarbeit hat massiv zugenommen</vt:lpstr>
      <vt:lpstr>Wenig Rückkehr-Vereinbarungen</vt:lpstr>
      <vt:lpstr>Rückkehrrecht auf Vollzeit hoch geschätzt </vt:lpstr>
      <vt:lpstr>Entgeltausgleich für sozial wichtige Aufgaben</vt:lpstr>
      <vt:lpstr>3</vt:lpstr>
      <vt:lpstr>Teilzeitarbeit im Spannungsfeld</vt:lpstr>
      <vt:lpstr>Teilzeitarbeit im Spannungsfeld</vt:lpstr>
      <vt:lpstr>Teilzeitarbeit im Spannungsfeld</vt:lpstr>
      <vt:lpstr>4</vt:lpstr>
      <vt:lpstr>Teilzeit- und Befristungsgesetz: Umsetzung im Betrieb</vt:lpstr>
      <vt:lpstr>Teilzeitvereinbarungen: Betriebliches Beispiel Bosch</vt:lpstr>
      <vt:lpstr>Teilzeitvereinbarungen: Betriebliches Beispiel BMW</vt:lpstr>
      <vt:lpstr>Vielen Dank für Ihre Aufmerksamkeit</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Neue Teilzeitrecht ab 2019  Rechtlicher Rahmen und Gestaltungsmöglichkeiten</dc:title>
  <dc:creator>Graf, Julia</dc:creator>
  <cp:lastModifiedBy>Graf, Julia</cp:lastModifiedBy>
  <cp:revision>3</cp:revision>
  <dcterms:created xsi:type="dcterms:W3CDTF">2020-06-15T13:52:58Z</dcterms:created>
  <dcterms:modified xsi:type="dcterms:W3CDTF">2022-02-25T07:04:24Z</dcterms:modified>
</cp:coreProperties>
</file>