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28"/>
  </p:notesMasterIdLst>
  <p:handoutMasterIdLst>
    <p:handoutMasterId r:id="rId29"/>
  </p:handoutMasterIdLst>
  <p:sldIdLst>
    <p:sldId id="256" r:id="rId2"/>
    <p:sldId id="257" r:id="rId3"/>
    <p:sldId id="284" r:id="rId4"/>
    <p:sldId id="258" r:id="rId5"/>
    <p:sldId id="259" r:id="rId6"/>
    <p:sldId id="295" r:id="rId7"/>
    <p:sldId id="296" r:id="rId8"/>
    <p:sldId id="264" r:id="rId9"/>
    <p:sldId id="285" r:id="rId10"/>
    <p:sldId id="286" r:id="rId11"/>
    <p:sldId id="287" r:id="rId12"/>
    <p:sldId id="288" r:id="rId13"/>
    <p:sldId id="289" r:id="rId14"/>
    <p:sldId id="271" r:id="rId15"/>
    <p:sldId id="272" r:id="rId16"/>
    <p:sldId id="290" r:id="rId17"/>
    <p:sldId id="291" r:id="rId18"/>
    <p:sldId id="292" r:id="rId19"/>
    <p:sldId id="294" r:id="rId20"/>
    <p:sldId id="277" r:id="rId21"/>
    <p:sldId id="278" r:id="rId22"/>
    <p:sldId id="279" r:id="rId23"/>
    <p:sldId id="280" r:id="rId24"/>
    <p:sldId id="281" r:id="rId25"/>
    <p:sldId id="293" r:id="rId26"/>
    <p:sldId id="283" r:id="rId27"/>
  </p:sldIdLst>
  <p:sldSz cx="9144000" cy="5143500" type="screen16x9"/>
  <p:notesSz cx="6797675" cy="9926638"/>
  <p:embeddedFontLst>
    <p:embeddedFont>
      <p:font typeface="Meta Head IGM Cond Black" panose="02000A06040000020004" pitchFamily="2" charset="0"/>
      <p:bold r:id="rId30"/>
    </p:embeddedFont>
    <p:embeddedFont>
      <p:font typeface="Meta Head IGM Cond Light" panose="02000506030000020004" pitchFamily="2" charset="0"/>
      <p:regular r:id="rId31"/>
    </p:embeddedFont>
    <p:embeddedFont>
      <p:font typeface="Meta IGM" panose="02000503040000020004" pitchFamily="2" charset="0"/>
      <p:regular r:id="rId32"/>
      <p:bold r:id="rId33"/>
      <p:italic r:id="rId34"/>
      <p:boldItalic r:id="rId35"/>
    </p:embeddedFont>
    <p:embeddedFont>
      <p:font typeface="Segoe UI" panose="020B0502040204020203"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 Stefan" initials="WS" lastIdx="26" clrIdx="0">
    <p:extLst>
      <p:ext uri="{19B8F6BF-5375-455C-9EA6-DF929625EA0E}">
        <p15:presenceInfo xmlns:p15="http://schemas.microsoft.com/office/powerpoint/2012/main" userId="S-1-5-21-1681774397-3292891888-1623808579-525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51B"/>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899" autoAdjust="0"/>
  </p:normalViewPr>
  <p:slideViewPr>
    <p:cSldViewPr snapToGrid="0" snapToObjects="1" showGuides="1">
      <p:cViewPr>
        <p:scale>
          <a:sx n="100" d="100"/>
          <a:sy n="100" d="100"/>
        </p:scale>
        <p:origin x="1824" y="533"/>
      </p:cViewPr>
      <p:guideLst>
        <p:guide orient="horz" pos="1620"/>
        <p:guide pos="2880"/>
      </p:guideLst>
    </p:cSldViewPr>
  </p:slideViewPr>
  <p:notesTextViewPr>
    <p:cViewPr>
      <p:scale>
        <a:sx n="1" d="1"/>
        <a:sy n="1" d="1"/>
      </p:scale>
      <p:origin x="0" y="0"/>
    </p:cViewPr>
  </p:notesText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68492C6-ED8A-564E-B3D1-6FC36A6D94CE}"/>
              </a:ext>
            </a:extLst>
          </p:cNvPr>
          <p:cNvSpPr>
            <a:spLocks noGrp="1"/>
          </p:cNvSpPr>
          <p:nvPr>
            <p:ph type="hdr" sz="quarter"/>
          </p:nvPr>
        </p:nvSpPr>
        <p:spPr>
          <a:xfrm>
            <a:off x="0" y="0"/>
            <a:ext cx="2945659" cy="498056"/>
          </a:xfrm>
          <a:prstGeom prst="rect">
            <a:avLst/>
          </a:prstGeom>
        </p:spPr>
        <p:txBody>
          <a:bodyPr vert="horz" lIns="180000" tIns="180000" rIns="180000" bIns="180000" rtlCol="0"/>
          <a:lstStyle>
            <a:lvl1pPr algn="l">
              <a:defRPr sz="1200"/>
            </a:lvl1pPr>
          </a:lstStyle>
          <a:p>
            <a:endParaRPr lang="de-DE" sz="1000" dirty="0">
              <a:latin typeface="Meta IGM" panose="02000503040000020004" pitchFamily="2" charset="0"/>
            </a:endParaRPr>
          </a:p>
        </p:txBody>
      </p:sp>
      <p:sp>
        <p:nvSpPr>
          <p:cNvPr id="3" name="Datumsplatzhalter 2">
            <a:extLst>
              <a:ext uri="{FF2B5EF4-FFF2-40B4-BE49-F238E27FC236}">
                <a16:creationId xmlns:a16="http://schemas.microsoft.com/office/drawing/2014/main" id="{8DC568E1-C914-E044-B5DC-41DA91055CA8}"/>
              </a:ext>
            </a:extLst>
          </p:cNvPr>
          <p:cNvSpPr>
            <a:spLocks noGrp="1"/>
          </p:cNvSpPr>
          <p:nvPr>
            <p:ph type="dt" sz="quarter" idx="1"/>
          </p:nvPr>
        </p:nvSpPr>
        <p:spPr>
          <a:xfrm>
            <a:off x="3850443" y="0"/>
            <a:ext cx="2945659" cy="498056"/>
          </a:xfrm>
          <a:prstGeom prst="rect">
            <a:avLst/>
          </a:prstGeom>
        </p:spPr>
        <p:txBody>
          <a:bodyPr vert="horz" lIns="180000" tIns="180000" rIns="180000" bIns="180000" rtlCol="0"/>
          <a:lstStyle>
            <a:lvl1pPr algn="r">
              <a:defRPr sz="1200"/>
            </a:lvl1pPr>
          </a:lstStyle>
          <a:p>
            <a:fld id="{D893A924-A15F-FB45-9450-A978DD7F2A70}" type="datetimeFigureOut">
              <a:rPr lang="de-DE" sz="1000" smtClean="0">
                <a:latin typeface="Meta IGM" panose="02000503040000020004" pitchFamily="2" charset="0"/>
              </a:rPr>
              <a:t>07.08.2023</a:t>
            </a:fld>
            <a:endParaRPr lang="de-DE" sz="1000" dirty="0">
              <a:latin typeface="Meta IGM" panose="02000503040000020004" pitchFamily="2" charset="0"/>
            </a:endParaRPr>
          </a:p>
        </p:txBody>
      </p:sp>
      <p:sp>
        <p:nvSpPr>
          <p:cNvPr id="4" name="Fußzeilenplatzhalter 3">
            <a:extLst>
              <a:ext uri="{FF2B5EF4-FFF2-40B4-BE49-F238E27FC236}">
                <a16:creationId xmlns:a16="http://schemas.microsoft.com/office/drawing/2014/main" id="{3951DF70-631C-BE4E-95FD-56CEFF6C4B0E}"/>
              </a:ext>
            </a:extLst>
          </p:cNvPr>
          <p:cNvSpPr>
            <a:spLocks noGrp="1"/>
          </p:cNvSpPr>
          <p:nvPr>
            <p:ph type="ftr" sz="quarter" idx="2"/>
          </p:nvPr>
        </p:nvSpPr>
        <p:spPr>
          <a:xfrm>
            <a:off x="0" y="9428584"/>
            <a:ext cx="2945659" cy="498055"/>
          </a:xfrm>
          <a:prstGeom prst="rect">
            <a:avLst/>
          </a:prstGeom>
        </p:spPr>
        <p:txBody>
          <a:bodyPr vert="horz" lIns="180000" tIns="180000" rIns="180000" bIns="180000" rtlCol="0" anchor="b"/>
          <a:lstStyle>
            <a:lvl1pPr algn="l">
              <a:defRPr sz="1200"/>
            </a:lvl1pPr>
          </a:lstStyle>
          <a:p>
            <a:endParaRPr lang="de-DE" sz="1000">
              <a:latin typeface="Meta IGM" panose="02000503040000020004" pitchFamily="2" charset="0"/>
            </a:endParaRPr>
          </a:p>
        </p:txBody>
      </p:sp>
      <p:sp>
        <p:nvSpPr>
          <p:cNvPr id="5" name="Foliennummernplatzhalter 4">
            <a:extLst>
              <a:ext uri="{FF2B5EF4-FFF2-40B4-BE49-F238E27FC236}">
                <a16:creationId xmlns:a16="http://schemas.microsoft.com/office/drawing/2014/main" id="{F1822CB3-F0D6-5A45-9129-191C5695EAB4}"/>
              </a:ext>
            </a:extLst>
          </p:cNvPr>
          <p:cNvSpPr>
            <a:spLocks noGrp="1"/>
          </p:cNvSpPr>
          <p:nvPr>
            <p:ph type="sldNum" sz="quarter" idx="3"/>
          </p:nvPr>
        </p:nvSpPr>
        <p:spPr>
          <a:xfrm>
            <a:off x="3850443" y="9428584"/>
            <a:ext cx="2945659" cy="498055"/>
          </a:xfrm>
          <a:prstGeom prst="rect">
            <a:avLst/>
          </a:prstGeom>
        </p:spPr>
        <p:txBody>
          <a:bodyPr vert="horz" lIns="180000" tIns="180000" rIns="180000" bIns="180000" rtlCol="0" anchor="b"/>
          <a:lstStyle>
            <a:lvl1pPr algn="r">
              <a:defRPr sz="1200"/>
            </a:lvl1pPr>
          </a:lstStyle>
          <a:p>
            <a:fld id="{53B84A8F-D800-3D49-A16E-28CD7380C913}" type="slidenum">
              <a:rPr lang="de-DE" sz="1000" smtClean="0">
                <a:latin typeface="Meta IGM" panose="02000503040000020004" pitchFamily="2" charset="0"/>
              </a:rPr>
              <a:t>‹Nr.›</a:t>
            </a:fld>
            <a:endParaRPr lang="de-DE" sz="1000">
              <a:latin typeface="Meta IGM" panose="02000503040000020004" pitchFamily="2" charset="0"/>
            </a:endParaRPr>
          </a:p>
        </p:txBody>
      </p:sp>
    </p:spTree>
    <p:extLst>
      <p:ext uri="{BB962C8B-B14F-4D97-AF65-F5344CB8AC3E}">
        <p14:creationId xmlns:p14="http://schemas.microsoft.com/office/powerpoint/2010/main" val="418349253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180000" tIns="180000" rIns="180000" bIns="180000" rtlCol="0"/>
          <a:lstStyle>
            <a:lvl1pPr algn="l">
              <a:defRPr sz="1000" b="0" i="0">
                <a:latin typeface="Meta IGM" panose="02000503040000020004" pitchFamily="2" charset="0"/>
              </a:defRPr>
            </a:lvl1pPr>
          </a:lstStyle>
          <a:p>
            <a:endParaRPr lang="de-DE" dirty="0"/>
          </a:p>
        </p:txBody>
      </p:sp>
      <p:sp>
        <p:nvSpPr>
          <p:cNvPr id="3" name="Datumsplatzhalter 2"/>
          <p:cNvSpPr>
            <a:spLocks noGrp="1"/>
          </p:cNvSpPr>
          <p:nvPr>
            <p:ph type="dt" idx="1"/>
          </p:nvPr>
        </p:nvSpPr>
        <p:spPr>
          <a:xfrm>
            <a:off x="3850443" y="0"/>
            <a:ext cx="2945659" cy="498056"/>
          </a:xfrm>
          <a:prstGeom prst="rect">
            <a:avLst/>
          </a:prstGeom>
        </p:spPr>
        <p:txBody>
          <a:bodyPr vert="horz" lIns="180000" tIns="180000" rIns="180000" bIns="180000" rtlCol="0"/>
          <a:lstStyle>
            <a:lvl1pPr algn="r">
              <a:defRPr sz="1000" b="0" i="0">
                <a:latin typeface="Meta IGM" panose="02000503040000020004" pitchFamily="2" charset="0"/>
              </a:defRPr>
            </a:lvl1pPr>
          </a:lstStyle>
          <a:p>
            <a:fld id="{16B77BA6-83BE-5742-8C0B-6F675812BA19}" type="datetimeFigureOut">
              <a:rPr lang="de-DE" smtClean="0"/>
              <a:pPr/>
              <a:t>07.08.2023</a:t>
            </a:fld>
            <a:endParaRPr lang="de-DE"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180000" tIns="180000" rIns="180000" bIns="180000" rtlCol="0" anchor="b"/>
          <a:lstStyle>
            <a:lvl1pPr algn="l">
              <a:defRPr sz="1000" b="0" i="0">
                <a:latin typeface="Meta IGM" panose="02000503040000020004" pitchFamily="2" charset="0"/>
              </a:defRPr>
            </a:lvl1pPr>
          </a:lstStyle>
          <a:p>
            <a:endParaRPr lang="de-DE" dirty="0"/>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180000" tIns="180000" rIns="180000" bIns="180000" rtlCol="0" anchor="b"/>
          <a:lstStyle>
            <a:lvl1pPr algn="r">
              <a:defRPr sz="1000" b="0" i="0">
                <a:latin typeface="Meta IGM" panose="02000503040000020004" pitchFamily="2" charset="0"/>
              </a:defRPr>
            </a:lvl1pPr>
          </a:lstStyle>
          <a:p>
            <a:fld id="{AD868B3C-6C54-1D41-B938-33F4013C078E}" type="slidenum">
              <a:rPr lang="de-DE" smtClean="0"/>
              <a:pPr/>
              <a:t>‹Nr.›</a:t>
            </a:fld>
            <a:endParaRPr lang="de-DE" dirty="0"/>
          </a:p>
        </p:txBody>
      </p:sp>
    </p:spTree>
    <p:extLst>
      <p:ext uri="{BB962C8B-B14F-4D97-AF65-F5344CB8AC3E}">
        <p14:creationId xmlns:p14="http://schemas.microsoft.com/office/powerpoint/2010/main" val="299219146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Meta IGM" panose="02000503040000020004"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rporate.stihl.de/de/karriere/stihl-arbeitgeber/benefits/mia-stihl-tagesstaett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amilienportal.de/familienportal/meta/eg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a:t>
            </a:fld>
            <a:endParaRPr lang="de-DE" dirty="0"/>
          </a:p>
        </p:txBody>
      </p:sp>
    </p:spTree>
    <p:extLst>
      <p:ext uri="{BB962C8B-B14F-4D97-AF65-F5344CB8AC3E}">
        <p14:creationId xmlns:p14="http://schemas.microsoft.com/office/powerpoint/2010/main" val="2628852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Beide</a:t>
            </a:r>
            <a:r>
              <a:rPr lang="de-DE" dirty="0" smtClean="0"/>
              <a:t> Elternteile können jeweils</a:t>
            </a:r>
            <a:r>
              <a:rPr lang="de-DE" baseline="0" dirty="0" smtClean="0"/>
              <a:t> </a:t>
            </a:r>
            <a:r>
              <a:rPr lang="de-DE" dirty="0" smtClean="0"/>
              <a:t>bis zu </a:t>
            </a:r>
            <a:r>
              <a:rPr lang="de-DE" b="1" dirty="0" smtClean="0"/>
              <a:t>drei Jahre</a:t>
            </a:r>
            <a:r>
              <a:rPr lang="de-DE" dirty="0" smtClean="0"/>
              <a:t> in Elternzeit gehen. Der Anspruch ist nicht auf den anderen Elternteil übertragbar.</a:t>
            </a:r>
          </a:p>
          <a:p>
            <a:r>
              <a:rPr lang="de-DE" dirty="0" smtClean="0"/>
              <a:t>Bis zu 32 Stunden pro Woche können sie weiterarbeiten.</a:t>
            </a:r>
          </a:p>
          <a:p>
            <a:r>
              <a:rPr lang="de-DE" dirty="0" smtClean="0"/>
              <a:t>Beantragung beim Arbeitgeber bis zu sieben Wochen vor Beginn.</a:t>
            </a:r>
          </a:p>
          <a:p>
            <a:r>
              <a:rPr lang="de-DE" dirty="0" smtClean="0"/>
              <a:t>Kündigungsschutz ab acht Wochen vor Beginn der Elternzeit. </a:t>
            </a:r>
          </a:p>
          <a:p>
            <a:r>
              <a:rPr lang="de-DE" dirty="0" smtClean="0"/>
              <a:t>Elternzeit kann der Arbeitgeber aus dringenden betrieblichen Gründen ablehnen.</a:t>
            </a:r>
          </a:p>
          <a:p>
            <a:endParaRPr lang="de-DE" sz="1000" dirty="0" smtClean="0">
              <a:sym typeface="Wingdings" panose="05000000000000000000" pitchFamily="2" charset="2"/>
            </a:endParaRPr>
          </a:p>
          <a:p>
            <a:r>
              <a:rPr lang="de-DE" sz="1000" b="1" dirty="0" smtClean="0">
                <a:sym typeface="Wingdings" panose="05000000000000000000" pitchFamily="2" charset="2"/>
              </a:rPr>
              <a:t>Problem:</a:t>
            </a:r>
            <a:r>
              <a:rPr lang="de-DE" sz="1000" dirty="0" smtClean="0">
                <a:sym typeface="Wingdings" panose="05000000000000000000" pitchFamily="2" charset="2"/>
              </a:rPr>
              <a:t> Anspruch auf Verringerung der Arbeitszeit haben nur Beschäftigte </a:t>
            </a:r>
          </a:p>
          <a:p>
            <a:pPr marL="823031" lvl="1" indent="-171450">
              <a:lnSpc>
                <a:spcPct val="100000"/>
              </a:lnSpc>
              <a:spcBef>
                <a:spcPts val="0"/>
              </a:spcBef>
              <a:buFont typeface="Arial" panose="020B0604020202020204" pitchFamily="34" charset="0"/>
              <a:buChar char="•"/>
            </a:pPr>
            <a:r>
              <a:rPr lang="de-DE" sz="1000" dirty="0" smtClean="0">
                <a:sym typeface="Wingdings" panose="05000000000000000000" pitchFamily="2" charset="2"/>
              </a:rPr>
              <a:t>in Unternehmen mit mehr als 15 Arbeitnehmer/innen, </a:t>
            </a:r>
          </a:p>
          <a:p>
            <a:pPr marL="823031" lvl="1" indent="-171450">
              <a:lnSpc>
                <a:spcPct val="100000"/>
              </a:lnSpc>
              <a:spcBef>
                <a:spcPts val="0"/>
              </a:spcBef>
              <a:buFont typeface="Arial" panose="020B0604020202020204" pitchFamily="34" charset="0"/>
              <a:buChar char="•"/>
            </a:pPr>
            <a:r>
              <a:rPr lang="de-DE" sz="1000" dirty="0" smtClean="0">
                <a:sym typeface="Wingdings" panose="05000000000000000000" pitchFamily="2" charset="2"/>
              </a:rPr>
              <a:t>die länger als 6 Monate beim Arbeitgeber beschäftigt sind,</a:t>
            </a:r>
          </a:p>
          <a:p>
            <a:pPr marL="823031" lvl="1" indent="-171450">
              <a:lnSpc>
                <a:spcPct val="100000"/>
              </a:lnSpc>
              <a:spcBef>
                <a:spcPts val="0"/>
              </a:spcBef>
              <a:buFont typeface="Arial" panose="020B0604020202020204" pitchFamily="34" charset="0"/>
              <a:buChar char="•"/>
            </a:pPr>
            <a:r>
              <a:rPr lang="de-DE" sz="1000" dirty="0" smtClean="0">
                <a:sym typeface="Wingdings" panose="05000000000000000000" pitchFamily="2" charset="2"/>
              </a:rPr>
              <a:t>die</a:t>
            </a:r>
            <a:r>
              <a:rPr lang="de-DE" sz="1000" baseline="0" dirty="0" smtClean="0">
                <a:sym typeface="Wingdings" panose="05000000000000000000" pitchFamily="2" charset="2"/>
              </a:rPr>
              <a:t> ihren </a:t>
            </a:r>
            <a:r>
              <a:rPr lang="de-DE" sz="1000" dirty="0" smtClean="0">
                <a:sym typeface="Wingdings" panose="05000000000000000000" pitchFamily="2" charset="2"/>
              </a:rPr>
              <a:t>Anspruch 7 Wochen vor Beginn geltend gemacht haben.</a:t>
            </a:r>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10</a:t>
            </a:fld>
            <a:endParaRPr lang="de-DE" dirty="0"/>
          </a:p>
        </p:txBody>
      </p:sp>
    </p:spTree>
    <p:extLst>
      <p:ext uri="{BB962C8B-B14F-4D97-AF65-F5344CB8AC3E}">
        <p14:creationId xmlns:p14="http://schemas.microsoft.com/office/powerpoint/2010/main" val="2756356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24 Monate der Elternzeit können die Eltern zwischen dem 3. und 8. Geburtstag des Kindes nehmen.</a:t>
            </a:r>
          </a:p>
          <a:p>
            <a:r>
              <a:rPr lang="de-DE" dirty="0" smtClean="0"/>
              <a:t>Das Aufteilen auf drei Abschnitte ist möglich. Einer weiteren Unterteilung muss der Arbeitgeber zustimmen. </a:t>
            </a:r>
          </a:p>
          <a:p>
            <a:r>
              <a:rPr lang="de-DE" dirty="0" smtClean="0"/>
              <a:t>Die Elternzeit nach dem dritten Lebensjahr des Kindes muss 13 Wochen vor Beginn angemeldet werden.</a:t>
            </a:r>
          </a:p>
          <a:p>
            <a:r>
              <a:rPr lang="de-DE" dirty="0" smtClean="0"/>
              <a:t>Der Kündigungsschutz beginnt ab dem dritten Lebensjahr 14 Wochen vor Beginn der Elternzeit. </a:t>
            </a:r>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11</a:t>
            </a:fld>
            <a:endParaRPr lang="de-DE" dirty="0"/>
          </a:p>
        </p:txBody>
      </p:sp>
    </p:spTree>
    <p:extLst>
      <p:ext uri="{BB962C8B-B14F-4D97-AF65-F5344CB8AC3E}">
        <p14:creationId xmlns:p14="http://schemas.microsoft.com/office/powerpoint/2010/main" val="4240399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1" indent="0">
              <a:spcBef>
                <a:spcPts val="1800"/>
              </a:spcBef>
              <a:buSzPct val="120000"/>
              <a:buNone/>
            </a:pPr>
            <a:r>
              <a:rPr lang="de-DE" sz="1000" b="0" dirty="0" smtClean="0"/>
              <a:t>Höhe:</a:t>
            </a:r>
            <a:r>
              <a:rPr lang="de-DE" sz="1000" b="0" baseline="0" dirty="0" smtClean="0"/>
              <a:t> </a:t>
            </a:r>
          </a:p>
          <a:p>
            <a:pPr marL="439518" lvl="1" indent="-444500">
              <a:spcBef>
                <a:spcPts val="1800"/>
              </a:spcBef>
              <a:buSzPct val="120000"/>
              <a:buFont typeface="Arial" panose="020B0604020202020204" pitchFamily="34" charset="0"/>
              <a:buChar char="•"/>
            </a:pPr>
            <a:r>
              <a:rPr lang="de-DE" sz="1000" dirty="0" smtClean="0"/>
              <a:t>In der Regel 67 Prozent des Nettoeinkommens vor der Geburt.</a:t>
            </a:r>
          </a:p>
          <a:p>
            <a:pPr marL="439518" lvl="1" indent="-444500">
              <a:spcBef>
                <a:spcPts val="1800"/>
              </a:spcBef>
              <a:buSzPct val="120000"/>
              <a:buFont typeface="Arial" panose="020B0604020202020204" pitchFamily="34" charset="0"/>
              <a:buChar char="•"/>
            </a:pPr>
            <a:r>
              <a:rPr lang="de-DE" sz="1000" dirty="0" smtClean="0"/>
              <a:t>mindestens 300 €, höchstens 1800 € monatlich. </a:t>
            </a:r>
          </a:p>
          <a:p>
            <a:pPr marL="439518" lvl="1" indent="-444500">
              <a:spcBef>
                <a:spcPts val="1800"/>
              </a:spcBef>
              <a:buSzPct val="120000"/>
              <a:buFont typeface="Arial" panose="020B0604020202020204" pitchFamily="34" charset="0"/>
              <a:buChar char="•"/>
            </a:pPr>
            <a:r>
              <a:rPr lang="de-DE" sz="1000" b="0" dirty="0" smtClean="0"/>
              <a:t>Bei Einkommen unter 1.000 Euro schrittweise Steigerung auf bis zu 100%</a:t>
            </a:r>
          </a:p>
          <a:p>
            <a:pPr marL="439518" lvl="1" indent="-444500">
              <a:spcBef>
                <a:spcPts val="1800"/>
              </a:spcBef>
              <a:buSzPct val="120000"/>
              <a:buFont typeface="Arial" panose="020B0604020202020204" pitchFamily="34" charset="0"/>
              <a:buChar char="•"/>
            </a:pPr>
            <a:r>
              <a:rPr lang="de-DE" sz="1000" b="0" dirty="0" smtClean="0"/>
              <a:t>Bei Einkommen über 1.200 Euro absinken bis auf 65%</a:t>
            </a:r>
          </a:p>
          <a:p>
            <a:pPr marL="439518" lvl="1" indent="-444500">
              <a:spcBef>
                <a:spcPts val="1800"/>
              </a:spcBef>
              <a:buSzPct val="120000"/>
              <a:buFont typeface="Arial" panose="020B0604020202020204" pitchFamily="34" charset="0"/>
              <a:buChar char="•"/>
            </a:pPr>
            <a:r>
              <a:rPr lang="de-DE" baseline="0" dirty="0" smtClean="0"/>
              <a:t>Nur für 35,7% aller Kinder nimmt auch der Vater Elterngeld in Anspruch. Dieser Anteil ist allerdings seit Einführung des Elterngelds kontinuierlich angestiegen. </a:t>
            </a:r>
          </a:p>
          <a:p>
            <a:pPr marL="0" indent="0">
              <a:buNone/>
            </a:pPr>
            <a:r>
              <a:rPr lang="de-DE" b="0" baseline="0" dirty="0" smtClean="0"/>
              <a:t>Dauer:</a:t>
            </a:r>
          </a:p>
          <a:p>
            <a:pPr marL="439518" lvl="1" indent="-444500">
              <a:spcBef>
                <a:spcPts val="1800"/>
              </a:spcBef>
              <a:buSzPct val="120000"/>
              <a:buFont typeface="Arial" panose="020B0604020202020204" pitchFamily="34" charset="0"/>
              <a:buChar char="•"/>
            </a:pPr>
            <a:r>
              <a:rPr lang="de-DE" sz="1000" dirty="0" smtClean="0"/>
              <a:t>In Paarhaushalten kann ein Elternteil höchstes zwölf Monate Elterngeld erhalten.</a:t>
            </a:r>
          </a:p>
          <a:p>
            <a:pPr marL="439518" lvl="1" indent="-444500">
              <a:spcBef>
                <a:spcPts val="1800"/>
              </a:spcBef>
              <a:buSzPct val="120000"/>
              <a:buFont typeface="Arial" panose="020B0604020202020204" pitchFamily="34" charset="0"/>
              <a:buChar char="•"/>
            </a:pPr>
            <a:r>
              <a:rPr lang="de-DE" sz="1000" dirty="0" smtClean="0"/>
              <a:t>Partnerschaftsbonus: Wenn beide Partner jeweils mindestens für zwei Monate Elterngeld erhalten, können sie gemeinsam bis zu 14 Monate Elterngeld beziehen.</a:t>
            </a:r>
          </a:p>
          <a:p>
            <a:pPr marL="439518" lvl="1" indent="-444500">
              <a:spcBef>
                <a:spcPts val="1800"/>
              </a:spcBef>
              <a:buSzPct val="120000"/>
              <a:buFont typeface="Arial" panose="020B0604020202020204" pitchFamily="34" charset="0"/>
              <a:buChar char="•"/>
            </a:pPr>
            <a:r>
              <a:rPr lang="de-DE" dirty="0" smtClean="0"/>
              <a:t>Der Mutterschutz „verbraucht“ 2 Monate Elterngeld</a:t>
            </a:r>
          </a:p>
          <a:p>
            <a:pPr marL="439518" lvl="1" indent="-444500">
              <a:spcBef>
                <a:spcPts val="1800"/>
              </a:spcBef>
              <a:buSzPct val="120000"/>
              <a:buFont typeface="Arial" panose="020B0604020202020204" pitchFamily="34" charset="0"/>
              <a:buChar char="•"/>
            </a:pPr>
            <a:r>
              <a:rPr lang="de-DE" dirty="0" smtClean="0"/>
              <a:t>Alleinerziehende erhalten 14 Monate Elterngeld.</a:t>
            </a:r>
          </a:p>
          <a:p>
            <a:pPr marL="439518" lvl="1" indent="-444500">
              <a:spcBef>
                <a:spcPts val="1800"/>
              </a:spcBef>
              <a:buSzPct val="120000"/>
              <a:buFont typeface="Arial" panose="020B0604020202020204" pitchFamily="34" charset="0"/>
              <a:buChar char="•"/>
            </a:pPr>
            <a:r>
              <a:rPr lang="de-DE" dirty="0" smtClean="0"/>
              <a:t>Väter planten 2020</a:t>
            </a:r>
            <a:r>
              <a:rPr lang="de-DE" baseline="0" dirty="0" smtClean="0"/>
              <a:t> mit 3,75 Monaten Elterngeld, Mütter mit 14,5 Monaten. </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12</a:t>
            </a:fld>
            <a:endParaRPr lang="de-DE" dirty="0"/>
          </a:p>
        </p:txBody>
      </p:sp>
    </p:spTree>
    <p:extLst>
      <p:ext uri="{BB962C8B-B14F-4D97-AF65-F5344CB8AC3E}">
        <p14:creationId xmlns:p14="http://schemas.microsoft.com/office/powerpoint/2010/main" val="2560212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gibt flexible Möglichkeiten das Elterngeld in Anspruch zu nehmen:</a:t>
            </a:r>
            <a:r>
              <a:rPr lang="de-DE" baseline="0" dirty="0" smtClean="0"/>
              <a:t> </a:t>
            </a:r>
          </a:p>
          <a:p>
            <a:r>
              <a:rPr lang="de-DE" baseline="0" dirty="0" smtClean="0"/>
              <a:t>1. </a:t>
            </a:r>
            <a:r>
              <a:rPr lang="de-DE" b="1" baseline="0" dirty="0" smtClean="0"/>
              <a:t>Das „normale“ Basiselterngeld,</a:t>
            </a:r>
            <a:r>
              <a:rPr lang="de-DE" baseline="0" dirty="0" smtClean="0"/>
              <a:t> d.h. 12 Monate + 2 Monate</a:t>
            </a:r>
          </a:p>
          <a:p>
            <a:pPr marL="444500" lvl="1" indent="-444500">
              <a:spcBef>
                <a:spcPts val="1800"/>
              </a:spcBef>
              <a:buSzPct val="120000"/>
            </a:pPr>
            <a:r>
              <a:rPr lang="de-DE" baseline="0" dirty="0" smtClean="0"/>
              <a:t>2. </a:t>
            </a:r>
            <a:r>
              <a:rPr lang="de-DE" b="1" baseline="0" dirty="0" smtClean="0"/>
              <a:t>Elterngeld Plus:</a:t>
            </a:r>
            <a:r>
              <a:rPr lang="de-DE" baseline="0" dirty="0" smtClean="0"/>
              <a:t> </a:t>
            </a:r>
            <a:r>
              <a:rPr lang="de-DE" sz="1600" dirty="0" smtClean="0"/>
              <a:t>Seit dem 1. Juli 2015 können Eltern auch das Elterngeld Plus erhalten</a:t>
            </a:r>
          </a:p>
          <a:p>
            <a:pPr marL="444500" lvl="1" indent="-444500">
              <a:spcBef>
                <a:spcPts val="1800"/>
              </a:spcBef>
              <a:buSzPct val="120000"/>
            </a:pPr>
            <a:r>
              <a:rPr lang="de-DE" sz="1600" dirty="0" smtClean="0"/>
              <a:t>Teilzeitbeschäftigte können Einkommen mit Elterngeld Plus aufstocken</a:t>
            </a:r>
          </a:p>
          <a:p>
            <a:pPr marL="444500" lvl="1" indent="-444500">
              <a:spcBef>
                <a:spcPts val="1800"/>
              </a:spcBef>
              <a:buSzPct val="120000"/>
            </a:pPr>
            <a:r>
              <a:rPr lang="de-DE" sz="1600" dirty="0" smtClean="0"/>
              <a:t>Mindestens 150 Euro, Maximal 900 Euro</a:t>
            </a:r>
          </a:p>
          <a:p>
            <a:pPr marL="444500" lvl="1" indent="-444500">
              <a:spcBef>
                <a:spcPts val="1800"/>
              </a:spcBef>
              <a:buSzPct val="120000"/>
            </a:pPr>
            <a:r>
              <a:rPr lang="de-DE" sz="1600" b="1" dirty="0" smtClean="0"/>
              <a:t>Elterngeld Monate und Elterngeld Plus Monate können beliebig kombiniert werden</a:t>
            </a:r>
          </a:p>
          <a:p>
            <a:pPr marL="444500" lvl="1" indent="-444500">
              <a:spcBef>
                <a:spcPts val="1800"/>
              </a:spcBef>
              <a:buSzPct val="120000"/>
            </a:pPr>
            <a:r>
              <a:rPr lang="de-DE" sz="1600" dirty="0" smtClean="0"/>
              <a:t>1 Elterngeld Monat = 2 Elterngeld Plus Monate</a:t>
            </a:r>
          </a:p>
          <a:p>
            <a:pPr marL="444500" lvl="1" indent="-444500">
              <a:spcBef>
                <a:spcPts val="1800"/>
              </a:spcBef>
              <a:buSzPct val="120000"/>
            </a:pPr>
            <a:r>
              <a:rPr lang="de-DE" sz="1600" dirty="0" smtClean="0"/>
              <a:t>3. </a:t>
            </a:r>
            <a:r>
              <a:rPr lang="de-DE" sz="1600" b="1" dirty="0" smtClean="0"/>
              <a:t>Partnerschaftsbonus: </a:t>
            </a:r>
            <a:r>
              <a:rPr lang="de-DE" sz="1600" dirty="0" smtClean="0"/>
              <a:t>Hinzu kommen nochmal 2-4 Monate zusätzlich pro Partner, wenn beide gleichzeitig zwischen 24 und 32 Wochenstunden arbeiten. </a:t>
            </a:r>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13</a:t>
            </a:fld>
            <a:endParaRPr lang="de-DE" dirty="0"/>
          </a:p>
        </p:txBody>
      </p:sp>
    </p:spTree>
    <p:extLst>
      <p:ext uri="{BB962C8B-B14F-4D97-AF65-F5344CB8AC3E}">
        <p14:creationId xmlns:p14="http://schemas.microsoft.com/office/powerpoint/2010/main" val="2073930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i="1" dirty="0" smtClean="0"/>
              <a:t>[Vertiefende Informationen zu Pflegezeiten </a:t>
            </a:r>
            <a:r>
              <a:rPr lang="de-DE" i="1" baseline="0" dirty="0" smtClean="0"/>
              <a:t>können in den Folien 16-18 eingeblendet werden. Dazu mit der linken Maustaste auf die Folien klinken und ´Folie einblenden´ auswählen.]</a:t>
            </a:r>
            <a:r>
              <a:rPr lang="de-DE" dirty="0" smtClean="0"/>
              <a:t> </a:t>
            </a:r>
          </a:p>
          <a:p>
            <a:r>
              <a:rPr lang="de-DE" baseline="0" dirty="0" smtClean="0"/>
              <a:t>Kündigungsschutz ab Ankündigung bis Ende </a:t>
            </a:r>
            <a:endParaRPr lang="de-DE"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dirty="0" smtClean="0">
                <a:sym typeface="Wingdings" panose="05000000000000000000" pitchFamily="2" charset="2"/>
              </a:rPr>
              <a:t>Erweiterung des Begriff ´nahe Angehörige´: gilt für Großeltern, Eltern, Schwiegereltern, Ehegatten, Lebenspartner/innen,</a:t>
            </a:r>
            <a:r>
              <a:rPr lang="de-DE" sz="1000" baseline="0" dirty="0" smtClean="0">
                <a:sym typeface="Wingdings" panose="05000000000000000000" pitchFamily="2" charset="2"/>
              </a:rPr>
              <a:t> Partner/innen einer eheähnlichen Gemeinschaft, Geschwister, Schwäger/innen, Kinder, </a:t>
            </a:r>
            <a:r>
              <a:rPr lang="de-DE" sz="1000" baseline="0" dirty="0" err="1" smtClean="0">
                <a:sym typeface="Wingdings" panose="05000000000000000000" pitchFamily="2" charset="2"/>
              </a:rPr>
              <a:t>Adoptiv</a:t>
            </a:r>
            <a:r>
              <a:rPr lang="de-DE" sz="1000" baseline="0" dirty="0" smtClean="0">
                <a:sym typeface="Wingdings" panose="05000000000000000000" pitchFamily="2" charset="2"/>
              </a:rPr>
              <a:t>- oder Pflegekinder, Kinder und </a:t>
            </a:r>
            <a:r>
              <a:rPr lang="de-DE" sz="1000" baseline="0" dirty="0" err="1" smtClean="0">
                <a:sym typeface="Wingdings" panose="05000000000000000000" pitchFamily="2" charset="2"/>
              </a:rPr>
              <a:t>Adoptiv</a:t>
            </a:r>
            <a:r>
              <a:rPr lang="de-DE" sz="1000" baseline="0" dirty="0" smtClean="0">
                <a:sym typeface="Wingdings" panose="05000000000000000000" pitchFamily="2" charset="2"/>
              </a:rPr>
              <a:t>- und Pflegekinder des Ehegatten oder Lebenspartners, Schwiegerkinder, Enkelkinder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Probleme/Kritik an Pflegereform: </a:t>
            </a:r>
          </a:p>
          <a:p>
            <a:pPr lvl="1">
              <a:buFont typeface="Arial" panose="020B0604020202020204" pitchFamily="34" charset="0"/>
              <a:buChar char="•"/>
            </a:pPr>
            <a:r>
              <a:rPr lang="de-DE" baseline="0" dirty="0" smtClean="0"/>
              <a:t>Die IG Metall fordert eine Ausweitung der Lohnersatzleistungen für Pflegende,</a:t>
            </a:r>
          </a:p>
          <a:p>
            <a:pPr lvl="1">
              <a:buFont typeface="Arial" panose="020B0604020202020204" pitchFamily="34" charset="0"/>
              <a:buChar char="•"/>
            </a:pPr>
            <a:r>
              <a:rPr lang="de-DE" baseline="0" dirty="0" smtClean="0"/>
              <a:t>Beschränkung auf Unternehmen mit mehr als 15/25 Beschäftigten: </a:t>
            </a:r>
          </a:p>
          <a:p>
            <a:pPr lvl="2">
              <a:buFont typeface="Arial" panose="020B0604020202020204" pitchFamily="34" charset="0"/>
              <a:buChar char="•"/>
            </a:pPr>
            <a:r>
              <a:rPr lang="de-DE" baseline="0" dirty="0" smtClean="0"/>
              <a:t>5,6 Millionen Beschäftigte haben deshalb keinen Anspruch auf Pflegezeit</a:t>
            </a:r>
          </a:p>
          <a:p>
            <a:pPr lvl="2">
              <a:buFont typeface="Arial" panose="020B0604020202020204" pitchFamily="34" charset="0"/>
              <a:buChar char="•"/>
            </a:pPr>
            <a:r>
              <a:rPr lang="de-DE" baseline="0" dirty="0" smtClean="0"/>
              <a:t>7,2 Millionen können keine Familienpflegezeit in Anspruch nehmen</a:t>
            </a:r>
          </a:p>
          <a:p>
            <a:pPr lvl="1">
              <a:buFont typeface="Arial" panose="020B0604020202020204" pitchFamily="34" charset="0"/>
              <a:buChar char="•"/>
            </a:pPr>
            <a:r>
              <a:rPr lang="de-DE" baseline="0" dirty="0" smtClean="0"/>
              <a:t>Problem: Kein Kündigungsschutz mehr in der Rückzahlungsphase des Darlehens</a:t>
            </a:r>
          </a:p>
          <a:p>
            <a:pPr lvl="1">
              <a:buFont typeface="Arial" panose="020B0604020202020204" pitchFamily="34" charset="0"/>
              <a:buChar char="•"/>
            </a:pPr>
            <a:r>
              <a:rPr lang="de-DE" baseline="0" dirty="0" smtClean="0"/>
              <a:t>Problem: Vorrang von Sozialleistungen</a:t>
            </a:r>
          </a:p>
          <a:p>
            <a:pPr lvl="0">
              <a:buFont typeface="Arial" panose="020B0604020202020204" pitchFamily="34" charset="0"/>
              <a:buChar char="•"/>
            </a:pPr>
            <a:r>
              <a:rPr lang="de-DE" baseline="0" dirty="0" smtClean="0"/>
              <a:t>Vertiefende Informationen finden sich im Faktenblatt „Pflegezeiten“ und im IG Metall Wegbegleiter Pflege.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000" dirty="0" smtClean="0">
              <a:sym typeface="Wingdings" panose="05000000000000000000" pitchFamily="2" charset="2"/>
            </a:endParaRPr>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15</a:t>
            </a:fld>
            <a:endParaRPr lang="de-DE" dirty="0"/>
          </a:p>
        </p:txBody>
      </p:sp>
    </p:spTree>
    <p:extLst>
      <p:ext uri="{BB962C8B-B14F-4D97-AF65-F5344CB8AC3E}">
        <p14:creationId xmlns:p14="http://schemas.microsoft.com/office/powerpoint/2010/main" val="1524904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5000"/>
              </a:lnSpc>
              <a:spcBef>
                <a:spcPts val="0"/>
              </a:spcBef>
            </a:pPr>
            <a:r>
              <a:rPr lang="de-DE" sz="1200" dirty="0" smtClean="0"/>
              <a:t>Unabhängig von Unternehmensgröße.</a:t>
            </a:r>
          </a:p>
          <a:p>
            <a:pPr>
              <a:lnSpc>
                <a:spcPct val="155000"/>
              </a:lnSpc>
              <a:spcBef>
                <a:spcPts val="0"/>
              </a:spcBef>
            </a:pPr>
            <a:r>
              <a:rPr lang="de-DE" sz="1200" dirty="0" smtClean="0"/>
              <a:t>Vorrausetzung: Plötzliche und unerwartete Pflegebedürftigkeit eines nahen Angehörigen und niemand sonst kann einspringen. </a:t>
            </a:r>
          </a:p>
          <a:p>
            <a:pPr>
              <a:lnSpc>
                <a:spcPct val="155000"/>
              </a:lnSpc>
              <a:spcBef>
                <a:spcPts val="0"/>
              </a:spcBef>
            </a:pPr>
            <a:r>
              <a:rPr lang="de-DE" sz="1200" dirty="0" smtClean="0"/>
              <a:t>Arbeitgeber muss nicht zustimmen, kann aber eine ärztliche Bescheinigung verlangen.</a:t>
            </a:r>
          </a:p>
          <a:p>
            <a:pPr>
              <a:lnSpc>
                <a:spcPct val="155000"/>
              </a:lnSpc>
              <a:spcBef>
                <a:spcPts val="0"/>
              </a:spcBef>
            </a:pPr>
            <a:r>
              <a:rPr lang="de-DE" sz="1200" dirty="0" smtClean="0"/>
              <a:t>Freistellung bis zu 10 Tagen möglich.</a:t>
            </a:r>
          </a:p>
          <a:p>
            <a:pPr marL="0" marR="0" lvl="0" indent="0" algn="l" defTabSz="914400" rtl="0" eaLnBrk="1" fontAlgn="auto" latinLnBrk="0" hangingPunct="1">
              <a:lnSpc>
                <a:spcPct val="155000"/>
              </a:lnSpc>
              <a:spcBef>
                <a:spcPts val="0"/>
              </a:spcBef>
              <a:spcAft>
                <a:spcPts val="0"/>
              </a:spcAft>
              <a:buClrTx/>
              <a:buSzTx/>
              <a:buFontTx/>
              <a:buNone/>
              <a:tabLst/>
              <a:defRPr/>
            </a:pPr>
            <a:r>
              <a:rPr lang="de-DE" dirty="0" smtClean="0"/>
              <a:t>10 Tage ohne Ankündigungsfrist,</a:t>
            </a:r>
            <a:r>
              <a:rPr lang="de-DE" baseline="0" dirty="0" smtClean="0"/>
              <a:t> Recht gilt </a:t>
            </a:r>
            <a:r>
              <a:rPr lang="de-DE" baseline="0" dirty="0" err="1" smtClean="0"/>
              <a:t>gg</a:t>
            </a:r>
            <a:r>
              <a:rPr lang="de-DE" baseline="0" dirty="0" smtClean="0"/>
              <a:t>. allen Arbeitgebern, Antrag bei Pflegeversicherung, KEINE krankheitsbedingte Betreuung eines Angehörigen</a:t>
            </a:r>
          </a:p>
          <a:p>
            <a:pPr>
              <a:lnSpc>
                <a:spcPct val="155000"/>
              </a:lnSpc>
              <a:spcBef>
                <a:spcPts val="0"/>
              </a:spcBef>
            </a:pPr>
            <a:r>
              <a:rPr lang="de-DE" sz="1200" dirty="0" smtClean="0"/>
              <a:t>Lohnersatzleistung: bis zu 90 Prozent vom Nettoentgelt („Pflegeunterstützungsgeld“), bezahlt von der Pflegekasse.</a:t>
            </a:r>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16</a:t>
            </a:fld>
            <a:endParaRPr lang="de-DE" dirty="0"/>
          </a:p>
        </p:txBody>
      </p:sp>
    </p:spTree>
    <p:extLst>
      <p:ext uri="{BB962C8B-B14F-4D97-AF65-F5344CB8AC3E}">
        <p14:creationId xmlns:p14="http://schemas.microsoft.com/office/powerpoint/2010/main" val="3762759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Rechtsanspruch in Unternehmen mit mindestens 16 Beschäftigten nach dem Pflegezeitgesetz.</a:t>
            </a:r>
          </a:p>
          <a:p>
            <a:r>
              <a:rPr lang="de-DE" dirty="0" smtClean="0"/>
              <a:t>Bis zu </a:t>
            </a:r>
            <a:r>
              <a:rPr lang="de-DE" b="1" dirty="0" smtClean="0"/>
              <a:t>sechsmonatige Pflegezeit</a:t>
            </a:r>
            <a:r>
              <a:rPr lang="de-DE" dirty="0" smtClean="0"/>
              <a:t> zur Pflege von Angehörigen -auch mehrere Angehörige können die Pflegezeit nutzen.</a:t>
            </a:r>
          </a:p>
          <a:p>
            <a:r>
              <a:rPr lang="de-DE" dirty="0" smtClean="0"/>
              <a:t>6 Monatige Betreuung =&gt; kompletter oder teilweise Ausstieg aus dem Beruf, </a:t>
            </a:r>
          </a:p>
          <a:p>
            <a:r>
              <a:rPr lang="de-DE" dirty="0" smtClean="0"/>
              <a:t>Angehöriger </a:t>
            </a:r>
            <a:r>
              <a:rPr lang="de-DE" b="1" dirty="0" smtClean="0"/>
              <a:t>muss pflegebedürftig</a:t>
            </a:r>
            <a:r>
              <a:rPr lang="de-DE" dirty="0" smtClean="0"/>
              <a:t> im Sinne der gesetzlichen Pflegeversicherung sein </a:t>
            </a:r>
            <a:r>
              <a:rPr lang="de-DE" b="1" dirty="0" smtClean="0"/>
              <a:t>(mind. Pflegestufe 1)</a:t>
            </a:r>
          </a:p>
          <a:p>
            <a:r>
              <a:rPr lang="de-DE" dirty="0" smtClean="0"/>
              <a:t>Beantragung Pflegezeit: Zeitraum, Freistellung, Umfang der Verringerung der Arbeitszeit muss schriftlich fixiert werden </a:t>
            </a:r>
          </a:p>
          <a:p>
            <a:r>
              <a:rPr lang="de-DE" dirty="0" smtClean="0"/>
              <a:t> keine wöchentliche Mindestarbeitszeit vorgesehen (anders bei Familienpflegezeit)</a:t>
            </a:r>
          </a:p>
          <a:p>
            <a:r>
              <a:rPr lang="de-DE" dirty="0" smtClean="0"/>
              <a:t>Möglichkeit der Urlaubskürzung bei vollständiger Freistellung</a:t>
            </a:r>
          </a:p>
          <a:p>
            <a:r>
              <a:rPr lang="de-DE" b="1" dirty="0" smtClean="0"/>
              <a:t> Zinsloses Darlehen: </a:t>
            </a:r>
          </a:p>
          <a:p>
            <a:r>
              <a:rPr lang="de-DE" dirty="0" smtClean="0"/>
              <a:t>Vom Bundesamt für Familie und zivilgesellschaftliche Aufgaben</a:t>
            </a:r>
          </a:p>
          <a:p>
            <a:r>
              <a:rPr lang="de-DE" dirty="0" smtClean="0"/>
              <a:t>mindestens 50€</a:t>
            </a:r>
          </a:p>
          <a:p>
            <a:r>
              <a:rPr lang="de-DE" dirty="0" smtClean="0"/>
              <a:t>(Nettoverdienst vorher – 15 Stunden)/2 </a:t>
            </a:r>
          </a:p>
          <a:p>
            <a:r>
              <a:rPr lang="de-DE" dirty="0" smtClean="0"/>
              <a:t>Muss nach Freistellung innerhalb von 48 Monaten zurück gezahlt werden, Problem dabei: kein besonderer Kündigungsschutz während der Rückzahlungsphase </a:t>
            </a:r>
          </a:p>
          <a:p>
            <a:r>
              <a:rPr lang="de-DE" dirty="0" smtClean="0"/>
              <a:t>Hat Vorrang vor Sozialleistungen</a:t>
            </a:r>
          </a:p>
          <a:p>
            <a:r>
              <a:rPr lang="de-DE" dirty="0" smtClean="0"/>
              <a:t>Unter gewissen Umständen kann Darlehen nach Beendigung gestundet werden oder auch erlassen</a:t>
            </a:r>
          </a:p>
          <a:p>
            <a:r>
              <a:rPr lang="de-DE" dirty="0" smtClean="0"/>
              <a:t>Fälliges Darlehen erlischt nach 2 Jahren Sozialhilfebezug oder Tod</a:t>
            </a:r>
          </a:p>
          <a:p>
            <a:r>
              <a:rPr lang="de-DE" b="1" dirty="0" smtClean="0"/>
              <a:t>Ankündigung mindestens 10 Tage vor Beginn.</a:t>
            </a:r>
          </a:p>
          <a:p>
            <a:r>
              <a:rPr lang="de-DE" dirty="0" smtClean="0"/>
              <a:t>Einen Wunsch nach Teilzeitarbeit kann der Arbeitgeber nur </a:t>
            </a:r>
            <a:r>
              <a:rPr lang="de-DE" b="1" dirty="0" smtClean="0"/>
              <a:t>aus dringenden betrieblichen Belangen</a:t>
            </a:r>
            <a:r>
              <a:rPr lang="de-DE" dirty="0" smtClean="0"/>
              <a:t> ablehnen.</a:t>
            </a:r>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17</a:t>
            </a:fld>
            <a:endParaRPr lang="de-DE" dirty="0"/>
          </a:p>
        </p:txBody>
      </p:sp>
    </p:spTree>
    <p:extLst>
      <p:ext uri="{BB962C8B-B14F-4D97-AF65-F5344CB8AC3E}">
        <p14:creationId xmlns:p14="http://schemas.microsoft.com/office/powerpoint/2010/main" val="194075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smtClean="0"/>
              <a:t>Die längste Pflegemöglichkeit - Bis zu zwei Jahre lang kürzer arbeiten</a:t>
            </a:r>
          </a:p>
          <a:p>
            <a:endParaRPr lang="de-DE" sz="1200" b="0" dirty="0" smtClean="0"/>
          </a:p>
          <a:p>
            <a:r>
              <a:rPr lang="de-DE" b="0" dirty="0" smtClean="0"/>
              <a:t>Rechtsanspruch nur in Unternehmen mit </a:t>
            </a:r>
            <a:r>
              <a:rPr lang="de-DE" b="1" dirty="0" smtClean="0"/>
              <a:t>mindestens 26 Beschäftigten</a:t>
            </a:r>
            <a:r>
              <a:rPr lang="de-DE" b="0" dirty="0" smtClean="0"/>
              <a:t> nach dem Familienpflegezeitgesetz.</a:t>
            </a:r>
          </a:p>
          <a:p>
            <a:r>
              <a:rPr lang="de-DE" b="0" dirty="0" smtClean="0"/>
              <a:t>Verkürzung der Arbeitszeit </a:t>
            </a:r>
            <a:r>
              <a:rPr lang="de-DE" b="1" dirty="0" smtClean="0"/>
              <a:t>auf mindestens 15 Stunden für bis zu 24 Monate</a:t>
            </a:r>
            <a:r>
              <a:rPr lang="de-DE" b="0" dirty="0" smtClean="0"/>
              <a:t>,</a:t>
            </a:r>
            <a:r>
              <a:rPr lang="de-DE" b="0" baseline="0" dirty="0" smtClean="0"/>
              <a:t> keine vollständige Freistellung möglich!</a:t>
            </a:r>
            <a:endParaRPr lang="de-DE" b="0" dirty="0" smtClean="0"/>
          </a:p>
          <a:p>
            <a:r>
              <a:rPr lang="de-DE" dirty="0" smtClean="0"/>
              <a:t>Angehöriger muss pflegebedürftig</a:t>
            </a:r>
            <a:r>
              <a:rPr lang="de-DE" baseline="0" dirty="0" smtClean="0"/>
              <a:t> im Sinne der gesetzlichen Pflegeversicherung sein (mind. Pflegestufe 1)</a:t>
            </a:r>
          </a:p>
          <a:p>
            <a:r>
              <a:rPr lang="de-DE" sz="1000" b="1" dirty="0" smtClean="0"/>
              <a:t>Zinsloses Darlehen: </a:t>
            </a:r>
          </a:p>
          <a:p>
            <a:pPr marL="628650" lvl="1" indent="-171450">
              <a:lnSpc>
                <a:spcPct val="100000"/>
              </a:lnSpc>
              <a:buFont typeface="Arial" panose="020B0604020202020204" pitchFamily="34" charset="0"/>
              <a:buChar char="•"/>
            </a:pPr>
            <a:r>
              <a:rPr lang="de-DE" sz="1000" dirty="0" smtClean="0"/>
              <a:t>Vom Bundesamt für Familie und zivilgesellschaftliche Aufgaben</a:t>
            </a:r>
          </a:p>
          <a:p>
            <a:pPr marL="628650" lvl="1" indent="-171450">
              <a:lnSpc>
                <a:spcPct val="100000"/>
              </a:lnSpc>
              <a:buFont typeface="Arial" panose="020B0604020202020204" pitchFamily="34" charset="0"/>
              <a:buChar char="•"/>
            </a:pPr>
            <a:r>
              <a:rPr lang="de-DE" sz="1000" dirty="0" smtClean="0"/>
              <a:t>maximal Hälfte der Arbeitszeitreduzierung</a:t>
            </a:r>
          </a:p>
          <a:p>
            <a:pPr marL="628650" lvl="1" indent="-171450">
              <a:lnSpc>
                <a:spcPct val="100000"/>
              </a:lnSpc>
              <a:buFont typeface="Arial" panose="020B0604020202020204" pitchFamily="34" charset="0"/>
              <a:buChar char="•"/>
            </a:pPr>
            <a:r>
              <a:rPr lang="de-DE" sz="1000" dirty="0" smtClean="0">
                <a:sym typeface="Wingdings" panose="05000000000000000000" pitchFamily="2" charset="2"/>
              </a:rPr>
              <a:t>Reduzierung von 40 auf 20 Stunden = Darlehen in Höhe von 10 Wochenstunden</a:t>
            </a:r>
          </a:p>
          <a:p>
            <a:pPr marL="628650" lvl="1" indent="-171450">
              <a:lnSpc>
                <a:spcPct val="100000"/>
              </a:lnSpc>
              <a:buFont typeface="Arial" panose="020B0604020202020204" pitchFamily="34" charset="0"/>
              <a:buChar char="•"/>
            </a:pPr>
            <a:r>
              <a:rPr lang="de-DE" sz="1000" dirty="0" smtClean="0"/>
              <a:t>Muss nach Freistellung innerhalb von 48 Monaten zurück gezahlt werden, Problem dabei: kein besonderer Kündigungsschutz während der Rückzahlungsphase </a:t>
            </a:r>
          </a:p>
          <a:p>
            <a:pPr marL="628650" lvl="1" indent="-171450">
              <a:lnSpc>
                <a:spcPct val="100000"/>
              </a:lnSpc>
              <a:buFont typeface="Arial" panose="020B0604020202020204" pitchFamily="34" charset="0"/>
              <a:buChar char="•"/>
            </a:pPr>
            <a:r>
              <a:rPr lang="de-DE" sz="1000" dirty="0" smtClean="0"/>
              <a:t>Hat Vorrang vor Sozialleistungen</a:t>
            </a:r>
          </a:p>
          <a:p>
            <a:pPr marL="628650" lvl="1" indent="-171450">
              <a:lnSpc>
                <a:spcPct val="100000"/>
              </a:lnSpc>
              <a:buFont typeface="Arial" panose="020B0604020202020204" pitchFamily="34" charset="0"/>
              <a:buChar char="•"/>
            </a:pPr>
            <a:r>
              <a:rPr lang="de-DE" sz="1000" dirty="0" smtClean="0"/>
              <a:t>Unter gewissen Umständen kann Darlehen nach Beendigung gestundet werden oder auch erlassen</a:t>
            </a:r>
          </a:p>
          <a:p>
            <a:pPr marL="628650" lvl="1" indent="-171450">
              <a:lnSpc>
                <a:spcPct val="100000"/>
              </a:lnSpc>
              <a:buFont typeface="Arial" panose="020B0604020202020204" pitchFamily="34" charset="0"/>
              <a:buChar char="•"/>
            </a:pPr>
            <a:r>
              <a:rPr lang="de-DE" sz="1000" baseline="0" dirty="0" smtClean="0"/>
              <a:t>Fälliges Darlehen erlischt nach 2 Jahren Sozialhilfebezug oder Tod</a:t>
            </a:r>
          </a:p>
          <a:p>
            <a:r>
              <a:rPr lang="de-DE" b="0" dirty="0" smtClean="0"/>
              <a:t>Ankündigung des Zeitraums und der Arbeitszeit: spätestens acht Wochen vorher.</a:t>
            </a:r>
          </a:p>
          <a:p>
            <a:endParaRPr lang="de-DE" b="0" dirty="0" smtClean="0"/>
          </a:p>
          <a:p>
            <a:endParaRPr lang="de-DE" b="0"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18</a:t>
            </a:fld>
            <a:endParaRPr lang="de-DE" dirty="0"/>
          </a:p>
        </p:txBody>
      </p:sp>
    </p:spTree>
    <p:extLst>
      <p:ext uri="{BB962C8B-B14F-4D97-AF65-F5344CB8AC3E}">
        <p14:creationId xmlns:p14="http://schemas.microsoft.com/office/powerpoint/2010/main" val="3604168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spcBef>
                <a:spcPts val="600"/>
              </a:spcBef>
              <a:buNone/>
            </a:pPr>
            <a:r>
              <a:rPr lang="de-DE" dirty="0" smtClean="0"/>
              <a:t>Nach §80 (1) BetrVG hat der Betriebsrat die Aufgabe d</a:t>
            </a:r>
            <a:r>
              <a:rPr lang="de-DE" sz="1200" dirty="0" smtClean="0"/>
              <a:t>ie Vereinbarkeit von Familie und Erwerbstätigkeit zu fördern. </a:t>
            </a:r>
          </a:p>
          <a:p>
            <a:pPr marL="0" indent="0">
              <a:lnSpc>
                <a:spcPct val="100000"/>
              </a:lnSpc>
              <a:spcBef>
                <a:spcPts val="600"/>
              </a:spcBef>
              <a:buNone/>
            </a:pPr>
            <a:r>
              <a:rPr lang="de-DE" sz="1200" dirty="0" smtClean="0"/>
              <a:t>Als Grundlage für das Betriebsratshandeln kann</a:t>
            </a:r>
            <a:r>
              <a:rPr lang="de-DE" sz="1200" baseline="0" dirty="0" smtClean="0"/>
              <a:t> die Handlungshilfe der IG Metall „Vereinbarkeit von Beruf und Familie“ herangezogen werden. </a:t>
            </a:r>
            <a:endParaRPr lang="de-DE" sz="1200" dirty="0" smtClean="0"/>
          </a:p>
          <a:p>
            <a:pPr marL="0" indent="0">
              <a:buFont typeface="Arial" panose="020B0604020202020204" pitchFamily="34" charset="0"/>
              <a:buNone/>
            </a:pPr>
            <a:endParaRPr lang="de-DE" dirty="0" smtClean="0"/>
          </a:p>
          <a:p>
            <a:pPr marL="0" indent="0">
              <a:buFont typeface="Arial" panose="020B0604020202020204" pitchFamily="34" charset="0"/>
              <a:buNone/>
            </a:pPr>
            <a:r>
              <a:rPr lang="de-DE" i="1" dirty="0" smtClean="0"/>
              <a:t>[ggfs. Frage an das Publikum: Welche betrieblichen Regelungen gibt es bei</a:t>
            </a:r>
            <a:r>
              <a:rPr lang="de-DE" i="1" baseline="0" dirty="0" smtClean="0"/>
              <a:t> euch/uns? Was würdet ihr euch vom Betriebsrat wünschen?]</a:t>
            </a:r>
            <a:endParaRPr lang="de-DE" i="1" dirty="0" smtClean="0"/>
          </a:p>
        </p:txBody>
      </p:sp>
      <p:sp>
        <p:nvSpPr>
          <p:cNvPr id="4" name="Foliennummernplatzhalter 3"/>
          <p:cNvSpPr>
            <a:spLocks noGrp="1"/>
          </p:cNvSpPr>
          <p:nvPr>
            <p:ph type="sldNum" sz="quarter" idx="10"/>
          </p:nvPr>
        </p:nvSpPr>
        <p:spPr/>
        <p:txBody>
          <a:bodyPr/>
          <a:lstStyle/>
          <a:p>
            <a:fld id="{AD868B3C-6C54-1D41-B938-33F4013C078E}" type="slidenum">
              <a:rPr lang="de-DE" smtClean="0"/>
              <a:pPr/>
              <a:t>19</a:t>
            </a:fld>
            <a:endParaRPr lang="de-DE" dirty="0"/>
          </a:p>
        </p:txBody>
      </p:sp>
    </p:spTree>
    <p:extLst>
      <p:ext uri="{BB962C8B-B14F-4D97-AF65-F5344CB8AC3E}">
        <p14:creationId xmlns:p14="http://schemas.microsoft.com/office/powerpoint/2010/main" val="326522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spcBef>
                <a:spcPts val="600"/>
              </a:spcBef>
              <a:buNone/>
            </a:pPr>
            <a:r>
              <a:rPr lang="de-DE" dirty="0" smtClean="0"/>
              <a:t>Nach §80 (1) BetrVG hat der Betriebsrat die Aufgabe d</a:t>
            </a:r>
            <a:r>
              <a:rPr lang="de-DE" sz="1200" dirty="0" smtClean="0"/>
              <a:t>ie Vereinbarkeit von Familie und Erwerbstätigkeit zu fördern. </a:t>
            </a:r>
          </a:p>
          <a:p>
            <a:pPr marL="0" indent="0">
              <a:lnSpc>
                <a:spcPct val="100000"/>
              </a:lnSpc>
              <a:spcBef>
                <a:spcPts val="600"/>
              </a:spcBef>
              <a:buNone/>
            </a:pPr>
            <a:r>
              <a:rPr lang="de-DE" sz="1200" dirty="0" smtClean="0"/>
              <a:t>Als Grundlage für das Betriebsratshandeln kann</a:t>
            </a:r>
            <a:r>
              <a:rPr lang="de-DE" sz="1200" baseline="0" dirty="0" smtClean="0"/>
              <a:t> die Handlungshilfe der IG Metall „Vereinbarkeit von Beruf und Familie“ herangezogen werden. </a:t>
            </a:r>
            <a:endParaRPr lang="de-DE" sz="1200"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20</a:t>
            </a:fld>
            <a:endParaRPr lang="de-DE" dirty="0"/>
          </a:p>
        </p:txBody>
      </p:sp>
    </p:spTree>
    <p:extLst>
      <p:ext uri="{BB962C8B-B14F-4D97-AF65-F5344CB8AC3E}">
        <p14:creationId xmlns:p14="http://schemas.microsoft.com/office/powerpoint/2010/main" val="63168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smtClean="0"/>
              <a:t>Die Voraussetzung für Gute Arbeit ist, dass die Vereinbarkeit von Arbeit und Leben gelingt. </a:t>
            </a:r>
          </a:p>
          <a:p>
            <a:pPr marL="171450" indent="-171450">
              <a:buFont typeface="Arial" panose="020B0604020202020204" pitchFamily="34" charset="0"/>
              <a:buChar char="•"/>
            </a:pPr>
            <a:r>
              <a:rPr lang="de-DE" baseline="0" dirty="0" smtClean="0"/>
              <a:t>Insbesondere die Vereinbarkeit von Erwerbstätigkeit mit gesellschaftlich notwendigen Aufgaben wie die Betreuung von Kindern und die Pflege von Angehörigen. </a:t>
            </a:r>
          </a:p>
          <a:p>
            <a:pPr marL="171450" indent="-171450">
              <a:buFont typeface="Arial" panose="020B0604020202020204" pitchFamily="34" charset="0"/>
              <a:buChar char="•"/>
            </a:pPr>
            <a:r>
              <a:rPr lang="de-DE" baseline="0" dirty="0" smtClean="0"/>
              <a:t>Gute Bedingungen für Vereinbarkeit sind also eine Frage der Gerechtigkeit. Die Übernahme der Verantwortung für Andere darf nicht zu beruflichen Nachteilen führen. Fehlende Möglichkeiten, Beruf und Familie gut in Einklang zu bringen, sind allerdings momentan ein wesentlicher Grund für die schlechtere Lage von Frauen auf dem Arbeitsmarkt. </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a:t>
            </a:fld>
            <a:endParaRPr lang="de-DE" dirty="0"/>
          </a:p>
        </p:txBody>
      </p:sp>
    </p:spTree>
    <p:extLst>
      <p:ext uri="{BB962C8B-B14F-4D97-AF65-F5344CB8AC3E}">
        <p14:creationId xmlns:p14="http://schemas.microsoft.com/office/powerpoint/2010/main" val="3493737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Im Organisationsbereich der IG Metall haben 2022 rund 673.000 Personen in Teilzeit gearbeitet, 11% aller Beschäftigten. Bei den Frauen waren es mit 31% deutlich mehr als bei den Männern mit rund 5%. Tendenz steigend: Zwischen 2013 und 2022 ist die Teilzeitbeschäftigung von Frauen um 30% angestiegen.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Bei 29% der derzeit in Teilzeit beschäftigten verhindert der Arbeitgeber den Wechselwunsch von Teilzeit auf Vollzeit (Beschäftigtenbefragung der IG Metall).</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Teilzeit ist für Beschäftigte insbesondere im Lebensverlauf ein Problem, weil sie zu Altersarmut führen kann. Außerdem haben Teilzeitbeschäftigte geringere Chancen aufzusteigen und an Weiterbildung zu partizipieren.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so genannte Brückenteilzeit [s. auch Werkzeugkoffer der IG Metall zum Thema] gibt seit 2019 die Möglichkeit in bestimmten Unternehmen die Arbeitszeit für bis zu 5 Jahre zu reduzieren. Sie gilt nicht in allen Unternehmen und ihre Fristen zur Inanspruchnahme sind sehr unflexibel. Beide Möglichkeiten können über eine Betriebsvereinbarung betrieblich verbessert werden.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Ziel: Teilzeitfalle verhindern.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Für Beschäftigte kann weniger die Dauer ihrer Beschäftigung als deren Lage ein Problem sein. Hier kann betrieblich festgelegt werden, dass Beschäftigte unter bestimmten Umständen das Recht haben die Lage ihrer Arbeitszeit mitzubestimmen. </a:t>
            </a:r>
            <a:endParaRPr lang="de-DE" baseline="0" dirty="0" smtClean="0">
              <a:sym typeface="Wingdings" panose="05000000000000000000" pitchFamily="2" charset="2"/>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sym typeface="Wingdings" panose="05000000000000000000" pitchFamily="2" charset="2"/>
              </a:rPr>
              <a:t>S</a:t>
            </a:r>
            <a:r>
              <a:rPr lang="de-DE" sz="1200" kern="1200" dirty="0" smtClean="0">
                <a:solidFill>
                  <a:schemeClr val="tx1"/>
                </a:solidFill>
                <a:effectLst/>
                <a:latin typeface="Segoe UI" panose="020B0502040204020203" pitchFamily="34" charset="0"/>
                <a:ea typeface="+mn-ea"/>
                <a:cs typeface="Segoe UI" panose="020B0502040204020203" pitchFamily="34" charset="0"/>
              </a:rPr>
              <a:t>elbstbestimmte Arbeitszeiten betrieblich stärken: Beispielsweise durch Abschaffung von Kernarbeitszeitregelungen oder durch Einführung des Rechts auf Home Office für Beschäftigte, die Angehörige pflegen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smtClean="0">
                <a:solidFill>
                  <a:schemeClr val="tx1"/>
                </a:solidFill>
                <a:effectLst/>
                <a:latin typeface="Segoe UI" panose="020B0502040204020203" pitchFamily="34" charset="0"/>
                <a:ea typeface="+mn-ea"/>
                <a:cs typeface="Segoe UI" panose="020B0502040204020203" pitchFamily="34" charset="0"/>
              </a:rPr>
              <a:t>u.a.</a:t>
            </a:r>
            <a:r>
              <a:rPr lang="de-DE" sz="1200" kern="1200" baseline="0" dirty="0" smtClean="0">
                <a:solidFill>
                  <a:schemeClr val="tx1"/>
                </a:solidFill>
                <a:effectLst/>
                <a:latin typeface="Segoe UI" panose="020B0502040204020203" pitchFamily="34" charset="0"/>
                <a:ea typeface="+mn-ea"/>
                <a:cs typeface="Segoe UI" panose="020B0502040204020203" pitchFamily="34" charset="0"/>
              </a:rPr>
              <a:t> bei BMW wurde über eine Betriebsvereinbarung das Modell geteilter Führung eingeführt. Zwei Personen teilen sich bei einer Arbeitszeit von jeweils 32 Stunden eine Führungsposition. </a:t>
            </a:r>
            <a:endParaRPr lang="de-DE" baseline="0" dirty="0" smtClean="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21</a:t>
            </a:fld>
            <a:endParaRPr lang="de-DE" dirty="0"/>
          </a:p>
        </p:txBody>
      </p:sp>
    </p:spTree>
    <p:extLst>
      <p:ext uri="{BB962C8B-B14F-4D97-AF65-F5344CB8AC3E}">
        <p14:creationId xmlns:p14="http://schemas.microsoft.com/office/powerpoint/2010/main" val="2199137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bestehenden gesetzlichen Freistellungsmöglichkeiten können betrieblich in zwei Richtungen verbessert werden: Länge und Finanzierung der Freistellung.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Möglich ist neben der Nutzung bestehender Langzeitkonten auch die Einrichtung spezieller Konten, auf denen Minusstunden eingebucht werden können, die dann bspw. in der Nachpflegephase wieder abgebaut werden.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Häufig geregelt sind bereits Freistellungen für Väter zur Geburt.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22</a:t>
            </a:fld>
            <a:endParaRPr lang="de-DE" dirty="0"/>
          </a:p>
        </p:txBody>
      </p:sp>
    </p:spTree>
    <p:extLst>
      <p:ext uri="{BB962C8B-B14F-4D97-AF65-F5344CB8AC3E}">
        <p14:creationId xmlns:p14="http://schemas.microsoft.com/office/powerpoint/2010/main" val="363362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Beschäftigte,</a:t>
            </a:r>
            <a:r>
              <a:rPr lang="de-DE" baseline="0" dirty="0" smtClean="0"/>
              <a:t> die in Schicht Arbeiten sind laut Beschäftigtenbefragung häufiger unzufrieden mit ihrer Arbeitszeit als andere Beschäftigte. Als hilfreich zur Vereinbarkeit von Privat- und Arbeitsleben bezeichnen sie insbesondere die Möglichkeit zu haben selbstbestimmt Zeitguthaben auf- und abbauen zu können sowie die freie Wahl zu haben wann Freischichten genommen werden.</a:t>
            </a:r>
            <a:endParaRPr lang="de-DE"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Vorurteil: generell nur Einzelfalllösungen möglich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Es gibt viele Regelungen für Beschäftigte im sogenannten indirekten Bereich, d.h. Büroarbeitsplätze </a:t>
            </a:r>
            <a:r>
              <a:rPr lang="de-DE" dirty="0" smtClean="0">
                <a:sym typeface="Wingdings" panose="05000000000000000000" pitchFamily="2" charset="2"/>
              </a:rPr>
              <a:t></a:t>
            </a:r>
            <a:r>
              <a:rPr lang="de-DE" dirty="0" smtClean="0"/>
              <a:t> Gleitzeit, flexible Arbeitszeiten,… Allerdings häufig keine verbindlichen Regelungen für Beschäftigte in der Produktion, insbesondere im Schichtbetrieb.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Beispiel Dauernachtschicht:</a:t>
            </a:r>
            <a:r>
              <a:rPr lang="de-DE" baseline="0" dirty="0" smtClean="0"/>
              <a:t> Aus Gesundheitlichen Gründen hoch problematisch, aber Beschäftigte mit Verantwortung für Angehörige wünschen sich ggfs. dieses Modell, weil sie somit mehr Zeit für die Familie haben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Agiles Arbeiten in Teilzeit in Schicht bei VW Emden: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Häufig heißt es für Beschäftigte in der Produktion ist keine Flexibilität möglich. Bei Volkswagen in Emden sind sie das Thema deshalb angegangen. Das Beispiel eignet sich auch für kleinere Unternehmen.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Bei VW in Emden wurde Beschäftigten nach der Elternzeit häufig keine Teilzeit gewährt. Deshalb ist der Betriebsrat aktiv geworden.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In einem Pilot wurde eine Arbeitsgruppe gebildet, die sich mit Beschäftigten zusammen ein Modell überlegt hat. Dies wurde zu einer Betriebsvereinbarung ausgerollt und nun in mehreren Teams ausprobiert.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Bestimmte notwendige Tätigkeiten müssen ggfs. nicht in Schicht absolviert werden und es kann durch eine Vereinbarung ein fester Pool von Arbeitsplätzen geschaffen werden, die es ermöglichen, dass Beschäftigte nicht ihre Arbeitszeit reduzieren müssen, weil sie Angehörige pflegen oder Kinder betreuen müssen.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Gleitzeit in Schicht: Es kann bereits helfen wenn Beschäftigte einen Gleitzeitrahmen von 20 Minuten haben, auch Springer können helfen, Gleitzeit zu ermöglichen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Mitbestimmung: § 80 Abs.1 Nr. 2 b </a:t>
            </a:r>
            <a:r>
              <a:rPr lang="de-DE" dirty="0" smtClean="0">
                <a:sym typeface="Wingdings" panose="05000000000000000000" pitchFamily="2" charset="2"/>
              </a:rPr>
              <a:t></a:t>
            </a:r>
            <a:r>
              <a:rPr lang="de-DE" dirty="0" smtClean="0"/>
              <a:t> Vereinbarkeit allgemeine Aufgabe des Betriebsrats; Mitbestimmung bei Lage der Arbeitszeit und Schichtwechsel; Einführung flexibler Arbeitszeiten §87 Abs. 1 Nr. 2</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23</a:t>
            </a:fld>
            <a:endParaRPr lang="de-DE" dirty="0"/>
          </a:p>
        </p:txBody>
      </p:sp>
    </p:spTree>
    <p:extLst>
      <p:ext uri="{BB962C8B-B14F-4D97-AF65-F5344CB8AC3E}">
        <p14:creationId xmlns:p14="http://schemas.microsoft.com/office/powerpoint/2010/main" val="1501657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b="0" i="0" kern="1200" dirty="0" smtClean="0">
                <a:solidFill>
                  <a:schemeClr val="tx1"/>
                </a:solidFill>
                <a:effectLst/>
                <a:latin typeface="Meta IGM" panose="02000503040000020004" pitchFamily="2" charset="0"/>
                <a:ea typeface="+mn-ea"/>
                <a:cs typeface="+mn-cs"/>
              </a:rPr>
              <a:t>In der Vergangenheit haben Betriebsräte der IG Metall mit großem Engagement für betriebliche Kinderbetreuungsmöglichkeiten gekämpft. Eine Broschüre der IG Metall Mitte aus dem Jahr 2014 zeigt, welch großen Erfolg die Betriebsräte dabei hatten. So konnten betriebliche Betreuungseinrichtungen u.a. bei Dillinger Hüttenwerken, Jenoptik AG, Mercedes Benz in Kassel, Saarstahl in Völklingen, VW Baunatal eingerichtet werden. Aber auch Belegplätze in bestehenden Einrichtungen wurden auf Bestreben des Betriebsrats zum Beispiel bei </a:t>
            </a:r>
            <a:r>
              <a:rPr lang="de-DE" sz="1200" b="0" i="0" kern="1200" dirty="0" err="1" smtClean="0">
                <a:solidFill>
                  <a:schemeClr val="tx1"/>
                </a:solidFill>
                <a:effectLst/>
                <a:latin typeface="Meta IGM" panose="02000503040000020004" pitchFamily="2" charset="0"/>
                <a:ea typeface="+mn-ea"/>
                <a:cs typeface="+mn-cs"/>
              </a:rPr>
              <a:t>Aleris</a:t>
            </a:r>
            <a:r>
              <a:rPr lang="de-DE" sz="1200" b="0" i="0" kern="1200" dirty="0" smtClean="0">
                <a:solidFill>
                  <a:schemeClr val="tx1"/>
                </a:solidFill>
                <a:effectLst/>
                <a:latin typeface="Meta IGM" panose="02000503040000020004" pitchFamily="2" charset="0"/>
                <a:ea typeface="+mn-ea"/>
                <a:cs typeface="+mn-cs"/>
              </a:rPr>
              <a:t> Aluminium in Koblenz eingerichtet. Durch den 2013 eingeführten Rechtsanspruch auf Kinderbetreuung für Kinder unter 3 Jahren und den massiven Ausbau der Kinderbetreuung ist das Thema „Betriebskindergarten“ und Belegplätze in bestehenden Einrichtungen in den Hintergrund geraten. Nicht allerdings bei Stihl in Waiblingen. Dort wurde 2020 eine Betriebsvereinbarung zur Einrichtung einer Kindertagesstätte abgeschlossen und für Belegplätze in anderen Einrichtungen abgeschlossen. Die Einrichtung wurde 2020 eröffnet. </a:t>
            </a:r>
          </a:p>
          <a:p>
            <a:r>
              <a:rPr lang="de-DE" sz="1200" b="0" i="0" u="sng" kern="1200" dirty="0" smtClean="0">
                <a:solidFill>
                  <a:schemeClr val="tx1"/>
                </a:solidFill>
                <a:effectLst/>
                <a:latin typeface="Meta IGM" panose="02000503040000020004" pitchFamily="2" charset="0"/>
                <a:ea typeface="+mn-ea"/>
                <a:cs typeface="+mn-cs"/>
                <a:hlinkClick r:id="rId3"/>
              </a:rPr>
              <a:t>Die Mia STIHL Kindertagesstätte am Stammsitz in Waiblingen | STIHL</a:t>
            </a:r>
            <a:endParaRPr lang="de-DE" sz="1200" b="0" i="0" kern="1200" dirty="0" smtClean="0">
              <a:solidFill>
                <a:schemeClr val="tx1"/>
              </a:solidFill>
              <a:effectLst/>
              <a:latin typeface="Meta IGM" panose="02000503040000020004" pitchFamily="2" charset="0"/>
              <a:ea typeface="+mn-ea"/>
              <a:cs typeface="+mn-cs"/>
            </a:endParaRPr>
          </a:p>
          <a:p>
            <a:pPr marL="0" indent="0">
              <a:buFont typeface="Arial" panose="020B0604020202020204" pitchFamily="34" charset="0"/>
              <a:buNone/>
            </a:pP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24</a:t>
            </a:fld>
            <a:endParaRPr lang="de-DE" dirty="0"/>
          </a:p>
        </p:txBody>
      </p:sp>
    </p:spTree>
    <p:extLst>
      <p:ext uri="{BB962C8B-B14F-4D97-AF65-F5344CB8AC3E}">
        <p14:creationId xmlns:p14="http://schemas.microsoft.com/office/powerpoint/2010/main" val="1964704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25</a:t>
            </a:fld>
            <a:endParaRPr lang="de-DE" dirty="0"/>
          </a:p>
        </p:txBody>
      </p:sp>
    </p:spTree>
    <p:extLst>
      <p:ext uri="{BB962C8B-B14F-4D97-AF65-F5344CB8AC3E}">
        <p14:creationId xmlns:p14="http://schemas.microsoft.com/office/powerpoint/2010/main" val="1768723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2879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smtClean="0"/>
              <a:t>Die Voraussetzung für Gute Arbeit ist, dass die Vereinbarkeit von Arbeit und Leben gelingt. </a:t>
            </a:r>
          </a:p>
          <a:p>
            <a:pPr marL="171450" indent="-171450">
              <a:buFont typeface="Arial" panose="020B0604020202020204" pitchFamily="34" charset="0"/>
              <a:buChar char="•"/>
            </a:pPr>
            <a:r>
              <a:rPr lang="de-DE" baseline="0" dirty="0" smtClean="0"/>
              <a:t>Insbesondere die Vereinbarkeit von Erwerbstätigkeit mit gesellschaftlich notwendigen Aufgaben wie die Betreuung von Kindern und die Pflege von Angehörigen. </a:t>
            </a:r>
          </a:p>
          <a:p>
            <a:pPr marL="171450" indent="-171450">
              <a:buFont typeface="Arial" panose="020B0604020202020204" pitchFamily="34" charset="0"/>
              <a:buChar char="•"/>
            </a:pPr>
            <a:r>
              <a:rPr lang="de-DE" baseline="0" dirty="0" smtClean="0"/>
              <a:t>Gute Bedingungen für Vereinbarkeit sind also eine Frage der Gerechtigkeit. Die Übernahme der Verantwortung für Andere darf nicht zu beruflichen Nachteilen führen. Fehlende Möglichkeiten, Beruf und Familie gut in Einklang zu bringen, sind allerdings momentan ein wesentlicher Grund für die schlechtere Lage von Frauen auf dem Arbeitsmarkt. </a:t>
            </a:r>
          </a:p>
          <a:p>
            <a:pPr marL="0" indent="0">
              <a:buFont typeface="Arial" panose="020B0604020202020204" pitchFamily="34" charset="0"/>
              <a:buNone/>
            </a:pPr>
            <a:r>
              <a:rPr lang="de-DE" dirty="0" smtClean="0"/>
              <a:t>Als</a:t>
            </a:r>
            <a:r>
              <a:rPr lang="de-DE" baseline="0" dirty="0" smtClean="0"/>
              <a:t> IG Metall setzen wir dafür auf drei Ebenen an: </a:t>
            </a:r>
          </a:p>
          <a:p>
            <a:pPr marL="0" indent="0">
              <a:buFont typeface="Arial" panose="020B0604020202020204" pitchFamily="34" charset="0"/>
              <a:buNone/>
            </a:pPr>
            <a:r>
              <a:rPr lang="de-DE" baseline="0" dirty="0" smtClean="0"/>
              <a:t>1. Wir gehen auf die Straße für gute Tarifverträge. Diese sorgen für gerechtes Entgelt und für Arbeitszeiten, die zum Leben passen.</a:t>
            </a:r>
          </a:p>
          <a:p>
            <a:pPr marL="0" indent="0">
              <a:buFont typeface="Arial" panose="020B0604020202020204" pitchFamily="34" charset="0"/>
              <a:buNone/>
            </a:pPr>
            <a:r>
              <a:rPr lang="de-DE" baseline="0" dirty="0" smtClean="0"/>
              <a:t>	- Die 35 Stunden Woche ist ein echter Meilenstein, weil sie kürzere Arbeitszeiten durchgesetzt hat. </a:t>
            </a:r>
          </a:p>
          <a:p>
            <a:pPr marL="0" indent="0">
              <a:buFont typeface="Arial" panose="020B0604020202020204" pitchFamily="34" charset="0"/>
              <a:buNone/>
            </a:pPr>
            <a:r>
              <a:rPr lang="de-DE" baseline="0" dirty="0" smtClean="0"/>
              <a:t>	- Ein zweiter Meilenstein ist der Tarifabschluss 2018 mit dem Anspruch auf Kurze Vollzeit und zusätzlichen freien Tagen für Eltern, Pflegende und besonders Belastete. </a:t>
            </a:r>
          </a:p>
          <a:p>
            <a:pPr marL="0" indent="0">
              <a:buFont typeface="Arial" panose="020B0604020202020204" pitchFamily="34" charset="0"/>
              <a:buNone/>
            </a:pPr>
            <a:r>
              <a:rPr lang="de-DE" baseline="0" dirty="0" smtClean="0"/>
              <a:t>2. Betriebsvereinbarungen sorgen nachweislich für bessere Möglichkeiten Arbeit und Leben zu vereinbaren, z.B. durch die Einführung von Gleitzeit, Springerlösungen für Schichtbeschäftigte, planbare Arbeitszeiten,… </a:t>
            </a:r>
          </a:p>
          <a:p>
            <a:pPr marL="0" indent="0">
              <a:buFont typeface="Arial" panose="020B0604020202020204" pitchFamily="34" charset="0"/>
              <a:buNone/>
            </a:pPr>
            <a:r>
              <a:rPr lang="de-DE" baseline="0" dirty="0" smtClean="0"/>
              <a:t>3. Außerdem machen wir uns stark für bessere gesetzliche Regelungen. Unsere Meilensteine sind hier zum Beispiel der Rechtsanspruch auf Teilzeitarbeit, auf Elternzeit oder auf Pflegezeit. </a:t>
            </a:r>
          </a:p>
          <a:p>
            <a:pPr marL="0" indent="0">
              <a:buFont typeface="Arial" panose="020B0604020202020204" pitchFamily="34" charset="0"/>
              <a:buNone/>
            </a:pPr>
            <a:r>
              <a:rPr lang="de-DE" baseline="0" dirty="0" smtClean="0"/>
              <a:t>Unsere Forderungen an die Bundesregierung: </a:t>
            </a:r>
          </a:p>
          <a:p>
            <a:pPr marL="0" indent="0">
              <a:buFont typeface="Arial" panose="020B0604020202020204" pitchFamily="34" charset="0"/>
              <a:buNone/>
            </a:pPr>
            <a:r>
              <a:rPr lang="de-DE" baseline="0" dirty="0" smtClean="0"/>
              <a:t>- </a:t>
            </a:r>
            <a:r>
              <a:rPr lang="de-DE" dirty="0" smtClean="0"/>
              <a:t>Mehr Lohnersatzleistungen für Erwerbstätige.</a:t>
            </a:r>
          </a:p>
          <a:p>
            <a:pPr marL="0" indent="0">
              <a:buFont typeface="Arial" panose="020B0604020202020204" pitchFamily="34" charset="0"/>
              <a:buNone/>
            </a:pPr>
            <a:r>
              <a:rPr lang="de-DE" dirty="0" smtClean="0"/>
              <a:t>- Partnerschaftliche Lösungen stärken, um mehr Gleichstellung zu erreichen. </a:t>
            </a:r>
          </a:p>
          <a:p>
            <a:pPr marL="0" indent="0">
              <a:buFont typeface="Arial" panose="020B0604020202020204" pitchFamily="34" charset="0"/>
              <a:buNone/>
            </a:pPr>
            <a:r>
              <a:rPr lang="de-DE" dirty="0" smtClean="0"/>
              <a:t>-</a:t>
            </a:r>
            <a:r>
              <a:rPr lang="de-DE" baseline="0" dirty="0" smtClean="0"/>
              <a:t> </a:t>
            </a:r>
            <a:r>
              <a:rPr lang="de-DE" dirty="0" smtClean="0"/>
              <a:t>Qualitativ hochwertige Infrastruktur für Kinderbetreuung und Pflege.</a:t>
            </a:r>
          </a:p>
          <a:p>
            <a:pPr marL="0" indent="0">
              <a:buFont typeface="Arial" panose="020B0604020202020204" pitchFamily="34" charset="0"/>
              <a:buNone/>
            </a:pPr>
            <a:endParaRPr lang="de-DE" dirty="0" smtClean="0"/>
          </a:p>
        </p:txBody>
      </p:sp>
      <p:sp>
        <p:nvSpPr>
          <p:cNvPr id="4" name="Foliennummernplatzhalter 3"/>
          <p:cNvSpPr>
            <a:spLocks noGrp="1"/>
          </p:cNvSpPr>
          <p:nvPr>
            <p:ph type="sldNum" sz="quarter" idx="10"/>
          </p:nvPr>
        </p:nvSpPr>
        <p:spPr/>
        <p:txBody>
          <a:bodyPr/>
          <a:lstStyle/>
          <a:p>
            <a:fld id="{AD868B3C-6C54-1D41-B938-33F4013C078E}" type="slidenum">
              <a:rPr lang="de-DE" smtClean="0"/>
              <a:pPr/>
              <a:t>3</a:t>
            </a:fld>
            <a:endParaRPr lang="de-DE" dirty="0"/>
          </a:p>
        </p:txBody>
      </p:sp>
    </p:spTree>
    <p:extLst>
      <p:ext uri="{BB962C8B-B14F-4D97-AF65-F5344CB8AC3E}">
        <p14:creationId xmlns:p14="http://schemas.microsoft.com/office/powerpoint/2010/main" val="3257181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t>Arbeitszeit und gewünschte</a:t>
            </a:r>
            <a:r>
              <a:rPr lang="de-DE" baseline="0" dirty="0" smtClean="0"/>
              <a:t> Arbeitszeit passen oft nicht zusammen: </a:t>
            </a:r>
            <a:r>
              <a:rPr lang="de-DE" dirty="0" smtClean="0"/>
              <a:t>2020 ermittelte das Statistische Bundesamt, das 1,5 Millionen Beschäftigte weniger arbeiten wollen, 2,1 Millionen wollen mehr arbeiten. </a:t>
            </a:r>
          </a:p>
          <a:p>
            <a:pPr marL="0" indent="0">
              <a:buFont typeface="Arial" panose="020B0604020202020204" pitchFamily="34" charset="0"/>
              <a:buNone/>
            </a:pPr>
            <a:r>
              <a:rPr lang="de-DE" dirty="0" smtClean="0"/>
              <a:t>Es</a:t>
            </a:r>
            <a:r>
              <a:rPr lang="de-DE" baseline="0" dirty="0" smtClean="0"/>
              <a:t> gibt große geschlechtsspezifische Unterschiede: Über die Hälfte aller Väter wollen gerne weniger arbeiten. Von ihnen arbeiten nur 8% in Teilzeit. </a:t>
            </a:r>
          </a:p>
          <a:p>
            <a:pPr marL="0" indent="0">
              <a:buFont typeface="Arial" panose="020B0604020202020204" pitchFamily="34" charset="0"/>
              <a:buNone/>
            </a:pPr>
            <a:r>
              <a:rPr lang="de-DE" baseline="0" dirty="0" smtClean="0"/>
              <a:t>Bei den Müttern sieht es andersherum aus: Sie würden häufiger gerne ihre Arbeitszeit ausweiten, da sie überwiegend in Teilzeit arbeiten: </a:t>
            </a:r>
            <a:r>
              <a:rPr lang="de-DE" sz="1200" b="0" i="0" kern="1200" dirty="0" smtClean="0">
                <a:solidFill>
                  <a:schemeClr val="tx1"/>
                </a:solidFill>
                <a:effectLst/>
                <a:latin typeface="Meta IGM" panose="02000503040000020004" pitchFamily="2" charset="0"/>
                <a:ea typeface="+mn-ea"/>
                <a:cs typeface="+mn-cs"/>
              </a:rPr>
              <a:t>72% aller erwerbstätigen Mütter mit Kindern unter 6 Jahren haben 2022 in Teilzeit gearbeitet.  </a:t>
            </a:r>
          </a:p>
          <a:p>
            <a:pPr marL="0" indent="0">
              <a:buFont typeface="Arial" panose="020B0604020202020204" pitchFamily="34" charset="0"/>
              <a:buNone/>
            </a:pPr>
            <a:endParaRPr lang="de-DE" sz="1200" b="0" i="0" kern="1200" dirty="0" smtClean="0">
              <a:solidFill>
                <a:schemeClr val="tx1"/>
              </a:solidFill>
              <a:effectLst/>
              <a:latin typeface="Meta IGM" panose="02000503040000020004" pitchFamily="2" charset="0"/>
              <a:ea typeface="+mn-ea"/>
              <a:cs typeface="+mn-cs"/>
            </a:endParaRPr>
          </a:p>
          <a:p>
            <a:pPr marL="0" indent="0">
              <a:buFont typeface="Arial" panose="020B0604020202020204" pitchFamily="34" charset="0"/>
              <a:buNone/>
            </a:pPr>
            <a:r>
              <a:rPr lang="de-DE" sz="1200" b="0" i="0" kern="1200" dirty="0" smtClean="0">
                <a:solidFill>
                  <a:schemeClr val="tx1"/>
                </a:solidFill>
                <a:effectLst/>
                <a:latin typeface="Meta IGM" panose="02000503040000020004" pitchFamily="2" charset="0"/>
                <a:ea typeface="+mn-ea"/>
                <a:cs typeface="+mn-cs"/>
              </a:rPr>
              <a:t>Quelle:</a:t>
            </a:r>
            <a:r>
              <a:rPr lang="de-DE" sz="1200" b="0" i="0" kern="1200" baseline="0" dirty="0" smtClean="0">
                <a:solidFill>
                  <a:schemeClr val="tx1"/>
                </a:solidFill>
                <a:effectLst/>
                <a:latin typeface="Meta IGM" panose="02000503040000020004" pitchFamily="2" charset="0"/>
                <a:ea typeface="+mn-ea"/>
                <a:cs typeface="+mn-cs"/>
              </a:rPr>
              <a:t> BMFSFJ (2021): Väterreport. https://www.bmfsfj.de/resource/blob/186176/81ff4612aee448c7529f775e60a66023/vaeterreport-update-2021-data.pdf </a:t>
            </a:r>
            <a:endParaRPr lang="de-DE" dirty="0" smtClean="0"/>
          </a:p>
          <a:p>
            <a:pPr marL="0" indent="0">
              <a:buFont typeface="Arial" panose="020B0604020202020204" pitchFamily="34" charset="0"/>
              <a:buNone/>
            </a:pP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4</a:t>
            </a:fld>
            <a:endParaRPr lang="de-DE" dirty="0"/>
          </a:p>
        </p:txBody>
      </p:sp>
    </p:spTree>
    <p:extLst>
      <p:ext uri="{BB962C8B-B14F-4D97-AF65-F5344CB8AC3E}">
        <p14:creationId xmlns:p14="http://schemas.microsoft.com/office/powerpoint/2010/main" val="3362483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Der Gender Time Gap ist eklatant: </a:t>
            </a:r>
          </a:p>
          <a:p>
            <a:pPr marL="628650" lvl="1" indent="-171450">
              <a:buFont typeface="Arial" panose="020B0604020202020204" pitchFamily="34" charset="0"/>
              <a:buChar char="•"/>
            </a:pPr>
            <a:r>
              <a:rPr lang="de-DE" dirty="0" smtClean="0"/>
              <a:t>Frauen arbeiten insgesamt</a:t>
            </a:r>
            <a:r>
              <a:rPr lang="de-DE" baseline="0" dirty="0" smtClean="0"/>
              <a:t> 1,04 Stunden länger in der Woche. Gegen Lohn arbeiten sie aber 9 Stunden kürzer. </a:t>
            </a:r>
          </a:p>
          <a:p>
            <a:pPr marL="628650" lvl="1" indent="-171450">
              <a:buFont typeface="Arial" panose="020B0604020202020204" pitchFamily="34" charset="0"/>
              <a:buChar char="•"/>
            </a:pPr>
            <a:r>
              <a:rPr lang="de-DE" baseline="0" dirty="0" smtClean="0"/>
              <a:t>Das gilt es auszugleichen und dafür braucht es kürzere Arbeitszeiten für Männer und längere Arbeitszeiten für Frauen. </a:t>
            </a:r>
          </a:p>
          <a:p>
            <a:pPr marL="628650" lvl="1" indent="-171450">
              <a:buFont typeface="Arial" panose="020B0604020202020204" pitchFamily="34" charset="0"/>
              <a:buChar char="•"/>
            </a:pPr>
            <a:r>
              <a:rPr lang="de-DE" baseline="0" dirty="0" smtClean="0"/>
              <a:t>Und das entspricht auch den Arbeitszeitwünschen der Beschäftigten: Frauen wollen durchschnittlich länger und Männer durchschnittlich kürzer arbeiten.</a:t>
            </a:r>
          </a:p>
          <a:p>
            <a:pPr marL="0" lvl="0" indent="0">
              <a:buNone/>
            </a:pPr>
            <a:r>
              <a:rPr lang="de-DE" baseline="0" dirty="0" smtClean="0"/>
              <a:t>Deshalb sind fehlende Möglichkeiten für eine gelingende Vereinbarkeit auch ein Gleichstellungshindernis.</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5</a:t>
            </a:fld>
            <a:endParaRPr lang="de-DE" dirty="0"/>
          </a:p>
        </p:txBody>
      </p:sp>
    </p:spTree>
    <p:extLst>
      <p:ext uri="{BB962C8B-B14F-4D97-AF65-F5344CB8AC3E}">
        <p14:creationId xmlns:p14="http://schemas.microsoft.com/office/powerpoint/2010/main" val="48163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2,6 Millionen Erwerbstätige pflegen</a:t>
            </a:r>
            <a:r>
              <a:rPr lang="de-DE" baseline="0" dirty="0" smtClean="0"/>
              <a:t> ihre Angehörigen, davon 1,6 Millionen Frauen. Sie sind auch häufiger in Teilzeit beschäftigt und pflegen gleichzeitig. Ihre durchschnittliche Arbeitszeit beträgt 29 Stunden pro Woche. Dementsprechend ist ihr durchschnittliches Einkommen auch deutlich geringer als das von Männern. </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Quelle: Herrmann, J.; </a:t>
            </a:r>
            <a:r>
              <a:rPr lang="de-DE" sz="1200" dirty="0" err="1" smtClean="0"/>
              <a:t>Rebaudo</a:t>
            </a:r>
            <a:r>
              <a:rPr lang="de-DE" sz="1200" dirty="0" smtClean="0"/>
              <a:t>, M.; </a:t>
            </a:r>
            <a:r>
              <a:rPr lang="de-DE" sz="1200" dirty="0" err="1" smtClean="0"/>
              <a:t>Calahorrano</a:t>
            </a:r>
            <a:r>
              <a:rPr lang="de-DE" sz="1200" dirty="0" smtClean="0"/>
              <a:t>, L. (2022): Daten zur Informellen Pflege. </a:t>
            </a:r>
            <a:r>
              <a:rPr lang="de-DE" sz="1200" dirty="0" err="1" smtClean="0"/>
              <a:t>Frauenhofer</a:t>
            </a:r>
            <a:r>
              <a:rPr lang="de-DE" sz="1200" dirty="0" smtClean="0"/>
              <a:t> Institut. https://publica-rest.fraunhofer.de/server/api/core/bitstreams/798f565d-adcb-460c-abc4-539552668be4/content </a:t>
            </a:r>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6</a:t>
            </a:fld>
            <a:endParaRPr lang="de-DE" dirty="0"/>
          </a:p>
        </p:txBody>
      </p:sp>
    </p:spTree>
    <p:extLst>
      <p:ext uri="{BB962C8B-B14F-4D97-AF65-F5344CB8AC3E}">
        <p14:creationId xmlns:p14="http://schemas.microsoft.com/office/powerpoint/2010/main" val="3053914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Wegen Auszeiten,</a:t>
            </a:r>
            <a:r>
              <a:rPr lang="de-DE" baseline="0" dirty="0" smtClean="0"/>
              <a:t> Teilzeitbeschäftigung und dem Gender Pay Gap summiert sich das Erwerbseinkommen im Lebensverlauf auf eine Lücke von über 40% auf. Und dies resultiert auch in einer hohen </a:t>
            </a:r>
            <a:r>
              <a:rPr lang="de-DE" b="1" baseline="0" dirty="0" smtClean="0"/>
              <a:t>Rentenlücke</a:t>
            </a:r>
            <a:r>
              <a:rPr lang="de-DE" baseline="0" dirty="0" smtClean="0"/>
              <a:t>: Der sogenannte Gender Pension Gap lag 2023 bei </a:t>
            </a:r>
            <a:r>
              <a:rPr lang="de-DE" b="1" baseline="0" dirty="0" smtClean="0"/>
              <a:t>29,9%. </a:t>
            </a:r>
            <a:r>
              <a:rPr lang="de-DE" baseline="0" dirty="0" smtClean="0"/>
              <a:t>Frauen ab 65 bezogen Alterseinkünfte von rund 17 800 Euro brutto im Jahr, Männer von rund 25 400 Euro. Quelle: Statistisches Bundesamt (2023): Pressemitteilung Nr. 15 vom 7. März 2023. https://www.destatis.de/DE/Presse/Pressemitteilungen/2023/03/PD23_N015_12_63.html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Quelle der Grafik</a:t>
            </a:r>
            <a:r>
              <a:rPr lang="de-DE" sz="1200" dirty="0" smtClean="0"/>
              <a:t>: Bertelsmann Stiftung (2020): Die große Kluft: Frauen verdienen im Leben nur halb so viel wie Männer. </a:t>
            </a:r>
          </a:p>
          <a:p>
            <a:r>
              <a:rPr lang="de-DE" baseline="0" dirty="0" smtClean="0"/>
              <a:t> https://www.bertelsmann-stiftung.de/de/themen/aktuelle-meldungen/2020/maerz/die-grosse-kluft-frauen-verdienen-im-leben-nur-halb-so-viel-wie-maenner#link-tab-160541-10</a:t>
            </a:r>
            <a:endParaRPr lang="de-DE" dirty="0"/>
          </a:p>
        </p:txBody>
      </p:sp>
    </p:spTree>
    <p:extLst>
      <p:ext uri="{BB962C8B-B14F-4D97-AF65-F5344CB8AC3E}">
        <p14:creationId xmlns:p14="http://schemas.microsoft.com/office/powerpoint/2010/main" val="1609118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Zu Elternzeit</a:t>
            </a:r>
            <a:r>
              <a:rPr lang="de-DE" baseline="0" dirty="0" smtClean="0"/>
              <a:t>, Elterngeld und Pflegezeit folgen noch vertiefende Folien. </a:t>
            </a:r>
          </a:p>
          <a:p>
            <a:pPr marL="0" indent="0">
              <a:buNone/>
            </a:pPr>
            <a:r>
              <a:rPr lang="de-DE" baseline="0" dirty="0" smtClean="0"/>
              <a:t>Darüber hinaus gibt es folgende gesetzliche Regelungen:</a:t>
            </a:r>
            <a:endParaRPr lang="de-DE" dirty="0" smtClean="0"/>
          </a:p>
          <a:p>
            <a:pPr marL="0" indent="0">
              <a:buNone/>
            </a:pPr>
            <a:r>
              <a:rPr lang="de-DE" dirty="0" smtClean="0"/>
              <a:t>1.</a:t>
            </a:r>
            <a:r>
              <a:rPr lang="de-DE" baseline="0" dirty="0" smtClean="0"/>
              <a:t> Rechtsanspruch auf Kinderbetreuungsplatz ab dem ersten Lebensjahr</a:t>
            </a:r>
            <a:endParaRPr lang="de-DE" dirty="0" smtClean="0"/>
          </a:p>
          <a:p>
            <a:pPr marL="171450" indent="-171450">
              <a:buFont typeface="Arial" panose="020B0604020202020204" pitchFamily="34" charset="0"/>
              <a:buChar char="•"/>
            </a:pPr>
            <a:r>
              <a:rPr lang="de-DE" dirty="0" smtClean="0"/>
              <a:t>Trotz Rechtsanspruch</a:t>
            </a:r>
            <a:r>
              <a:rPr lang="de-DE" baseline="0" dirty="0" smtClean="0"/>
              <a:t> ist der Ausbau der Infrastruktur noch nicht ausreichend vorangeschritten. </a:t>
            </a:r>
          </a:p>
          <a:p>
            <a:pPr marL="171450" indent="-171450">
              <a:buFont typeface="Arial" panose="020B0604020202020204" pitchFamily="34" charset="0"/>
              <a:buChar char="•"/>
            </a:pPr>
            <a:r>
              <a:rPr lang="de-DE" baseline="0" dirty="0" smtClean="0"/>
              <a:t>Der Ausbau ist zum Teil zu Lasten der Qualität gegangen. </a:t>
            </a:r>
          </a:p>
          <a:p>
            <a:pPr marL="171450" indent="-171450">
              <a:buFont typeface="Arial" panose="020B0604020202020204" pitchFamily="34" charset="0"/>
              <a:buChar char="•"/>
            </a:pPr>
            <a:r>
              <a:rPr lang="de-DE" baseline="0" dirty="0" smtClean="0"/>
              <a:t>Kinderbetreuung liegt im Verantwortungsbereich der Kommunen, das führt zu st</a:t>
            </a:r>
            <a:r>
              <a:rPr lang="de-DE" baseline="0" dirty="0" smtClean="0">
                <a:sym typeface="Wingdings" panose="05000000000000000000" pitchFamily="2" charset="2"/>
              </a:rPr>
              <a:t>arken Unterschieden bei Gebührenhöhe und Versorgungsdichte.</a:t>
            </a:r>
          </a:p>
          <a:p>
            <a:pPr marL="171450" indent="-171450">
              <a:buFont typeface="Arial" panose="020B0604020202020204" pitchFamily="34" charset="0"/>
              <a:buChar char="•"/>
            </a:pPr>
            <a:r>
              <a:rPr lang="de-DE" baseline="0" dirty="0" smtClean="0">
                <a:sym typeface="Wingdings" panose="05000000000000000000" pitchFamily="2" charset="2"/>
              </a:rPr>
              <a:t>IG Metall setzt sich für kostenlose Ganztageskinderbetreuung und Ganztagesschulen ein.</a:t>
            </a:r>
            <a:endParaRPr lang="de-DE" baseline="0" dirty="0" smtClean="0"/>
          </a:p>
          <a:p>
            <a:pPr marL="171450" indent="-171450">
              <a:buFont typeface="Arial" panose="020B0604020202020204" pitchFamily="34" charset="0"/>
              <a:buChar char="•"/>
            </a:pPr>
            <a:r>
              <a:rPr lang="de-DE" baseline="0" dirty="0" smtClean="0"/>
              <a:t>Die Öffnungszeiten von Betreuungseinrichtungen kollidieren teils mit den Arbeitszeiten, insbesondere bei Schichtmodellen.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2. Teilzeit: </a:t>
            </a:r>
            <a:r>
              <a:rPr lang="de-DE" dirty="0" smtClean="0"/>
              <a:t>Rechtsanspruch auf Arbeitszeitverkürzung </a:t>
            </a:r>
            <a:endParaRPr lang="de-DE" baseline="0" dirty="0" smtClean="0"/>
          </a:p>
          <a:p>
            <a:pPr marL="171450" indent="-171450">
              <a:buFont typeface="Arial" panose="020B0604020202020204" pitchFamily="34" charset="0"/>
              <a:buChar char="•"/>
            </a:pPr>
            <a:r>
              <a:rPr lang="de-DE" baseline="0" dirty="0" smtClean="0"/>
              <a:t>Bislang fehlt das Recht, befristet in Teilzeit zu gehen und anschließend auf die vorherige Arbeitszeit zurückzukehren. Die Möglichkeiten die Arbeitszeit zu verlängern sind sehr stark eingeschränkt. </a:t>
            </a:r>
          </a:p>
          <a:p>
            <a:pPr marL="171450" indent="-171450">
              <a:buFont typeface="Arial" panose="020B0604020202020204" pitchFamily="34" charset="0"/>
              <a:buChar char="•"/>
            </a:pPr>
            <a:r>
              <a:rPr lang="de-DE" baseline="0" dirty="0" smtClean="0"/>
              <a:t>In einigen großen Unternehmen konnten Betriebsräte bereits ein – in Betriebsvereinbarungen festgelegtes – Recht darauf vereinbaren, dass Beschäftigte befristet in Teilzeit gehen können.</a:t>
            </a:r>
          </a:p>
          <a:p>
            <a:pPr marL="171450" indent="-171450">
              <a:buFont typeface="Arial" panose="020B0604020202020204" pitchFamily="34" charset="0"/>
              <a:buChar char="•"/>
            </a:pPr>
            <a:r>
              <a:rPr lang="de-DE" baseline="0" dirty="0" smtClean="0"/>
              <a:t>Häufig ist außerdem nicht die Länge der Arbeitszeit, sondern deren Lage ein Problem. Auch hier ist es notwendig, dass Beschäftigte ein höhere Mitspracherecht haben bei der Bestimmung der Lage der Arbeitszeit. Das ist deshalb wichtig, damit Erwerbstätige nicht gezwungen sind ihre Arbeitszeit zu reduzieren, nur weil die Lage der Arbeitszeit ungünstig ist.  </a:t>
            </a:r>
          </a:p>
          <a:p>
            <a:pPr marL="171450" indent="-171450">
              <a:buFont typeface="Arial" panose="020B0604020202020204" pitchFamily="34" charset="0"/>
              <a:buChar char="•"/>
            </a:pPr>
            <a:endParaRPr lang="de-DE" baseline="0" dirty="0" smtClean="0"/>
          </a:p>
          <a:p>
            <a:pPr marL="171450" indent="-171450">
              <a:buFont typeface="Arial" panose="020B0604020202020204" pitchFamily="34" charset="0"/>
              <a:buChar char="•"/>
            </a:pPr>
            <a:endParaRPr lang="de-DE" baseline="0"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8</a:t>
            </a:fld>
            <a:endParaRPr lang="de-DE" dirty="0"/>
          </a:p>
        </p:txBody>
      </p:sp>
    </p:spTree>
    <p:extLst>
      <p:ext uri="{BB962C8B-B14F-4D97-AF65-F5344CB8AC3E}">
        <p14:creationId xmlns:p14="http://schemas.microsoft.com/office/powerpoint/2010/main" val="2268248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Eine Möglichkeit</a:t>
            </a:r>
            <a:r>
              <a:rPr lang="de-DE" baseline="0" dirty="0" smtClean="0"/>
              <a:t> für mehr Vereinbarkeit ist es den Rechtsanspruch auf Elternzeit zu nutzen. Das Elterngeld ist die Möglichkeit während dieser Auszeit trotzdem Geld zu erhalten. </a:t>
            </a:r>
          </a:p>
          <a:p>
            <a:r>
              <a:rPr lang="de-DE" b="1" dirty="0" smtClean="0"/>
              <a:t>Elternzeit </a:t>
            </a:r>
            <a:r>
              <a:rPr lang="de-DE" dirty="0" smtClean="0"/>
              <a:t>ist ein Anspruch</a:t>
            </a:r>
            <a:r>
              <a:rPr lang="de-DE" baseline="0" dirty="0" smtClean="0"/>
              <a:t> gegenüber dem Arbeitgeber: </a:t>
            </a:r>
          </a:p>
          <a:p>
            <a:r>
              <a:rPr lang="de-DE" dirty="0" smtClean="0"/>
              <a:t>Jeder Elternteil hat individuell Anspruch</a:t>
            </a:r>
          </a:p>
          <a:p>
            <a:r>
              <a:rPr lang="de-DE" dirty="0" smtClean="0"/>
              <a:t>Bis zu 3 Jahre</a:t>
            </a:r>
          </a:p>
          <a:p>
            <a:r>
              <a:rPr lang="de-DE" dirty="0" smtClean="0"/>
              <a:t>Festlegung für die ersten zwei Jahre</a:t>
            </a:r>
          </a:p>
          <a:p>
            <a:r>
              <a:rPr lang="de-DE" dirty="0" smtClean="0"/>
              <a:t>(Teil-)Freistellung von der Arbeit</a:t>
            </a:r>
          </a:p>
          <a:p>
            <a:r>
              <a:rPr lang="de-DE" sz="900" dirty="0" smtClean="0"/>
              <a:t>Achtung: Nur in Unternehmen mit mehr als 15 Beschäftigten, mindestens 6 Monate Betriebszugehörigkeit</a:t>
            </a:r>
          </a:p>
          <a:p>
            <a:endParaRPr lang="de-DE" baseline="0" dirty="0" smtClean="0"/>
          </a:p>
          <a:p>
            <a:r>
              <a:rPr lang="de-DE" b="1" baseline="0" dirty="0" smtClean="0"/>
              <a:t>Elterngeld </a:t>
            </a:r>
            <a:r>
              <a:rPr lang="de-DE" baseline="0" dirty="0" smtClean="0"/>
              <a:t>ist ein Anspruch gegenüber dem Staat: </a:t>
            </a:r>
            <a:endParaRPr lang="de-DE" dirty="0" smtClean="0"/>
          </a:p>
          <a:p>
            <a:r>
              <a:rPr lang="de-DE" dirty="0" smtClean="0"/>
              <a:t>Eltern haben gemeinsam Anspruch</a:t>
            </a:r>
          </a:p>
          <a:p>
            <a:r>
              <a:rPr lang="de-DE" dirty="0" smtClean="0"/>
              <a:t>Mindestens 300 Euro, Maximal 1.800 Euro</a:t>
            </a:r>
          </a:p>
          <a:p>
            <a:r>
              <a:rPr lang="de-DE" dirty="0" smtClean="0"/>
              <a:t>Basiselterngeld: Jeder Elternteil mind. 2 Monate, max. 12 Monate </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Weitere Informationen</a:t>
            </a:r>
            <a:r>
              <a:rPr lang="de-DE" baseline="0" dirty="0" smtClean="0"/>
              <a:t> gibt es in der Mappe für werdende Eltern der IG Metall oder </a:t>
            </a:r>
            <a:r>
              <a:rPr lang="de-DE" dirty="0" smtClean="0">
                <a:hlinkClick r:id="rId3"/>
              </a:rPr>
              <a:t>Elterngeldplaner: https://familienportal.de/familienportal/meta/egr</a:t>
            </a:r>
            <a:r>
              <a:rPr lang="de-DE" dirty="0" smtClean="0"/>
              <a:t> </a:t>
            </a:r>
            <a:endParaRPr lang="de-DE" b="1" dirty="0" smtClean="0"/>
          </a:p>
          <a:p>
            <a:endParaRPr lang="de-DE" dirty="0" smtClean="0"/>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9</a:t>
            </a:fld>
            <a:endParaRPr lang="de-DE" dirty="0"/>
          </a:p>
        </p:txBody>
      </p:sp>
    </p:spTree>
    <p:extLst>
      <p:ext uri="{BB962C8B-B14F-4D97-AF65-F5344CB8AC3E}">
        <p14:creationId xmlns:p14="http://schemas.microsoft.com/office/powerpoint/2010/main" val="1184619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32" name="Rechteck 31">
            <a:extLst>
              <a:ext uri="{FF2B5EF4-FFF2-40B4-BE49-F238E27FC236}">
                <a16:creationId xmlns:a16="http://schemas.microsoft.com/office/drawing/2014/main" id="{7A5ECE3D-4B62-964E-BF60-6DD95EC06B60}"/>
              </a:ext>
            </a:extLst>
          </p:cNvPr>
          <p:cNvSpPr/>
          <p:nvPr userDrawn="1"/>
        </p:nvSpPr>
        <p:spPr>
          <a:xfrm>
            <a:off x="0" y="0"/>
            <a:ext cx="9144000" cy="4064000"/>
          </a:xfrm>
          <a:prstGeom prst="rect">
            <a:avLst/>
          </a:prstGeom>
          <a:blipFill>
            <a:blip r:embed="rId2" cstate="screen">
              <a:extLst>
                <a:ext uri="{28A0092B-C50C-407E-A947-70E740481C1C}">
                  <a14:useLocalDpi xmlns:a14="http://schemas.microsoft.com/office/drawing/2010/main"/>
                </a:ext>
              </a:extLst>
            </a:blip>
            <a:srcRect/>
            <a:stretch>
              <a:fillRect t="-66265" b="-662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3175" y="238618"/>
            <a:ext cx="720000" cy="720000"/>
          </a:xfrm>
          <a:prstGeom prst="rect">
            <a:avLst/>
          </a:prstGeom>
        </p:spPr>
      </p:pic>
      <p:sp>
        <p:nvSpPr>
          <p:cNvPr id="36" name="Rechteck 35">
            <a:extLst>
              <a:ext uri="{FF2B5EF4-FFF2-40B4-BE49-F238E27FC236}">
                <a16:creationId xmlns:a16="http://schemas.microsoft.com/office/drawing/2014/main" id="{551D7B0F-DCAE-5B45-A92D-07BA8B987DC0}"/>
              </a:ext>
            </a:extLst>
          </p:cNvPr>
          <p:cNvSpPr/>
          <p:nvPr userDrawn="1"/>
        </p:nvSpPr>
        <p:spPr>
          <a:xfrm rot="3786198">
            <a:off x="6696058" y="1873841"/>
            <a:ext cx="1741767" cy="4431387"/>
          </a:xfrm>
          <a:custGeom>
            <a:avLst/>
            <a:gdLst>
              <a:gd name="connsiteX0" fmla="*/ 0 w 1559566"/>
              <a:gd name="connsiteY0" fmla="*/ 0 h 3868614"/>
              <a:gd name="connsiteX1" fmla="*/ 1559566 w 1559566"/>
              <a:gd name="connsiteY1" fmla="*/ 0 h 3868614"/>
              <a:gd name="connsiteX2" fmla="*/ 1559566 w 1559566"/>
              <a:gd name="connsiteY2" fmla="*/ 3868614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424813 w 1559566"/>
              <a:gd name="connsiteY2" fmla="*/ 3663256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577634 w 1559566"/>
              <a:gd name="connsiteY2" fmla="*/ 3755016 h 3868614"/>
              <a:gd name="connsiteX3" fmla="*/ 0 w 1559566"/>
              <a:gd name="connsiteY3" fmla="*/ 3868614 h 3868614"/>
              <a:gd name="connsiteX4" fmla="*/ 0 w 1559566"/>
              <a:gd name="connsiteY4" fmla="*/ 0 h 3868614"/>
              <a:gd name="connsiteX0" fmla="*/ 0 w 1842555"/>
              <a:gd name="connsiteY0" fmla="*/ 0 h 3868614"/>
              <a:gd name="connsiteX1" fmla="*/ 1842555 w 1842555"/>
              <a:gd name="connsiteY1" fmla="*/ 172029 h 3868614"/>
              <a:gd name="connsiteX2" fmla="*/ 577634 w 1842555"/>
              <a:gd name="connsiteY2" fmla="*/ 3755016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634265 w 1842555"/>
              <a:gd name="connsiteY2" fmla="*/ 3783743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487189 w 1842555"/>
              <a:gd name="connsiteY2" fmla="*/ 3680657 h 3868614"/>
              <a:gd name="connsiteX3" fmla="*/ 0 w 1842555"/>
              <a:gd name="connsiteY3" fmla="*/ 3868614 h 3868614"/>
              <a:gd name="connsiteX4" fmla="*/ 0 w 1842555"/>
              <a:gd name="connsiteY4" fmla="*/ 0 h 3868614"/>
              <a:gd name="connsiteX0" fmla="*/ 0 w 1600947"/>
              <a:gd name="connsiteY0" fmla="*/ 0 h 3868614"/>
              <a:gd name="connsiteX1" fmla="*/ 1600947 w 1600947"/>
              <a:gd name="connsiteY1" fmla="*/ 807584 h 3868614"/>
              <a:gd name="connsiteX2" fmla="*/ 487189 w 1600947"/>
              <a:gd name="connsiteY2" fmla="*/ 3680657 h 3868614"/>
              <a:gd name="connsiteX3" fmla="*/ 0 w 1600947"/>
              <a:gd name="connsiteY3" fmla="*/ 3868614 h 3868614"/>
              <a:gd name="connsiteX4" fmla="*/ 0 w 1600947"/>
              <a:gd name="connsiteY4" fmla="*/ 0 h 3868614"/>
              <a:gd name="connsiteX0" fmla="*/ 0 w 1603382"/>
              <a:gd name="connsiteY0" fmla="*/ 0 h 3868614"/>
              <a:gd name="connsiteX1" fmla="*/ 1603382 w 1603382"/>
              <a:gd name="connsiteY1" fmla="*/ 815034 h 3868614"/>
              <a:gd name="connsiteX2" fmla="*/ 487189 w 1603382"/>
              <a:gd name="connsiteY2" fmla="*/ 3680657 h 3868614"/>
              <a:gd name="connsiteX3" fmla="*/ 0 w 1603382"/>
              <a:gd name="connsiteY3" fmla="*/ 3868614 h 3868614"/>
              <a:gd name="connsiteX4" fmla="*/ 0 w 1603382"/>
              <a:gd name="connsiteY4" fmla="*/ 0 h 3868614"/>
              <a:gd name="connsiteX0" fmla="*/ 0 w 1603382"/>
              <a:gd name="connsiteY0" fmla="*/ 0 h 4431387"/>
              <a:gd name="connsiteX1" fmla="*/ 1603382 w 1603382"/>
              <a:gd name="connsiteY1" fmla="*/ 815034 h 4431387"/>
              <a:gd name="connsiteX2" fmla="*/ 19379 w 1603382"/>
              <a:gd name="connsiteY2" fmla="*/ 4431387 h 4431387"/>
              <a:gd name="connsiteX3" fmla="*/ 0 w 1603382"/>
              <a:gd name="connsiteY3" fmla="*/ 3868614 h 4431387"/>
              <a:gd name="connsiteX4" fmla="*/ 0 w 1603382"/>
              <a:gd name="connsiteY4" fmla="*/ 0 h 4431387"/>
              <a:gd name="connsiteX0" fmla="*/ 0 w 1741767"/>
              <a:gd name="connsiteY0" fmla="*/ 0 h 4431387"/>
              <a:gd name="connsiteX1" fmla="*/ 1741767 w 1741767"/>
              <a:gd name="connsiteY1" fmla="*/ 885230 h 4431387"/>
              <a:gd name="connsiteX2" fmla="*/ 19379 w 1741767"/>
              <a:gd name="connsiteY2" fmla="*/ 4431387 h 4431387"/>
              <a:gd name="connsiteX3" fmla="*/ 0 w 1741767"/>
              <a:gd name="connsiteY3" fmla="*/ 3868614 h 4431387"/>
              <a:gd name="connsiteX4" fmla="*/ 0 w 1741767"/>
              <a:gd name="connsiteY4" fmla="*/ 0 h 443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67" h="4431387">
                <a:moveTo>
                  <a:pt x="0" y="0"/>
                </a:moveTo>
                <a:lnTo>
                  <a:pt x="1741767" y="885230"/>
                </a:lnTo>
                <a:lnTo>
                  <a:pt x="19379" y="4431387"/>
                </a:lnTo>
                <a:lnTo>
                  <a:pt x="0" y="38686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8" name="Grafik 37">
            <a:extLst>
              <a:ext uri="{FF2B5EF4-FFF2-40B4-BE49-F238E27FC236}">
                <a16:creationId xmlns:a16="http://schemas.microsoft.com/office/drawing/2014/main" id="{31492AB0-7B02-C047-9A95-FAF70C8D8A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64862" y="733269"/>
            <a:ext cx="6747304" cy="6661461"/>
          </a:xfrm>
          <a:prstGeom prst="rect">
            <a:avLst/>
          </a:prstGeom>
        </p:spPr>
      </p:pic>
      <p:sp>
        <p:nvSpPr>
          <p:cNvPr id="2" name="Title 1"/>
          <p:cNvSpPr>
            <a:spLocks noGrp="1"/>
          </p:cNvSpPr>
          <p:nvPr>
            <p:ph type="ctrTitle" hasCustomPrompt="1"/>
          </p:nvPr>
        </p:nvSpPr>
        <p:spPr>
          <a:xfrm>
            <a:off x="250825" y="2876550"/>
            <a:ext cx="4859057" cy="1541626"/>
          </a:xfrm>
        </p:spPr>
        <p:txBody>
          <a:bodyPr anchor="b" anchorCtr="0"/>
          <a:lstStyle>
            <a:lvl1pPr algn="l">
              <a:defRPr sz="3500" b="1" i="0" spc="200" baseline="0">
                <a:solidFill>
                  <a:schemeClr val="bg1"/>
                </a:solidFill>
                <a:latin typeface="Meta Head IGM Cond Black" panose="02000506030000020004" pitchFamily="2" charset="77"/>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4430210"/>
            <a:ext cx="2514146" cy="37925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Tree>
    <p:extLst>
      <p:ext uri="{BB962C8B-B14F-4D97-AF65-F5344CB8AC3E}">
        <p14:creationId xmlns:p14="http://schemas.microsoft.com/office/powerpoint/2010/main" val="63338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3175" y="238618"/>
            <a:ext cx="720000" cy="720000"/>
          </a:xfrm>
          <a:prstGeom prst="rect">
            <a:avLst/>
          </a:prstGeom>
        </p:spPr>
      </p:pic>
      <p:sp>
        <p:nvSpPr>
          <p:cNvPr id="6" name="Rechteck 5">
            <a:extLst>
              <a:ext uri="{FF2B5EF4-FFF2-40B4-BE49-F238E27FC236}">
                <a16:creationId xmlns:a16="http://schemas.microsoft.com/office/drawing/2014/main" id="{A40B9E7E-0156-544E-8B23-4556027F32C5}"/>
              </a:ext>
            </a:extLst>
          </p:cNvPr>
          <p:cNvSpPr/>
          <p:nvPr userDrawn="1"/>
        </p:nvSpPr>
        <p:spPr>
          <a:xfrm>
            <a:off x="6825727" y="4651717"/>
            <a:ext cx="2318273" cy="494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5" name="Textfeld 4">
            <a:extLst>
              <a:ext uri="{FF2B5EF4-FFF2-40B4-BE49-F238E27FC236}">
                <a16:creationId xmlns:a16="http://schemas.microsoft.com/office/drawing/2014/main" id="{027B3B13-3C71-104B-92CD-29B6205299BB}"/>
              </a:ext>
            </a:extLst>
          </p:cNvPr>
          <p:cNvSpPr txBox="1"/>
          <p:nvPr userDrawn="1"/>
        </p:nvSpPr>
        <p:spPr>
          <a:xfrm>
            <a:off x="5705475" y="3883117"/>
            <a:ext cx="3187699" cy="1015663"/>
          </a:xfrm>
          <a:prstGeom prst="rect">
            <a:avLst/>
          </a:prstGeom>
          <a:noFill/>
        </p:spPr>
        <p:txBody>
          <a:bodyPr wrap="square" lIns="0" tIns="0" rIns="0" bIns="0" rtlCol="0" anchor="b">
            <a:spAutoFit/>
          </a:bodyPr>
          <a:lstStyle/>
          <a:p>
            <a:pPr algn="r"/>
            <a:r>
              <a:rPr lang="de-DE" sz="1100" b="0" i="0" kern="1200" dirty="0">
                <a:solidFill>
                  <a:srgbClr val="3C3C3B"/>
                </a:solidFill>
                <a:effectLst/>
                <a:latin typeface="Meta IGM" panose="02000503040000020004" pitchFamily="2" charset="0"/>
                <a:ea typeface="+mn-ea"/>
                <a:cs typeface="+mn-cs"/>
              </a:rPr>
              <a:t>IG </a:t>
            </a:r>
            <a:r>
              <a:rPr lang="de-DE" sz="1100" b="0" i="0" kern="1200" dirty="0" smtClean="0">
                <a:solidFill>
                  <a:srgbClr val="3C3C3B"/>
                </a:solidFill>
                <a:effectLst/>
                <a:latin typeface="Meta IGM" panose="02000503040000020004" pitchFamily="2" charset="0"/>
                <a:ea typeface="+mn-ea"/>
                <a:cs typeface="+mn-cs"/>
              </a:rPr>
              <a:t>METALL</a:t>
            </a:r>
          </a:p>
          <a:p>
            <a:pPr algn="r"/>
            <a:r>
              <a:rPr lang="de-DE" sz="1100" b="0" i="0" kern="1200" dirty="0" smtClean="0">
                <a:solidFill>
                  <a:srgbClr val="3C3C3B"/>
                </a:solidFill>
                <a:effectLst/>
                <a:latin typeface="Meta IGM" panose="02000503040000020004" pitchFamily="2" charset="0"/>
                <a:ea typeface="+mn-ea"/>
                <a:cs typeface="+mn-cs"/>
              </a:rPr>
              <a:t>FB Zielgruppen und Gleichstellung </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1" i="0" kern="1200" dirty="0" smtClean="0">
                <a:solidFill>
                  <a:srgbClr val="3C3C3B"/>
                </a:solidFill>
                <a:effectLst/>
                <a:latin typeface="Meta IGM" panose="02000503040000020004" pitchFamily="2" charset="0"/>
                <a:ea typeface="+mn-ea"/>
                <a:cs typeface="+mn-cs"/>
              </a:rPr>
              <a:t>Ressort Frauen- und Gleichstellung</a:t>
            </a:r>
            <a:endParaRPr lang="de-DE" sz="1100" b="1" i="0" kern="1200" dirty="0">
              <a:solidFill>
                <a:srgbClr val="3C3C3B"/>
              </a:solidFill>
              <a:effectLst/>
              <a:latin typeface="Meta IGM" panose="02000503040000020004" pitchFamily="2" charset="0"/>
              <a:ea typeface="+mn-ea"/>
              <a:cs typeface="+mn-cs"/>
            </a:endParaRPr>
          </a:p>
          <a:p>
            <a:pPr algn="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frauen@igmetall.de</a:t>
            </a:r>
            <a:endParaRPr lang="de-DE" sz="1100" b="0" i="0" kern="1200" dirty="0">
              <a:solidFill>
                <a:srgbClr val="3C3C3B"/>
              </a:solidFill>
              <a:effectLst/>
              <a:latin typeface="Meta IGM" panose="02000503040000020004" pitchFamily="2" charset="0"/>
              <a:ea typeface="+mn-ea"/>
              <a:cs typeface="+mn-cs"/>
            </a:endParaRPr>
          </a:p>
        </p:txBody>
      </p:sp>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VIELEN DANK FÜR </a:t>
            </a:r>
            <a:r>
              <a:rPr lang="de-DE" dirty="0" smtClean="0"/>
              <a:t>die</a:t>
            </a:r>
            <a:r>
              <a:rPr lang="de-DE" dirty="0"/>
              <a:t/>
            </a:r>
            <a:br>
              <a:rPr lang="de-DE" dirty="0"/>
            </a:br>
            <a:r>
              <a:rPr lang="de-DE" dirty="0"/>
              <a:t>AUFMERKSAMKEIT.</a:t>
            </a:r>
            <a:endParaRPr lang="en-US" dirty="0"/>
          </a:p>
        </p:txBody>
      </p:sp>
    </p:spTree>
    <p:extLst>
      <p:ext uri="{BB962C8B-B14F-4D97-AF65-F5344CB8AC3E}">
        <p14:creationId xmlns:p14="http://schemas.microsoft.com/office/powerpoint/2010/main" val="18096386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0AA2AEA-20EE-1F47-ACF4-0C99D615D4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7143750" cy="5143500"/>
          </a:xfrm>
          <a:prstGeom prst="rect">
            <a:avLst/>
          </a:prstGeom>
        </p:spPr>
      </p:pic>
      <p:sp>
        <p:nvSpPr>
          <p:cNvPr id="2" name="Title 1"/>
          <p:cNvSpPr>
            <a:spLocks noGrp="1"/>
          </p:cNvSpPr>
          <p:nvPr>
            <p:ph type="ctrTitle" hasCustomPrompt="1"/>
          </p:nvPr>
        </p:nvSpPr>
        <p:spPr>
          <a:xfrm>
            <a:off x="250825" y="2374211"/>
            <a:ext cx="6591039" cy="961628"/>
          </a:xfrm>
        </p:spPr>
        <p:txBody>
          <a:bodyPr anchor="ctr" anchorCtr="0"/>
          <a:lstStyle>
            <a:lvl1pPr algn="l">
              <a:defRPr sz="3500" spc="200" baseline="0">
                <a:solidFill>
                  <a:schemeClr val="bg1"/>
                </a:solidFill>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3352934"/>
            <a:ext cx="2514146" cy="34769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Tree>
    <p:extLst>
      <p:ext uri="{BB962C8B-B14F-4D97-AF65-F5344CB8AC3E}">
        <p14:creationId xmlns:p14="http://schemas.microsoft.com/office/powerpoint/2010/main" val="11974314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A6C4DE8-63EB-944F-9420-AFA164894E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3175" y="238618"/>
            <a:ext cx="720000" cy="720000"/>
          </a:xfrm>
          <a:prstGeom prst="rect">
            <a:avLst/>
          </a:prstGeom>
        </p:spPr>
      </p:pic>
      <p:sp>
        <p:nvSpPr>
          <p:cNvPr id="2" name="Title 1"/>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ZWISCHENTITEL BEARBEITEN</a:t>
            </a:r>
            <a:endParaRPr lang="en-US" dirty="0"/>
          </a:p>
        </p:txBody>
      </p:sp>
    </p:spTree>
    <p:extLst>
      <p:ext uri="{BB962C8B-B14F-4D97-AF65-F5344CB8AC3E}">
        <p14:creationId xmlns:p14="http://schemas.microsoft.com/office/powerpoint/2010/main" val="36651749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080000"/>
            <a:ext cx="8642349" cy="454025"/>
          </a:xfrm>
        </p:spPr>
        <p:txBody>
          <a:bodyPr/>
          <a:lstStyle>
            <a:lvl1pPr>
              <a:defRPr spc="200" baseline="0"/>
            </a:lvl1pPr>
          </a:lstStyle>
          <a:p>
            <a:r>
              <a:rPr lang="de-DE" dirty="0"/>
              <a:t>TITEL BEARBEITEN</a:t>
            </a:r>
            <a:endParaRPr lang="en-US" dirty="0"/>
          </a:p>
        </p:txBody>
      </p:sp>
      <p:sp>
        <p:nvSpPr>
          <p:cNvPr id="3" name="Content Placeholder 2"/>
          <p:cNvSpPr>
            <a:spLocks noGrp="1"/>
          </p:cNvSpPr>
          <p:nvPr>
            <p:ph idx="1"/>
          </p:nvPr>
        </p:nvSpPr>
        <p:spPr>
          <a:xfrm>
            <a:off x="250825" y="2299168"/>
            <a:ext cx="8642349" cy="2119409"/>
          </a:xfrm>
        </p:spPr>
        <p:txBody>
          <a:bodyPr lIns="0" tIns="0" rIns="0" bIns="0">
            <a:normAutofit/>
          </a:bodyPr>
          <a:lstStyle>
            <a:lvl1pPr marL="280800" indent="-279450">
              <a:spcBef>
                <a:spcPts val="750"/>
              </a:spcBef>
              <a:buSzPct val="90000"/>
              <a:buFontTx/>
              <a:buBlip>
                <a:blip r:embed="rId2"/>
              </a:buBlip>
              <a:defRPr sz="1800" b="0" i="0">
                <a:solidFill>
                  <a:srgbClr val="3C3C3B"/>
                </a:solidFill>
                <a:latin typeface="Meta IGM" panose="02000503040000020004" pitchFamily="2" charset="0"/>
              </a:defRPr>
            </a:lvl1pPr>
            <a:lvl2pPr marL="586350" indent="-279450">
              <a:spcBef>
                <a:spcPts val="750"/>
              </a:spcBef>
              <a:buSzPct val="90000"/>
              <a:buFontTx/>
              <a:buBlip>
                <a:blip r:embed="rId2"/>
              </a:buBlip>
              <a:defRPr sz="1800" b="0" i="0">
                <a:solidFill>
                  <a:srgbClr val="3C3C3B"/>
                </a:solidFill>
                <a:latin typeface="Meta IGM" panose="02000503040000020004" pitchFamily="2" charset="0"/>
              </a:defRPr>
            </a:lvl2pPr>
            <a:lvl3pPr marL="899550" indent="-285750">
              <a:spcBef>
                <a:spcPts val="750"/>
              </a:spcBef>
              <a:buFontTx/>
              <a:buBlip>
                <a:blip r:embed="rId2"/>
              </a:buBlip>
              <a:defRPr b="0" i="0">
                <a:solidFill>
                  <a:srgbClr val="3C3C3B"/>
                </a:solidFill>
                <a:latin typeface="Meta IGM" panose="02000503040000020004" pitchFamily="2" charset="0"/>
              </a:defRPr>
            </a:lvl3pPr>
            <a:lvl4pPr marL="1200150" indent="-279450">
              <a:spcBef>
                <a:spcPts val="750"/>
              </a:spcBef>
              <a:buFontTx/>
              <a:buBlip>
                <a:blip r:embed="rId2"/>
              </a:buBlip>
              <a:defRPr b="0" i="0">
                <a:solidFill>
                  <a:srgbClr val="3C3C3B"/>
                </a:solidFill>
                <a:latin typeface="Meta IGM" panose="02000503040000020004" pitchFamily="2" charset="0"/>
              </a:defRPr>
            </a:lvl4pPr>
            <a:lvl5pPr marL="1471050">
              <a:spcBef>
                <a:spcPts val="750"/>
              </a:spcBef>
              <a:defRPr b="0" i="0">
                <a:solidFill>
                  <a:srgbClr val="3C3C3B"/>
                </a:solidFill>
                <a:latin typeface="Meta IGM" panose="02000503040000020004" pitchFamily="2" charset="0"/>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CBAFFCE6-5B0A-D047-AF37-74CD899250A6}"/>
              </a:ext>
            </a:extLst>
          </p:cNvPr>
          <p:cNvSpPr>
            <a:spLocks noGrp="1"/>
          </p:cNvSpPr>
          <p:nvPr>
            <p:ph type="body" sz="quarter" idx="13" hasCustomPrompt="1"/>
          </p:nvPr>
        </p:nvSpPr>
        <p:spPr>
          <a:xfrm>
            <a:off x="250825" y="1544968"/>
            <a:ext cx="8642349"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Tree>
    <p:extLst>
      <p:ext uri="{BB962C8B-B14F-4D97-AF65-F5344CB8AC3E}">
        <p14:creationId xmlns:p14="http://schemas.microsoft.com/office/powerpoint/2010/main" val="14369326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er in Dreieck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b="0" i="0">
                <a:latin typeface="Meta IGM" panose="02000503040000020004" pitchFamily="2" charset="0"/>
              </a:defRPr>
            </a:lvl1pPr>
            <a:lvl2pPr>
              <a:defRPr/>
            </a:lvl2pPr>
            <a:lvl3pPr>
              <a:defRPr/>
            </a:lvl3pPr>
            <a:lvl4pPr>
              <a:defRPr/>
            </a:lvl4pPr>
            <a:lvl5pPr>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
        <p:nvSpPr>
          <p:cNvPr id="6" name="Bildplatzhalter 5">
            <a:extLst>
              <a:ext uri="{FF2B5EF4-FFF2-40B4-BE49-F238E27FC236}">
                <a16:creationId xmlns:a16="http://schemas.microsoft.com/office/drawing/2014/main" id="{1AFD7D0B-45C0-0649-BF63-2ABAFA50360B}"/>
              </a:ext>
            </a:extLst>
          </p:cNvPr>
          <p:cNvSpPr>
            <a:spLocks noGrp="1"/>
          </p:cNvSpPr>
          <p:nvPr>
            <p:ph type="pic" sz="quarter" idx="15"/>
          </p:nvPr>
        </p:nvSpPr>
        <p:spPr>
          <a:xfrm>
            <a:off x="5250569" y="1732138"/>
            <a:ext cx="3895208" cy="3908072"/>
          </a:xfrm>
          <a:custGeom>
            <a:avLst/>
            <a:gdLst>
              <a:gd name="connsiteX0" fmla="*/ 0 w 2844800"/>
              <a:gd name="connsiteY0" fmla="*/ 1492250 h 1492250"/>
              <a:gd name="connsiteX1" fmla="*/ 1422400 w 2844800"/>
              <a:gd name="connsiteY1" fmla="*/ 0 h 1492250"/>
              <a:gd name="connsiteX2" fmla="*/ 2844800 w 2844800"/>
              <a:gd name="connsiteY2" fmla="*/ 1492250 h 1492250"/>
              <a:gd name="connsiteX3" fmla="*/ 0 w 2844800"/>
              <a:gd name="connsiteY3" fmla="*/ 1492250 h 1492250"/>
              <a:gd name="connsiteX0" fmla="*/ 0 w 3719689"/>
              <a:gd name="connsiteY0" fmla="*/ 1492250 h 3366205"/>
              <a:gd name="connsiteX1" fmla="*/ 1422400 w 3719689"/>
              <a:gd name="connsiteY1" fmla="*/ 0 h 3366205"/>
              <a:gd name="connsiteX2" fmla="*/ 3719689 w 3719689"/>
              <a:gd name="connsiteY2" fmla="*/ 3366205 h 3366205"/>
              <a:gd name="connsiteX3" fmla="*/ 0 w 3719689"/>
              <a:gd name="connsiteY3" fmla="*/ 1492250 h 3366205"/>
              <a:gd name="connsiteX0" fmla="*/ 0 w 3905955"/>
              <a:gd name="connsiteY0" fmla="*/ 1938161 h 3812116"/>
              <a:gd name="connsiteX1" fmla="*/ 3905955 w 3905955"/>
              <a:gd name="connsiteY1" fmla="*/ 0 h 3812116"/>
              <a:gd name="connsiteX2" fmla="*/ 3719689 w 3905955"/>
              <a:gd name="connsiteY2" fmla="*/ 3812116 h 3812116"/>
              <a:gd name="connsiteX3" fmla="*/ 0 w 3905955"/>
              <a:gd name="connsiteY3" fmla="*/ 1938161 h 3812116"/>
              <a:gd name="connsiteX0" fmla="*/ 0 w 3905955"/>
              <a:gd name="connsiteY0" fmla="*/ 1938161 h 3496027"/>
              <a:gd name="connsiteX1" fmla="*/ 3905955 w 3905955"/>
              <a:gd name="connsiteY1" fmla="*/ 0 h 3496027"/>
              <a:gd name="connsiteX2" fmla="*/ 3900311 w 3905955"/>
              <a:gd name="connsiteY2" fmla="*/ 3496027 h 3496027"/>
              <a:gd name="connsiteX3" fmla="*/ 0 w 3905955"/>
              <a:gd name="connsiteY3" fmla="*/ 1938161 h 3496027"/>
              <a:gd name="connsiteX0" fmla="*/ 0 w 3900342"/>
              <a:gd name="connsiteY0" fmla="*/ 1830917 h 3388783"/>
              <a:gd name="connsiteX1" fmla="*/ 3821289 w 3900342"/>
              <a:gd name="connsiteY1" fmla="*/ 0 h 3388783"/>
              <a:gd name="connsiteX2" fmla="*/ 3900311 w 3900342"/>
              <a:gd name="connsiteY2" fmla="*/ 3388783 h 3388783"/>
              <a:gd name="connsiteX3" fmla="*/ 0 w 3900342"/>
              <a:gd name="connsiteY3" fmla="*/ 1830917 h 3388783"/>
              <a:gd name="connsiteX0" fmla="*/ 0 w 3900561"/>
              <a:gd name="connsiteY0" fmla="*/ 1932517 h 3490383"/>
              <a:gd name="connsiteX1" fmla="*/ 3894666 w 3900561"/>
              <a:gd name="connsiteY1" fmla="*/ 0 h 3490383"/>
              <a:gd name="connsiteX2" fmla="*/ 3900311 w 3900561"/>
              <a:gd name="connsiteY2" fmla="*/ 3490383 h 3490383"/>
              <a:gd name="connsiteX3" fmla="*/ 0 w 3900561"/>
              <a:gd name="connsiteY3" fmla="*/ 1932517 h 3490383"/>
              <a:gd name="connsiteX0" fmla="*/ 0 w 3895208"/>
              <a:gd name="connsiteY0" fmla="*/ 1932517 h 3908072"/>
              <a:gd name="connsiteX1" fmla="*/ 3894666 w 3895208"/>
              <a:gd name="connsiteY1" fmla="*/ 0 h 3908072"/>
              <a:gd name="connsiteX2" fmla="*/ 3894666 w 3895208"/>
              <a:gd name="connsiteY2" fmla="*/ 3908072 h 3908072"/>
              <a:gd name="connsiteX3" fmla="*/ 0 w 3895208"/>
              <a:gd name="connsiteY3" fmla="*/ 1932517 h 3908072"/>
            </a:gdLst>
            <a:ahLst/>
            <a:cxnLst>
              <a:cxn ang="0">
                <a:pos x="connsiteX0" y="connsiteY0"/>
              </a:cxn>
              <a:cxn ang="0">
                <a:pos x="connsiteX1" y="connsiteY1"/>
              </a:cxn>
              <a:cxn ang="0">
                <a:pos x="connsiteX2" y="connsiteY2"/>
              </a:cxn>
              <a:cxn ang="0">
                <a:pos x="connsiteX3" y="connsiteY3"/>
              </a:cxn>
            </a:cxnLst>
            <a:rect l="l" t="t" r="r" b="b"/>
            <a:pathLst>
              <a:path w="3895208" h="3908072">
                <a:moveTo>
                  <a:pt x="0" y="1932517"/>
                </a:moveTo>
                <a:lnTo>
                  <a:pt x="3894666" y="0"/>
                </a:lnTo>
                <a:cubicBezTo>
                  <a:pt x="3892785" y="1165342"/>
                  <a:pt x="3896547" y="2742730"/>
                  <a:pt x="3894666" y="3908072"/>
                </a:cubicBezTo>
                <a:lnTo>
                  <a:pt x="0" y="1932517"/>
                </a:lnTo>
                <a:close/>
              </a:path>
            </a:pathLst>
          </a:custGeom>
          <a:solidFill>
            <a:schemeClr val="accent6"/>
          </a:solidFill>
        </p:spPr>
        <p:txBody>
          <a:bodyPr anchor="ctr">
            <a:normAutofit/>
          </a:bodyPr>
          <a:lstStyle>
            <a:lvl1pPr marL="0" indent="0" algn="r">
              <a:spcBef>
                <a:spcPts val="500"/>
              </a:spcBef>
              <a:buFont typeface="Arial" panose="020B0604020202020204" pitchFamily="34" charset="0"/>
              <a:buNone/>
              <a:defRPr sz="1600"/>
            </a:lvl1pPr>
          </a:lstStyle>
          <a:p>
            <a:r>
              <a:rPr lang="de-DE" smtClean="0"/>
              <a:t>Bild durch Klicken auf Symbol hinzufügen</a:t>
            </a:r>
            <a:endParaRPr lang="de-DE" dirty="0"/>
          </a:p>
        </p:txBody>
      </p:sp>
      <p:sp>
        <p:nvSpPr>
          <p:cNvPr id="14" name="Bildplatzhalter 13">
            <a:extLst>
              <a:ext uri="{FF2B5EF4-FFF2-40B4-BE49-F238E27FC236}">
                <a16:creationId xmlns:a16="http://schemas.microsoft.com/office/drawing/2014/main" id="{307DC63A-7B6C-E443-8FD2-12E8BE98F005}"/>
              </a:ext>
            </a:extLst>
          </p:cNvPr>
          <p:cNvSpPr>
            <a:spLocks noGrp="1"/>
          </p:cNvSpPr>
          <p:nvPr>
            <p:ph type="pic" sz="quarter" idx="16"/>
          </p:nvPr>
        </p:nvSpPr>
        <p:spPr>
          <a:xfrm>
            <a:off x="6142614" y="1023853"/>
            <a:ext cx="2114407" cy="2121623"/>
          </a:xfrm>
          <a:custGeom>
            <a:avLst/>
            <a:gdLst>
              <a:gd name="connsiteX0" fmla="*/ 0 w 1614487"/>
              <a:gd name="connsiteY0" fmla="*/ 0 h 2119313"/>
              <a:gd name="connsiteX1" fmla="*/ 1614487 w 1614487"/>
              <a:gd name="connsiteY1" fmla="*/ 0 h 2119313"/>
              <a:gd name="connsiteX2" fmla="*/ 1614487 w 1614487"/>
              <a:gd name="connsiteY2" fmla="*/ 2119313 h 2119313"/>
              <a:gd name="connsiteX3" fmla="*/ 0 w 1614487"/>
              <a:gd name="connsiteY3" fmla="*/ 2119313 h 2119313"/>
              <a:gd name="connsiteX4" fmla="*/ 0 w 1614487"/>
              <a:gd name="connsiteY4" fmla="*/ 0 h 2119313"/>
              <a:gd name="connsiteX0" fmla="*/ 0 w 1614487"/>
              <a:gd name="connsiteY0" fmla="*/ 0 h 2119313"/>
              <a:gd name="connsiteX1" fmla="*/ 1614487 w 1614487"/>
              <a:gd name="connsiteY1" fmla="*/ 2119313 h 2119313"/>
              <a:gd name="connsiteX2" fmla="*/ 0 w 1614487"/>
              <a:gd name="connsiteY2" fmla="*/ 2119313 h 2119313"/>
              <a:gd name="connsiteX3" fmla="*/ 0 w 1614487"/>
              <a:gd name="connsiteY3" fmla="*/ 0 h 2119313"/>
              <a:gd name="connsiteX0" fmla="*/ 90054 w 1614487"/>
              <a:gd name="connsiteY0" fmla="*/ 0 h 2244004"/>
              <a:gd name="connsiteX1" fmla="*/ 1614487 w 1614487"/>
              <a:gd name="connsiteY1" fmla="*/ 2244004 h 2244004"/>
              <a:gd name="connsiteX2" fmla="*/ 0 w 1614487"/>
              <a:gd name="connsiteY2" fmla="*/ 2244004 h 2244004"/>
              <a:gd name="connsiteX3" fmla="*/ 90054 w 1614487"/>
              <a:gd name="connsiteY3" fmla="*/ 0 h 2244004"/>
              <a:gd name="connsiteX0" fmla="*/ 0 w 1524433"/>
              <a:gd name="connsiteY0" fmla="*/ 0 h 2244004"/>
              <a:gd name="connsiteX1" fmla="*/ 1524433 w 1524433"/>
              <a:gd name="connsiteY1" fmla="*/ 2244004 h 2244004"/>
              <a:gd name="connsiteX2" fmla="*/ 6927 w 1524433"/>
              <a:gd name="connsiteY2" fmla="*/ 2160877 h 2244004"/>
              <a:gd name="connsiteX3" fmla="*/ 0 w 1524433"/>
              <a:gd name="connsiteY3" fmla="*/ 0 h 2244004"/>
              <a:gd name="connsiteX0" fmla="*/ 0 w 2120179"/>
              <a:gd name="connsiteY0" fmla="*/ 0 h 2160877"/>
              <a:gd name="connsiteX1" fmla="*/ 2120179 w 2120179"/>
              <a:gd name="connsiteY1" fmla="*/ 1080223 h 2160877"/>
              <a:gd name="connsiteX2" fmla="*/ 6927 w 2120179"/>
              <a:gd name="connsiteY2" fmla="*/ 2160877 h 2160877"/>
              <a:gd name="connsiteX3" fmla="*/ 0 w 2120179"/>
              <a:gd name="connsiteY3" fmla="*/ 0 h 2160877"/>
              <a:gd name="connsiteX0" fmla="*/ 0 w 2120179"/>
              <a:gd name="connsiteY0" fmla="*/ 0 h 2147023"/>
              <a:gd name="connsiteX1" fmla="*/ 2120179 w 2120179"/>
              <a:gd name="connsiteY1" fmla="*/ 1080223 h 2147023"/>
              <a:gd name="connsiteX2" fmla="*/ 6927 w 2120179"/>
              <a:gd name="connsiteY2" fmla="*/ 2147023 h 2147023"/>
              <a:gd name="connsiteX3" fmla="*/ 0 w 2120179"/>
              <a:gd name="connsiteY3" fmla="*/ 0 h 2147023"/>
              <a:gd name="connsiteX0" fmla="*/ 6928 w 2127107"/>
              <a:gd name="connsiteY0" fmla="*/ 0 h 2147023"/>
              <a:gd name="connsiteX1" fmla="*/ 2127107 w 2127107"/>
              <a:gd name="connsiteY1" fmla="*/ 1080223 h 2147023"/>
              <a:gd name="connsiteX2" fmla="*/ 0 w 2127107"/>
              <a:gd name="connsiteY2" fmla="*/ 2147023 h 2147023"/>
              <a:gd name="connsiteX3" fmla="*/ 6928 w 2127107"/>
              <a:gd name="connsiteY3" fmla="*/ 0 h 2147023"/>
              <a:gd name="connsiteX0" fmla="*/ 338 w 2120517"/>
              <a:gd name="connsiteY0" fmla="*/ 0 h 2147023"/>
              <a:gd name="connsiteX1" fmla="*/ 2120517 w 2120517"/>
              <a:gd name="connsiteY1" fmla="*/ 1080223 h 2147023"/>
              <a:gd name="connsiteX2" fmla="*/ 6110 w 2120517"/>
              <a:gd name="connsiteY2" fmla="*/ 2147023 h 2147023"/>
              <a:gd name="connsiteX3" fmla="*/ 338 w 2120517"/>
              <a:gd name="connsiteY3" fmla="*/ 0 h 2147023"/>
              <a:gd name="connsiteX0" fmla="*/ 35503 w 2114407"/>
              <a:gd name="connsiteY0" fmla="*/ 0 h 2004148"/>
              <a:gd name="connsiteX1" fmla="*/ 2114407 w 2114407"/>
              <a:gd name="connsiteY1" fmla="*/ 937348 h 2004148"/>
              <a:gd name="connsiteX2" fmla="*/ 0 w 2114407"/>
              <a:gd name="connsiteY2" fmla="*/ 2004148 h 2004148"/>
              <a:gd name="connsiteX3" fmla="*/ 35503 w 2114407"/>
              <a:gd name="connsiteY3" fmla="*/ 0 h 2004148"/>
              <a:gd name="connsiteX0" fmla="*/ 6928 w 2114407"/>
              <a:gd name="connsiteY0" fmla="*/ 0 h 2121623"/>
              <a:gd name="connsiteX1" fmla="*/ 2114407 w 2114407"/>
              <a:gd name="connsiteY1" fmla="*/ 1054823 h 2121623"/>
              <a:gd name="connsiteX2" fmla="*/ 0 w 2114407"/>
              <a:gd name="connsiteY2" fmla="*/ 2121623 h 2121623"/>
              <a:gd name="connsiteX3" fmla="*/ 6928 w 2114407"/>
              <a:gd name="connsiteY3" fmla="*/ 0 h 2121623"/>
            </a:gdLst>
            <a:ahLst/>
            <a:cxnLst>
              <a:cxn ang="0">
                <a:pos x="connsiteX0" y="connsiteY0"/>
              </a:cxn>
              <a:cxn ang="0">
                <a:pos x="connsiteX1" y="connsiteY1"/>
              </a:cxn>
              <a:cxn ang="0">
                <a:pos x="connsiteX2" y="connsiteY2"/>
              </a:cxn>
              <a:cxn ang="0">
                <a:pos x="connsiteX3" y="connsiteY3"/>
              </a:cxn>
            </a:cxnLst>
            <a:rect l="l" t="t" r="r" b="b"/>
            <a:pathLst>
              <a:path w="2114407" h="2121623">
                <a:moveTo>
                  <a:pt x="6928" y="0"/>
                </a:moveTo>
                <a:lnTo>
                  <a:pt x="2114407" y="1054823"/>
                </a:lnTo>
                <a:lnTo>
                  <a:pt x="0" y="2121623"/>
                </a:lnTo>
                <a:cubicBezTo>
                  <a:pt x="2309" y="1405949"/>
                  <a:pt x="4619" y="715674"/>
                  <a:pt x="6928" y="0"/>
                </a:cubicBezTo>
                <a:close/>
              </a:path>
            </a:pathLst>
          </a:custGeom>
          <a:solidFill>
            <a:schemeClr val="accent6"/>
          </a:solidFill>
        </p:spPr>
        <p:txBody>
          <a:bodyPr anchor="ctr">
            <a:normAutofit/>
          </a:bodyPr>
          <a:lstStyle>
            <a:lvl1pPr marL="0" indent="0" algn="l">
              <a:lnSpc>
                <a:spcPct val="100000"/>
              </a:lnSpc>
              <a:spcBef>
                <a:spcPts val="100"/>
              </a:spcBef>
              <a:buFont typeface="Arial" panose="020B0604020202020204" pitchFamily="34" charset="0"/>
              <a:buNone/>
              <a:defRPr sz="1400"/>
            </a:lvl1pPr>
          </a:lstStyle>
          <a:p>
            <a:r>
              <a:rPr lang="de-DE" smtClean="0"/>
              <a:t>Bild durch Klicken auf Symbol hinzufügen</a:t>
            </a:r>
            <a:endParaRPr lang="de-DE" dirty="0"/>
          </a:p>
        </p:txBody>
      </p:sp>
      <p:sp>
        <p:nvSpPr>
          <p:cNvPr id="17" name="Rechteck 16">
            <a:extLst>
              <a:ext uri="{FF2B5EF4-FFF2-40B4-BE49-F238E27FC236}">
                <a16:creationId xmlns:a16="http://schemas.microsoft.com/office/drawing/2014/main" id="{328332BA-1E60-C547-87CF-B32F3589022F}"/>
              </a:ext>
            </a:extLst>
          </p:cNvPr>
          <p:cNvSpPr/>
          <p:nvPr userDrawn="1"/>
        </p:nvSpPr>
        <p:spPr>
          <a:xfrm>
            <a:off x="5250569" y="3766384"/>
            <a:ext cx="3791420" cy="3543684"/>
          </a:xfrm>
          <a:custGeom>
            <a:avLst/>
            <a:gdLst>
              <a:gd name="connsiteX0" fmla="*/ 0 w 1533886"/>
              <a:gd name="connsiteY0" fmla="*/ 0 h 2268362"/>
              <a:gd name="connsiteX1" fmla="*/ 1533886 w 1533886"/>
              <a:gd name="connsiteY1" fmla="*/ 0 h 2268362"/>
              <a:gd name="connsiteX2" fmla="*/ 1533886 w 1533886"/>
              <a:gd name="connsiteY2" fmla="*/ 2268362 h 2268362"/>
              <a:gd name="connsiteX3" fmla="*/ 0 w 1533886"/>
              <a:gd name="connsiteY3" fmla="*/ 2268362 h 2268362"/>
              <a:gd name="connsiteX4" fmla="*/ 0 w 1533886"/>
              <a:gd name="connsiteY4" fmla="*/ 0 h 2268362"/>
              <a:gd name="connsiteX0" fmla="*/ 0 w 1533886"/>
              <a:gd name="connsiteY0" fmla="*/ 0 h 2268362"/>
              <a:gd name="connsiteX1" fmla="*/ 1533886 w 1533886"/>
              <a:gd name="connsiteY1" fmla="*/ 2268362 h 2268362"/>
              <a:gd name="connsiteX2" fmla="*/ 0 w 1533886"/>
              <a:gd name="connsiteY2" fmla="*/ 2268362 h 2268362"/>
              <a:gd name="connsiteX3" fmla="*/ 0 w 1533886"/>
              <a:gd name="connsiteY3" fmla="*/ 0 h 2268362"/>
              <a:gd name="connsiteX0" fmla="*/ 0 w 3896086"/>
              <a:gd name="connsiteY0" fmla="*/ 0 h 2268362"/>
              <a:gd name="connsiteX1" fmla="*/ 3896086 w 3896086"/>
              <a:gd name="connsiteY1" fmla="*/ 1938162 h 2268362"/>
              <a:gd name="connsiteX2" fmla="*/ 0 w 3896086"/>
              <a:gd name="connsiteY2" fmla="*/ 2268362 h 2268362"/>
              <a:gd name="connsiteX3" fmla="*/ 0 w 3896086"/>
              <a:gd name="connsiteY3" fmla="*/ 0 h 2268362"/>
              <a:gd name="connsiteX0" fmla="*/ 0 w 4607286"/>
              <a:gd name="connsiteY0" fmla="*/ 0 h 2306462"/>
              <a:gd name="connsiteX1" fmla="*/ 4607286 w 4607286"/>
              <a:gd name="connsiteY1" fmla="*/ 2306462 h 2306462"/>
              <a:gd name="connsiteX2" fmla="*/ 0 w 4607286"/>
              <a:gd name="connsiteY2" fmla="*/ 2268362 h 2306462"/>
              <a:gd name="connsiteX3" fmla="*/ 0 w 4607286"/>
              <a:gd name="connsiteY3" fmla="*/ 0 h 2306462"/>
              <a:gd name="connsiteX0" fmla="*/ 12700 w 4619986"/>
              <a:gd name="connsiteY0" fmla="*/ 0 h 4262262"/>
              <a:gd name="connsiteX1" fmla="*/ 4619986 w 4619986"/>
              <a:gd name="connsiteY1" fmla="*/ 2306462 h 4262262"/>
              <a:gd name="connsiteX2" fmla="*/ 0 w 4619986"/>
              <a:gd name="connsiteY2" fmla="*/ 4262262 h 4262262"/>
              <a:gd name="connsiteX3" fmla="*/ 12700 w 4619986"/>
              <a:gd name="connsiteY3" fmla="*/ 0 h 4262262"/>
            </a:gdLst>
            <a:ahLst/>
            <a:cxnLst>
              <a:cxn ang="0">
                <a:pos x="connsiteX0" y="connsiteY0"/>
              </a:cxn>
              <a:cxn ang="0">
                <a:pos x="connsiteX1" y="connsiteY1"/>
              </a:cxn>
              <a:cxn ang="0">
                <a:pos x="connsiteX2" y="connsiteY2"/>
              </a:cxn>
              <a:cxn ang="0">
                <a:pos x="connsiteX3" y="connsiteY3"/>
              </a:cxn>
            </a:cxnLst>
            <a:rect l="l" t="t" r="r" b="b"/>
            <a:pathLst>
              <a:path w="4619986" h="4262262">
                <a:moveTo>
                  <a:pt x="12700" y="0"/>
                </a:moveTo>
                <a:lnTo>
                  <a:pt x="4619986" y="2306462"/>
                </a:lnTo>
                <a:lnTo>
                  <a:pt x="0" y="4262262"/>
                </a:lnTo>
                <a:cubicBezTo>
                  <a:pt x="4233" y="2841508"/>
                  <a:pt x="8467" y="1420754"/>
                  <a:pt x="12700" y="0"/>
                </a:cubicBezTo>
                <a:close/>
              </a:path>
            </a:pathLst>
          </a:custGeom>
          <a:gradFill>
            <a:gsLst>
              <a:gs pos="0">
                <a:schemeClr val="accent2"/>
              </a:gs>
              <a:gs pos="52000">
                <a:schemeClr val="tx1"/>
              </a:gs>
              <a:gs pos="98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Tree>
    <p:extLst>
      <p:ext uri="{BB962C8B-B14F-4D97-AF65-F5344CB8AC3E}">
        <p14:creationId xmlns:p14="http://schemas.microsoft.com/office/powerpoint/2010/main" val="19778377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smtClean="0"/>
              <a:t>Bild durch Klicken auf Symbol hinzufügen</a:t>
            </a:r>
            <a:endParaRPr lang="de-DE" dirty="0"/>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Tree>
    <p:extLst>
      <p:ext uri="{BB962C8B-B14F-4D97-AF65-F5344CB8AC3E}">
        <p14:creationId xmlns:p14="http://schemas.microsoft.com/office/powerpoint/2010/main" val="38520518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250032" y="1080001"/>
            <a:ext cx="8643144" cy="3361632"/>
          </a:xfrm>
          <a:solidFill>
            <a:schemeClr val="accent6"/>
          </a:solidFill>
        </p:spPr>
        <p:txBody>
          <a:bodyPr lIns="0" tIns="0" rIns="0" bIns="0" anchor="ctr">
            <a:noAutofit/>
          </a:bodyPr>
          <a:lstStyle>
            <a:lvl1pPr marL="0" indent="0" algn="ctr">
              <a:buNone/>
              <a:defRPr/>
            </a:lvl1pPr>
          </a:lstStyle>
          <a:p>
            <a:r>
              <a:rPr lang="de-DE" smtClean="0"/>
              <a:t>Bild durch Klicken auf Symbol hinzufügen</a:t>
            </a:r>
            <a:endParaRPr lang="de-DE" dirty="0"/>
          </a:p>
        </p:txBody>
      </p:sp>
    </p:spTree>
    <p:extLst>
      <p:ext uri="{BB962C8B-B14F-4D97-AF65-F5344CB8AC3E}">
        <p14:creationId xmlns:p14="http://schemas.microsoft.com/office/powerpoint/2010/main" val="6030646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Smart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p:nvPr>
        </p:nvSpPr>
        <p:spPr>
          <a:xfrm>
            <a:off x="250825" y="1739900"/>
            <a:ext cx="8642350" cy="2701925"/>
          </a:xfrm>
        </p:spPr>
        <p:txBody>
          <a:bodyPr/>
          <a:lstStyle>
            <a:lvl1pPr marL="0" indent="0">
              <a:buNone/>
              <a:defRPr/>
            </a:lvl1pPr>
          </a:lstStyle>
          <a:p>
            <a:r>
              <a:rPr lang="de-DE" smtClean="0"/>
              <a:t>Klicken Sie auf das Symbol, um die SmartArt-Grafik hinzuzufügen</a:t>
            </a:r>
            <a:endParaRPr lang="de-DE" dirty="0"/>
          </a:p>
        </p:txBody>
      </p:sp>
    </p:spTree>
    <p:extLst>
      <p:ext uri="{BB962C8B-B14F-4D97-AF65-F5344CB8AC3E}">
        <p14:creationId xmlns:p14="http://schemas.microsoft.com/office/powerpoint/2010/main" val="9282778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100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365774"/>
            <a:ext cx="7722401" cy="454025"/>
          </a:xfrm>
          <a:prstGeom prst="rect">
            <a:avLst/>
          </a:prstGeom>
        </p:spPr>
        <p:txBody>
          <a:bodyPr vert="horz" lIns="0" tIns="0" rIns="0" bIns="0" rtlCol="0" anchor="t" anchorCtr="0">
            <a:noAutofit/>
          </a:bodyPr>
          <a:lstStyle/>
          <a:p>
            <a:r>
              <a:rPr lang="de-DE" dirty="0"/>
              <a:t>TITEL BEARBEITEN</a:t>
            </a:r>
            <a:endParaRPr lang="en-US" dirty="0"/>
          </a:p>
        </p:txBody>
      </p:sp>
      <p:sp>
        <p:nvSpPr>
          <p:cNvPr id="3" name="Text Placeholder 2"/>
          <p:cNvSpPr>
            <a:spLocks noGrp="1"/>
          </p:cNvSpPr>
          <p:nvPr>
            <p:ph type="body" idx="1"/>
          </p:nvPr>
        </p:nvSpPr>
        <p:spPr>
          <a:xfrm>
            <a:off x="250825" y="1979525"/>
            <a:ext cx="8642349" cy="265319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70113CA0-0DD7-9548-B4A8-43615A11C38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173175" y="238618"/>
            <a:ext cx="720000" cy="720000"/>
          </a:xfrm>
          <a:prstGeom prst="rect">
            <a:avLst/>
          </a:prstGeom>
        </p:spPr>
      </p:pic>
      <p:sp>
        <p:nvSpPr>
          <p:cNvPr id="4" name="Textfeld 3">
            <a:extLst>
              <a:ext uri="{FF2B5EF4-FFF2-40B4-BE49-F238E27FC236}">
                <a16:creationId xmlns:a16="http://schemas.microsoft.com/office/drawing/2014/main" id="{36E83AFE-0D76-C240-A33D-8D8C0966DBEB}"/>
              </a:ext>
            </a:extLst>
          </p:cNvPr>
          <p:cNvSpPr txBox="1"/>
          <p:nvPr userDrawn="1"/>
        </p:nvSpPr>
        <p:spPr>
          <a:xfrm>
            <a:off x="250825" y="4786476"/>
            <a:ext cx="3560456" cy="153888"/>
          </a:xfrm>
          <a:prstGeom prst="rect">
            <a:avLst/>
          </a:prstGeom>
          <a:noFill/>
        </p:spPr>
        <p:txBody>
          <a:bodyPr wrap="square" lIns="0" tIns="0" rIns="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000" b="0" i="0" dirty="0" smtClean="0">
                <a:solidFill>
                  <a:srgbClr val="3C3C3B"/>
                </a:solidFill>
                <a:latin typeface="Meta IGM" panose="02000503040000020004" pitchFamily="2" charset="0"/>
              </a:rPr>
              <a:t>Vereinbarkeit | August 2023</a:t>
            </a:r>
            <a:endParaRPr lang="de-DE" sz="1000" b="0" i="0" dirty="0">
              <a:solidFill>
                <a:srgbClr val="3C3C3B"/>
              </a:solidFill>
              <a:latin typeface="Meta IGM" panose="02000503040000020004" pitchFamily="2" charset="0"/>
            </a:endParaRPr>
          </a:p>
        </p:txBody>
      </p:sp>
      <p:sp>
        <p:nvSpPr>
          <p:cNvPr id="13" name="Textfeld 12">
            <a:extLst>
              <a:ext uri="{FF2B5EF4-FFF2-40B4-BE49-F238E27FC236}">
                <a16:creationId xmlns:a16="http://schemas.microsoft.com/office/drawing/2014/main" id="{61566813-E909-A142-B31F-03FCE51CCD4D}"/>
              </a:ext>
            </a:extLst>
          </p:cNvPr>
          <p:cNvSpPr txBox="1"/>
          <p:nvPr userDrawn="1"/>
        </p:nvSpPr>
        <p:spPr>
          <a:xfrm>
            <a:off x="6115050" y="4636168"/>
            <a:ext cx="2784031" cy="461665"/>
          </a:xfrm>
          <a:prstGeom prst="rect">
            <a:avLst/>
          </a:prstGeom>
          <a:noFill/>
        </p:spPr>
        <p:txBody>
          <a:bodyPr wrap="square" lIns="0" tIns="0" rIns="0" bIns="0" rtlCol="0">
            <a:spAutoFit/>
          </a:bodyPr>
          <a:lstStyle/>
          <a:p>
            <a:pPr algn="r"/>
            <a:r>
              <a:rPr lang="de-DE" sz="1000" b="0" i="0" kern="1200" dirty="0">
                <a:solidFill>
                  <a:srgbClr val="3C3C3B"/>
                </a:solidFill>
                <a:effectLst/>
                <a:latin typeface="Meta IGM" panose="02000503040000020004" pitchFamily="2" charset="0"/>
                <a:ea typeface="+mn-ea"/>
                <a:cs typeface="+mn-cs"/>
              </a:rPr>
              <a:t>IG Metall</a:t>
            </a:r>
          </a:p>
          <a:p>
            <a:pPr algn="r"/>
            <a:r>
              <a:rPr lang="de-DE" sz="1000" b="1" i="0" kern="1200" dirty="0" smtClean="0">
                <a:solidFill>
                  <a:srgbClr val="3C3C3B"/>
                </a:solidFill>
                <a:effectLst/>
                <a:latin typeface="Meta IGM" panose="02000503040000020004" pitchFamily="2" charset="0"/>
                <a:ea typeface="+mn-ea"/>
                <a:cs typeface="+mn-cs"/>
              </a:rPr>
              <a:t>FB Zielgruppen und Gleichstellung</a:t>
            </a:r>
          </a:p>
          <a:p>
            <a:pPr algn="r"/>
            <a:r>
              <a:rPr lang="de-DE" sz="1000" b="1" i="0" kern="1200" dirty="0" smtClean="0">
                <a:solidFill>
                  <a:srgbClr val="3C3C3B"/>
                </a:solidFill>
                <a:effectLst/>
                <a:latin typeface="Meta IGM" panose="02000503040000020004" pitchFamily="2" charset="0"/>
                <a:ea typeface="+mn-ea"/>
                <a:cs typeface="+mn-cs"/>
              </a:rPr>
              <a:t> </a:t>
            </a:r>
            <a:r>
              <a:rPr lang="de-DE" sz="1000" b="1" i="0" kern="1200" baseline="0" dirty="0" smtClean="0">
                <a:solidFill>
                  <a:srgbClr val="3C3C3B"/>
                </a:solidFill>
                <a:effectLst/>
                <a:latin typeface="Meta IGM" panose="02000503040000020004" pitchFamily="2" charset="0"/>
                <a:ea typeface="+mn-ea"/>
                <a:cs typeface="+mn-cs"/>
              </a:rPr>
              <a:t> Res. </a:t>
            </a:r>
            <a:r>
              <a:rPr lang="de-DE" sz="1000" b="1" i="0" kern="1200" dirty="0" smtClean="0">
                <a:solidFill>
                  <a:srgbClr val="3C3C3B"/>
                </a:solidFill>
                <a:effectLst/>
                <a:latin typeface="Meta IGM" panose="02000503040000020004" pitchFamily="2" charset="0"/>
                <a:ea typeface="+mn-ea"/>
                <a:cs typeface="+mn-cs"/>
              </a:rPr>
              <a:t>Frauen- und</a:t>
            </a:r>
            <a:r>
              <a:rPr lang="de-DE" sz="1000" b="1" i="0" kern="1200" baseline="0" dirty="0" smtClean="0">
                <a:solidFill>
                  <a:srgbClr val="3C3C3B"/>
                </a:solidFill>
                <a:effectLst/>
                <a:latin typeface="Meta IGM" panose="02000503040000020004" pitchFamily="2" charset="0"/>
                <a:ea typeface="+mn-ea"/>
                <a:cs typeface="+mn-cs"/>
              </a:rPr>
              <a:t> Gleichstellung</a:t>
            </a:r>
            <a:endParaRPr lang="de-DE" sz="1000" b="1"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2581257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2" r:id="rId4"/>
    <p:sldLayoutId id="2147483677" r:id="rId5"/>
    <p:sldLayoutId id="2147483675" r:id="rId6"/>
    <p:sldLayoutId id="2147483678" r:id="rId7"/>
    <p:sldLayoutId id="2147483676" r:id="rId8"/>
    <p:sldLayoutId id="2147483679" r:id="rId9"/>
    <p:sldLayoutId id="2147483674" r:id="rId10"/>
  </p:sldLayoutIdLs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4000" b="1" i="0" kern="1200" cap="all" spc="200" baseline="0">
          <a:solidFill>
            <a:srgbClr val="E3051B"/>
          </a:solidFill>
          <a:latin typeface="Meta Head IGM Cond Black" panose="02000506030000020004" pitchFamily="2" charset="77"/>
          <a:ea typeface="+mj-ea"/>
          <a:cs typeface="+mj-cs"/>
        </a:defRPr>
      </a:lvl1pPr>
    </p:titleStyle>
    <p:bodyStyle>
      <a:lvl1pPr marL="171450" indent="-243450" algn="l" defTabSz="685800" rtl="0" eaLnBrk="1" latinLnBrk="0" hangingPunct="1">
        <a:lnSpc>
          <a:spcPct val="90000"/>
        </a:lnSpc>
        <a:spcBef>
          <a:spcPts val="750"/>
        </a:spcBef>
        <a:buSzPct val="90000"/>
        <a:buFontTx/>
        <a:buBlip>
          <a:blip r:embed="rId13"/>
        </a:buBlip>
        <a:defRPr sz="1800" b="0" i="0" kern="1200">
          <a:solidFill>
            <a:srgbClr val="3C3C3B"/>
          </a:solidFill>
          <a:latin typeface="Meta IGM" panose="02000503040000020004" pitchFamily="2" charset="0"/>
          <a:ea typeface="+mn-ea"/>
          <a:cs typeface="+mn-cs"/>
        </a:defRPr>
      </a:lvl1pPr>
      <a:lvl2pPr marL="514350" indent="-243450" algn="l" defTabSz="685800" rtl="0" eaLnBrk="1" latinLnBrk="0" hangingPunct="1">
        <a:lnSpc>
          <a:spcPct val="90000"/>
        </a:lnSpc>
        <a:spcBef>
          <a:spcPts val="375"/>
        </a:spcBef>
        <a:buSzPct val="90000"/>
        <a:buFontTx/>
        <a:buBlip>
          <a:blip r:embed="rId13"/>
        </a:buBlip>
        <a:defRPr sz="1800" b="0" i="0" kern="1200">
          <a:solidFill>
            <a:srgbClr val="3C3C3B"/>
          </a:solidFill>
          <a:latin typeface="Meta IGM" panose="02000503040000020004" pitchFamily="2" charset="0"/>
          <a:ea typeface="+mn-ea"/>
          <a:cs typeface="+mn-cs"/>
        </a:defRPr>
      </a:lvl2pPr>
      <a:lvl3pPr marL="785250" indent="-243450" algn="l" defTabSz="685800" rtl="0" eaLnBrk="1" latinLnBrk="0" hangingPunct="1">
        <a:lnSpc>
          <a:spcPct val="90000"/>
        </a:lnSpc>
        <a:spcBef>
          <a:spcPts val="375"/>
        </a:spcBef>
        <a:buSzPct val="90000"/>
        <a:buFontTx/>
        <a:buBlip>
          <a:blip r:embed="rId13"/>
        </a:buBlip>
        <a:defRPr sz="1800" b="0" i="0" kern="1200">
          <a:solidFill>
            <a:srgbClr val="3C3C3B"/>
          </a:solidFill>
          <a:latin typeface="Meta IGM" panose="02000503040000020004" pitchFamily="2" charset="0"/>
          <a:ea typeface="+mn-ea"/>
          <a:cs typeface="+mn-cs"/>
        </a:defRPr>
      </a:lvl3pPr>
      <a:lvl4pPr marL="1056150" indent="-243450" algn="l" defTabSz="685800" rtl="0" eaLnBrk="1" latinLnBrk="0" hangingPunct="1">
        <a:lnSpc>
          <a:spcPct val="90000"/>
        </a:lnSpc>
        <a:spcBef>
          <a:spcPts val="375"/>
        </a:spcBef>
        <a:buSzPct val="90000"/>
        <a:buFontTx/>
        <a:buBlip>
          <a:blip r:embed="rId13"/>
        </a:buBlip>
        <a:defRPr sz="1800" b="0" i="0" kern="1200">
          <a:solidFill>
            <a:srgbClr val="3C3C3B"/>
          </a:solidFill>
          <a:latin typeface="Meta IGM" panose="02000503040000020004" pitchFamily="2" charset="0"/>
          <a:ea typeface="+mn-ea"/>
          <a:cs typeface="+mn-cs"/>
        </a:defRPr>
      </a:lvl4pPr>
      <a:lvl5pPr marL="1327050" indent="-243450" algn="l" defTabSz="685800" rtl="0" eaLnBrk="1" latinLnBrk="0" hangingPunct="1">
        <a:lnSpc>
          <a:spcPct val="90000"/>
        </a:lnSpc>
        <a:spcBef>
          <a:spcPts val="375"/>
        </a:spcBef>
        <a:buFontTx/>
        <a:buBlip>
          <a:blip r:embed="rId13"/>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pos="5602">
          <p15:clr>
            <a:srgbClr val="F26B43"/>
          </p15:clr>
        </p15:guide>
        <p15:guide id="5" orient="horz" pos="146">
          <p15:clr>
            <a:srgbClr val="F26B43"/>
          </p15:clr>
        </p15:guide>
        <p15:guide id="6" orient="horz" pos="30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familienportal.de/familienportal/meta/egr"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unsplash.com/@nate_dumlao?utm_source=unsplash&amp;utm_medium=referral&amp;utm_content=creditCopyTex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181251" y="2712142"/>
            <a:ext cx="6591039" cy="577711"/>
          </a:xfrm>
        </p:spPr>
        <p:txBody>
          <a:bodyPr/>
          <a:lstStyle/>
          <a:p>
            <a:r>
              <a:rPr lang="de-DE" dirty="0" smtClean="0"/>
              <a:t>Arbeit und Familienleben besser Vereinbaren</a:t>
            </a:r>
            <a:r>
              <a:rPr lang="de-DE" dirty="0"/>
              <a:t/>
            </a:r>
            <a:br>
              <a:rPr lang="de-DE" dirty="0"/>
            </a:br>
            <a:r>
              <a:rPr lang="de-DE" sz="1200" dirty="0" smtClean="0"/>
              <a:t>Elternzeit</a:t>
            </a:r>
            <a:br>
              <a:rPr lang="de-DE" sz="1200" dirty="0" smtClean="0"/>
            </a:br>
            <a:r>
              <a:rPr lang="de-DE" sz="1200" dirty="0" smtClean="0"/>
              <a:t>Freistellungen für die Pflege</a:t>
            </a:r>
            <a:br>
              <a:rPr lang="de-DE" sz="1200" dirty="0" smtClean="0"/>
            </a:br>
            <a:r>
              <a:rPr lang="de-DE" sz="1200" dirty="0" smtClean="0"/>
              <a:t>Handlungsmöglichkeiten des Betriebsrats</a:t>
            </a:r>
            <a:br>
              <a:rPr lang="de-DE" sz="1200" dirty="0" smtClean="0"/>
            </a:br>
            <a:r>
              <a:rPr lang="de-DE" sz="1200" dirty="0"/>
              <a:t/>
            </a:r>
            <a:br>
              <a:rPr lang="de-DE" sz="1200" dirty="0"/>
            </a:br>
            <a:r>
              <a:rPr lang="de-DE" sz="1200" dirty="0" smtClean="0"/>
              <a:t>August 2023</a:t>
            </a:r>
            <a:endParaRPr lang="de-DE" sz="1200" dirty="0"/>
          </a:p>
        </p:txBody>
      </p:sp>
    </p:spTree>
    <p:extLst>
      <p:ext uri="{BB962C8B-B14F-4D97-AF65-F5344CB8AC3E}">
        <p14:creationId xmlns:p14="http://schemas.microsoft.com/office/powerpoint/2010/main" val="606767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50824" y="231775"/>
            <a:ext cx="8642349" cy="454025"/>
          </a:xfrm>
        </p:spPr>
        <p:txBody>
          <a:bodyPr/>
          <a:lstStyle/>
          <a:p>
            <a:r>
              <a:rPr lang="de-DE" dirty="0" err="1" smtClean="0"/>
              <a:t>eltern</a:t>
            </a:r>
            <a:r>
              <a:rPr lang="de-DE" sz="6000" dirty="0" err="1" smtClean="0"/>
              <a:t>ZEIT</a:t>
            </a:r>
            <a:endParaRPr lang="de-DE" sz="6000" dirty="0"/>
          </a:p>
        </p:txBody>
      </p:sp>
      <p:sp>
        <p:nvSpPr>
          <p:cNvPr id="4" name="Textplatzhalter 3"/>
          <p:cNvSpPr>
            <a:spLocks noGrp="1"/>
          </p:cNvSpPr>
          <p:nvPr>
            <p:ph type="body" sz="quarter" idx="13"/>
          </p:nvPr>
        </p:nvSpPr>
        <p:spPr>
          <a:xfrm>
            <a:off x="5260803" y="2902689"/>
            <a:ext cx="3741700" cy="495300"/>
          </a:xfrm>
        </p:spPr>
        <p:txBody>
          <a:bodyPr/>
          <a:lstStyle/>
          <a:p>
            <a:pPr marL="342900" indent="-342900">
              <a:buFont typeface="Arial" panose="020B0604020202020204" pitchFamily="34" charset="0"/>
              <a:buChar char="•"/>
            </a:pPr>
            <a:r>
              <a:rPr lang="de-DE" dirty="0" smtClean="0"/>
              <a:t>Anspruch gegenüber dem Arbeitgeber</a:t>
            </a:r>
          </a:p>
          <a:p>
            <a:pPr marL="342900" indent="-342900">
              <a:buFont typeface="Arial" panose="020B0604020202020204" pitchFamily="34" charset="0"/>
              <a:buChar char="•"/>
            </a:pPr>
            <a:r>
              <a:rPr lang="de-DE" dirty="0" smtClean="0"/>
              <a:t>Jeder Elternteil hat individuell Anspruch</a:t>
            </a:r>
          </a:p>
          <a:p>
            <a:pPr marL="342900" indent="-342900">
              <a:buFont typeface="Arial" panose="020B0604020202020204" pitchFamily="34" charset="0"/>
              <a:buChar char="•"/>
            </a:pPr>
            <a:r>
              <a:rPr lang="de-DE" dirty="0" smtClean="0"/>
              <a:t>Bis zu 3 Jahre</a:t>
            </a:r>
          </a:p>
          <a:p>
            <a:pPr marL="342900" indent="-342900">
              <a:buFont typeface="Arial" panose="020B0604020202020204" pitchFamily="34" charset="0"/>
              <a:buChar char="•"/>
            </a:pPr>
            <a:r>
              <a:rPr lang="de-DE" dirty="0" smtClean="0"/>
              <a:t>Festlegung für die ersten zwei Jahre</a:t>
            </a:r>
          </a:p>
          <a:p>
            <a:pPr marL="342900" indent="-342900">
              <a:buFont typeface="Arial" panose="020B0604020202020204" pitchFamily="34" charset="0"/>
              <a:buChar char="•"/>
            </a:pPr>
            <a:r>
              <a:rPr lang="de-DE" dirty="0" smtClean="0"/>
              <a:t>(Teil-)Freistellung von der Arbeit</a:t>
            </a:r>
          </a:p>
          <a:p>
            <a:r>
              <a:rPr lang="de-DE" sz="1400" dirty="0"/>
              <a:t>Achtung: Nur in Unternehmen mit mehr als 15 Beschäftigten, mindestens 6 Monate Betriebszugehörigkeit</a:t>
            </a:r>
          </a:p>
          <a:p>
            <a:endParaRPr lang="de-DE" dirty="0"/>
          </a:p>
        </p:txBody>
      </p:sp>
      <p:pic>
        <p:nvPicPr>
          <p:cNvPr id="3" name="Grafik 2"/>
          <p:cNvPicPr>
            <a:picLocks noChangeAspect="1"/>
          </p:cNvPicPr>
          <p:nvPr/>
        </p:nvPicPr>
        <p:blipFill>
          <a:blip r:embed="rId3"/>
          <a:stretch>
            <a:fillRect/>
          </a:stretch>
        </p:blipFill>
        <p:spPr>
          <a:xfrm>
            <a:off x="250824" y="1159200"/>
            <a:ext cx="4748291" cy="3168000"/>
          </a:xfrm>
          <a:prstGeom prst="rect">
            <a:avLst/>
          </a:prstGeom>
        </p:spPr>
      </p:pic>
      <p:sp>
        <p:nvSpPr>
          <p:cNvPr id="5" name="Textfeld 4"/>
          <p:cNvSpPr txBox="1"/>
          <p:nvPr/>
        </p:nvSpPr>
        <p:spPr>
          <a:xfrm>
            <a:off x="2971800" y="4043690"/>
            <a:ext cx="3482163"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err="1" smtClean="0">
                <a:solidFill>
                  <a:schemeClr val="bg1">
                    <a:lumMod val="85000"/>
                  </a:schemeClr>
                </a:solidFill>
              </a:rPr>
              <a:t>aronvisuals</a:t>
            </a:r>
            <a:endParaRPr lang="de-DE" sz="1100" dirty="0">
              <a:solidFill>
                <a:schemeClr val="bg1">
                  <a:lumMod val="85000"/>
                </a:schemeClr>
              </a:solidFill>
            </a:endParaRPr>
          </a:p>
        </p:txBody>
      </p:sp>
    </p:spTree>
    <p:extLst>
      <p:ext uri="{BB962C8B-B14F-4D97-AF65-F5344CB8AC3E}">
        <p14:creationId xmlns:p14="http://schemas.microsoft.com/office/powerpoint/2010/main" val="566580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50824" y="231775"/>
            <a:ext cx="8642349" cy="454025"/>
          </a:xfrm>
        </p:spPr>
        <p:txBody>
          <a:bodyPr/>
          <a:lstStyle/>
          <a:p>
            <a:r>
              <a:rPr lang="de-DE" dirty="0" err="1" smtClean="0"/>
              <a:t>eltern</a:t>
            </a:r>
            <a:r>
              <a:rPr lang="de-DE" sz="6000" dirty="0" err="1" smtClean="0"/>
              <a:t>TeilzEIT</a:t>
            </a:r>
            <a:endParaRPr lang="de-DE" sz="6000" dirty="0"/>
          </a:p>
        </p:txBody>
      </p:sp>
      <p:sp>
        <p:nvSpPr>
          <p:cNvPr id="4" name="Textplatzhalter 3"/>
          <p:cNvSpPr>
            <a:spLocks noGrp="1"/>
          </p:cNvSpPr>
          <p:nvPr>
            <p:ph type="body" sz="quarter" idx="13"/>
          </p:nvPr>
        </p:nvSpPr>
        <p:spPr>
          <a:xfrm>
            <a:off x="5151473" y="2784248"/>
            <a:ext cx="3741700" cy="495300"/>
          </a:xfrm>
        </p:spPr>
        <p:txBody>
          <a:bodyPr/>
          <a:lstStyle/>
          <a:p>
            <a:pPr marL="342900" indent="-342900">
              <a:buFont typeface="Arial" panose="020B0604020202020204" pitchFamily="34" charset="0"/>
              <a:buChar char="•"/>
            </a:pPr>
            <a:r>
              <a:rPr lang="de-DE" dirty="0" smtClean="0"/>
              <a:t>In Teilzeit: Bis zu 32 Stunden</a:t>
            </a:r>
          </a:p>
          <a:p>
            <a:pPr marL="342900" indent="-342900">
              <a:buFont typeface="Arial" panose="020B0604020202020204" pitchFamily="34" charset="0"/>
              <a:buChar char="•"/>
            </a:pPr>
            <a:r>
              <a:rPr lang="de-DE" dirty="0" smtClean="0"/>
              <a:t>Aufteilung auf bis zu 3 Abschnitte</a:t>
            </a:r>
          </a:p>
          <a:p>
            <a:pPr marL="342900" indent="-342900">
              <a:buFont typeface="Arial" panose="020B0604020202020204" pitchFamily="34" charset="0"/>
              <a:buChar char="•"/>
            </a:pPr>
            <a:r>
              <a:rPr lang="de-DE" dirty="0" smtClean="0"/>
              <a:t>24 Monate zwischen 3. und 8. Lebensjahr</a:t>
            </a:r>
          </a:p>
          <a:p>
            <a:pPr marL="342900" indent="-342900">
              <a:buFont typeface="Arial" panose="020B0604020202020204" pitchFamily="34" charset="0"/>
              <a:buChar char="•"/>
            </a:pPr>
            <a:r>
              <a:rPr lang="de-DE" dirty="0" smtClean="0"/>
              <a:t>Ablehnung aus dringenden betrieblichen Gründen möglich, </a:t>
            </a:r>
            <a:r>
              <a:rPr lang="de-DE" sz="1800" dirty="0" smtClean="0"/>
              <a:t>aber Zustimmung erteilt wenn Arbeitgeber nicht rechtzeitig ablehnt und nicht schriftlich begründet</a:t>
            </a:r>
          </a:p>
          <a:p>
            <a:pPr marL="342900" indent="-342900">
              <a:buFont typeface="Arial" panose="020B0604020202020204" pitchFamily="34" charset="0"/>
              <a:buChar char="•"/>
            </a:pPr>
            <a:endParaRPr lang="de-DE" dirty="0" smtClean="0"/>
          </a:p>
        </p:txBody>
      </p:sp>
      <p:pic>
        <p:nvPicPr>
          <p:cNvPr id="3" name="Grafik 2"/>
          <p:cNvPicPr>
            <a:picLocks noChangeAspect="1"/>
          </p:cNvPicPr>
          <p:nvPr/>
        </p:nvPicPr>
        <p:blipFill>
          <a:blip r:embed="rId3"/>
          <a:stretch>
            <a:fillRect/>
          </a:stretch>
        </p:blipFill>
        <p:spPr>
          <a:xfrm>
            <a:off x="250824" y="1159200"/>
            <a:ext cx="4748291" cy="3168000"/>
          </a:xfrm>
          <a:prstGeom prst="rect">
            <a:avLst/>
          </a:prstGeom>
        </p:spPr>
      </p:pic>
      <p:sp>
        <p:nvSpPr>
          <p:cNvPr id="5" name="Textfeld 4"/>
          <p:cNvSpPr txBox="1"/>
          <p:nvPr/>
        </p:nvSpPr>
        <p:spPr>
          <a:xfrm>
            <a:off x="2971800" y="4043690"/>
            <a:ext cx="3482163"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err="1" smtClean="0">
                <a:solidFill>
                  <a:schemeClr val="bg1">
                    <a:lumMod val="85000"/>
                  </a:schemeClr>
                </a:solidFill>
              </a:rPr>
              <a:t>aronvisuals</a:t>
            </a:r>
            <a:endParaRPr lang="de-DE" sz="1100" dirty="0">
              <a:solidFill>
                <a:schemeClr val="bg1">
                  <a:lumMod val="85000"/>
                </a:schemeClr>
              </a:solidFill>
            </a:endParaRPr>
          </a:p>
        </p:txBody>
      </p:sp>
    </p:spTree>
    <p:extLst>
      <p:ext uri="{BB962C8B-B14F-4D97-AF65-F5344CB8AC3E}">
        <p14:creationId xmlns:p14="http://schemas.microsoft.com/office/powerpoint/2010/main" val="1575462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50826" y="231775"/>
            <a:ext cx="8642349" cy="454025"/>
          </a:xfrm>
        </p:spPr>
        <p:txBody>
          <a:bodyPr/>
          <a:lstStyle/>
          <a:p>
            <a:r>
              <a:rPr lang="de-DE" dirty="0" err="1" smtClean="0"/>
              <a:t>eltern</a:t>
            </a:r>
            <a:r>
              <a:rPr lang="de-DE" sz="6000" dirty="0" err="1" smtClean="0"/>
              <a:t>GELD</a:t>
            </a:r>
            <a:endParaRPr lang="de-DE" sz="6000" dirty="0"/>
          </a:p>
        </p:txBody>
      </p:sp>
      <p:sp>
        <p:nvSpPr>
          <p:cNvPr id="4" name="Textplatzhalter 3"/>
          <p:cNvSpPr>
            <a:spLocks noGrp="1"/>
          </p:cNvSpPr>
          <p:nvPr>
            <p:ph type="body" sz="quarter" idx="13"/>
          </p:nvPr>
        </p:nvSpPr>
        <p:spPr>
          <a:xfrm>
            <a:off x="5151474" y="2247900"/>
            <a:ext cx="3741700" cy="495300"/>
          </a:xfrm>
        </p:spPr>
        <p:txBody>
          <a:bodyPr/>
          <a:lstStyle/>
          <a:p>
            <a:pPr marL="342900" indent="-342900">
              <a:buFont typeface="Arial" panose="020B0604020202020204" pitchFamily="34" charset="0"/>
              <a:buChar char="•"/>
            </a:pPr>
            <a:r>
              <a:rPr lang="de-DE" dirty="0" smtClean="0"/>
              <a:t>Staatliche Leistung</a:t>
            </a:r>
          </a:p>
          <a:p>
            <a:pPr marL="342900" indent="-342900">
              <a:buFont typeface="Arial" panose="020B0604020202020204" pitchFamily="34" charset="0"/>
              <a:buChar char="•"/>
            </a:pPr>
            <a:r>
              <a:rPr lang="de-DE" dirty="0" smtClean="0"/>
              <a:t>Eltern haben gemeinsam Anspruch</a:t>
            </a:r>
          </a:p>
          <a:p>
            <a:pPr marL="342900" indent="-342900">
              <a:buFont typeface="Arial" panose="020B0604020202020204" pitchFamily="34" charset="0"/>
              <a:buChar char="•"/>
            </a:pPr>
            <a:r>
              <a:rPr lang="de-DE" dirty="0" smtClean="0"/>
              <a:t>Mindestens 300 Euro, Maximal 1.800 Euro</a:t>
            </a:r>
          </a:p>
          <a:p>
            <a:pPr marL="342900" indent="-342900">
              <a:buFont typeface="Arial" panose="020B0604020202020204" pitchFamily="34" charset="0"/>
              <a:buChar char="•"/>
            </a:pPr>
            <a:r>
              <a:rPr lang="de-DE" dirty="0" smtClean="0"/>
              <a:t>Basiselterngeld: Jeder Elternteil mind. 2 Monate, max. 12 Monate </a:t>
            </a:r>
            <a:endParaRPr lang="de-DE" dirty="0"/>
          </a:p>
        </p:txBody>
      </p:sp>
      <p:pic>
        <p:nvPicPr>
          <p:cNvPr id="6" name="Grafik 5"/>
          <p:cNvPicPr>
            <a:picLocks noChangeAspect="1"/>
          </p:cNvPicPr>
          <p:nvPr/>
        </p:nvPicPr>
        <p:blipFill>
          <a:blip r:embed="rId3"/>
          <a:stretch>
            <a:fillRect/>
          </a:stretch>
        </p:blipFill>
        <p:spPr>
          <a:xfrm>
            <a:off x="250825" y="1159200"/>
            <a:ext cx="4748291" cy="3168000"/>
          </a:xfrm>
          <a:prstGeom prst="rect">
            <a:avLst/>
          </a:prstGeom>
        </p:spPr>
      </p:pic>
      <p:sp>
        <p:nvSpPr>
          <p:cNvPr id="5" name="Textfeld 4"/>
          <p:cNvSpPr txBox="1"/>
          <p:nvPr/>
        </p:nvSpPr>
        <p:spPr>
          <a:xfrm>
            <a:off x="3163187" y="4060274"/>
            <a:ext cx="3290776"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a:solidFill>
                  <a:schemeClr val="bg1">
                    <a:lumMod val="85000"/>
                  </a:schemeClr>
                </a:solidFill>
              </a:rPr>
              <a:t>@micheile</a:t>
            </a:r>
          </a:p>
        </p:txBody>
      </p:sp>
    </p:spTree>
    <p:extLst>
      <p:ext uri="{BB962C8B-B14F-4D97-AF65-F5344CB8AC3E}">
        <p14:creationId xmlns:p14="http://schemas.microsoft.com/office/powerpoint/2010/main" val="3744196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50826" y="231775"/>
            <a:ext cx="8642349" cy="454025"/>
          </a:xfrm>
        </p:spPr>
        <p:txBody>
          <a:bodyPr/>
          <a:lstStyle/>
          <a:p>
            <a:r>
              <a:rPr lang="de-DE" dirty="0" err="1" smtClean="0"/>
              <a:t>eltern</a:t>
            </a:r>
            <a:r>
              <a:rPr lang="de-DE" sz="6000" dirty="0" err="1" smtClean="0"/>
              <a:t>GELD</a:t>
            </a:r>
            <a:endParaRPr lang="de-DE" sz="6000" dirty="0"/>
          </a:p>
        </p:txBody>
      </p:sp>
      <p:sp>
        <p:nvSpPr>
          <p:cNvPr id="4" name="Textplatzhalter 3"/>
          <p:cNvSpPr>
            <a:spLocks noGrp="1"/>
          </p:cNvSpPr>
          <p:nvPr>
            <p:ph type="body" sz="quarter" idx="13"/>
          </p:nvPr>
        </p:nvSpPr>
        <p:spPr>
          <a:xfrm>
            <a:off x="5151474" y="2247900"/>
            <a:ext cx="3741700" cy="495300"/>
          </a:xfrm>
        </p:spPr>
        <p:txBody>
          <a:bodyPr/>
          <a:lstStyle/>
          <a:p>
            <a:r>
              <a:rPr lang="de-DE" b="1" dirty="0" smtClean="0"/>
              <a:t>Wie wollen wir es aufteilen?</a:t>
            </a:r>
          </a:p>
          <a:p>
            <a:pPr marL="342900" indent="-342900">
              <a:buFont typeface="Arial" panose="020B0604020202020204" pitchFamily="34" charset="0"/>
              <a:buChar char="•"/>
            </a:pPr>
            <a:r>
              <a:rPr lang="de-DE" dirty="0" smtClean="0"/>
              <a:t>Basiselterngeld</a:t>
            </a:r>
          </a:p>
          <a:p>
            <a:pPr marL="342900" indent="-342900">
              <a:buFont typeface="Arial" panose="020B0604020202020204" pitchFamily="34" charset="0"/>
              <a:buChar char="•"/>
            </a:pPr>
            <a:r>
              <a:rPr lang="de-DE" dirty="0" smtClean="0"/>
              <a:t>Elterngeld Plus</a:t>
            </a:r>
          </a:p>
          <a:p>
            <a:pPr marL="342900" indent="-342900">
              <a:buFont typeface="Arial" panose="020B0604020202020204" pitchFamily="34" charset="0"/>
              <a:buChar char="•"/>
            </a:pPr>
            <a:r>
              <a:rPr lang="de-DE" dirty="0" smtClean="0"/>
              <a:t>Partnerschaftsbonus</a:t>
            </a:r>
          </a:p>
          <a:p>
            <a:pPr marL="342900" indent="-342900">
              <a:buFont typeface="Arial" panose="020B0604020202020204" pitchFamily="34" charset="0"/>
              <a:buChar char="•"/>
            </a:pPr>
            <a:r>
              <a:rPr lang="de-DE" dirty="0" smtClean="0">
                <a:hlinkClick r:id="rId3"/>
              </a:rPr>
              <a:t>Elterngeldplaner: https</a:t>
            </a:r>
            <a:r>
              <a:rPr lang="de-DE" dirty="0">
                <a:hlinkClick r:id="rId3"/>
              </a:rPr>
              <a:t>://</a:t>
            </a:r>
            <a:r>
              <a:rPr lang="de-DE" dirty="0" smtClean="0">
                <a:hlinkClick r:id="rId3"/>
              </a:rPr>
              <a:t>familienportal.de/familienportal/meta/egr</a:t>
            </a:r>
            <a:r>
              <a:rPr lang="de-DE" dirty="0" smtClean="0"/>
              <a:t> </a:t>
            </a:r>
            <a:endParaRPr lang="de-DE" b="1" dirty="0" smtClean="0"/>
          </a:p>
        </p:txBody>
      </p:sp>
      <p:pic>
        <p:nvPicPr>
          <p:cNvPr id="6" name="Grafik 5"/>
          <p:cNvPicPr>
            <a:picLocks noChangeAspect="1"/>
          </p:cNvPicPr>
          <p:nvPr/>
        </p:nvPicPr>
        <p:blipFill>
          <a:blip r:embed="rId4"/>
          <a:stretch>
            <a:fillRect/>
          </a:stretch>
        </p:blipFill>
        <p:spPr>
          <a:xfrm>
            <a:off x="250825" y="1159200"/>
            <a:ext cx="4748291" cy="3168000"/>
          </a:xfrm>
          <a:prstGeom prst="rect">
            <a:avLst/>
          </a:prstGeom>
        </p:spPr>
      </p:pic>
      <p:sp>
        <p:nvSpPr>
          <p:cNvPr id="5" name="Textfeld 4"/>
          <p:cNvSpPr txBox="1"/>
          <p:nvPr/>
        </p:nvSpPr>
        <p:spPr>
          <a:xfrm>
            <a:off x="3163187" y="4060274"/>
            <a:ext cx="3290776"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a:solidFill>
                  <a:schemeClr val="bg1">
                    <a:lumMod val="85000"/>
                  </a:schemeClr>
                </a:solidFill>
              </a:rPr>
              <a:t>@micheile</a:t>
            </a:r>
          </a:p>
        </p:txBody>
      </p:sp>
    </p:spTree>
    <p:extLst>
      <p:ext uri="{BB962C8B-B14F-4D97-AF65-F5344CB8AC3E}">
        <p14:creationId xmlns:p14="http://schemas.microsoft.com/office/powerpoint/2010/main" val="83363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953050"/>
            <a:ext cx="8642349" cy="454025"/>
          </a:xfrm>
        </p:spPr>
        <p:txBody>
          <a:bodyPr/>
          <a:lstStyle/>
          <a:p>
            <a:r>
              <a:rPr lang="de-DE" sz="3000" dirty="0" smtClean="0"/>
              <a:t>Freistellung für die Pflege</a:t>
            </a:r>
            <a:endParaRPr lang="de-DE" sz="3000" dirty="0"/>
          </a:p>
        </p:txBody>
      </p:sp>
      <p:sp>
        <p:nvSpPr>
          <p:cNvPr id="4" name="Textplatzhalter 3"/>
          <p:cNvSpPr>
            <a:spLocks noGrp="1"/>
          </p:cNvSpPr>
          <p:nvPr>
            <p:ph type="body" sz="quarter" idx="13"/>
          </p:nvPr>
        </p:nvSpPr>
        <p:spPr>
          <a:xfrm>
            <a:off x="250825" y="1303533"/>
            <a:ext cx="8642349" cy="495300"/>
          </a:xfrm>
        </p:spPr>
        <p:txBody>
          <a:bodyPr/>
          <a:lstStyle/>
          <a:p>
            <a:r>
              <a:rPr lang="de-DE" sz="2000" b="1" dirty="0" smtClean="0"/>
              <a:t>Die gesetzlichen Möglichkeiten</a:t>
            </a:r>
            <a:endParaRPr lang="de-DE" sz="2000" b="1" dirty="0"/>
          </a:p>
        </p:txBody>
      </p:sp>
      <p:pic>
        <p:nvPicPr>
          <p:cNvPr id="6" name="Grafik 5"/>
          <p:cNvPicPr>
            <a:picLocks noChangeAspect="1"/>
          </p:cNvPicPr>
          <p:nvPr/>
        </p:nvPicPr>
        <p:blipFill>
          <a:blip r:embed="rId2"/>
          <a:stretch>
            <a:fillRect/>
          </a:stretch>
        </p:blipFill>
        <p:spPr>
          <a:xfrm rot="16200000">
            <a:off x="3055598" y="1182425"/>
            <a:ext cx="2994392" cy="4173099"/>
          </a:xfrm>
          <a:prstGeom prst="rect">
            <a:avLst/>
          </a:prstGeom>
        </p:spPr>
      </p:pic>
      <p:sp>
        <p:nvSpPr>
          <p:cNvPr id="8" name="Textfeld 7"/>
          <p:cNvSpPr txBox="1"/>
          <p:nvPr/>
        </p:nvSpPr>
        <p:spPr>
          <a:xfrm>
            <a:off x="4382792" y="4434691"/>
            <a:ext cx="3290776" cy="246221"/>
          </a:xfrm>
          <a:prstGeom prst="rect">
            <a:avLst/>
          </a:prstGeom>
          <a:noFill/>
        </p:spPr>
        <p:txBody>
          <a:bodyPr wrap="square" rtlCol="0">
            <a:spAutoFit/>
          </a:bodyPr>
          <a:lstStyle/>
          <a:p>
            <a:r>
              <a:rPr lang="de-DE" sz="1000" dirty="0" smtClean="0">
                <a:solidFill>
                  <a:schemeClr val="bg1"/>
                </a:solidFill>
              </a:rPr>
              <a:t>Quelle: Joshua </a:t>
            </a:r>
            <a:r>
              <a:rPr lang="de-DE" sz="1000" dirty="0">
                <a:solidFill>
                  <a:schemeClr val="bg1"/>
                </a:solidFill>
              </a:rPr>
              <a:t>Hoehne auf </a:t>
            </a:r>
            <a:r>
              <a:rPr lang="de-DE" sz="1000" dirty="0" smtClean="0">
                <a:solidFill>
                  <a:schemeClr val="bg1"/>
                </a:solidFill>
              </a:rPr>
              <a:t>Unsplash</a:t>
            </a:r>
            <a:endParaRPr lang="de-DE" sz="1000" dirty="0">
              <a:solidFill>
                <a:schemeClr val="bg1"/>
              </a:solidFill>
            </a:endParaRPr>
          </a:p>
        </p:txBody>
      </p:sp>
    </p:spTree>
    <p:extLst>
      <p:ext uri="{BB962C8B-B14F-4D97-AF65-F5344CB8AC3E}">
        <p14:creationId xmlns:p14="http://schemas.microsoft.com/office/powerpoint/2010/main" val="883670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681932"/>
            <a:ext cx="8642349" cy="454025"/>
          </a:xfrm>
        </p:spPr>
        <p:txBody>
          <a:bodyPr/>
          <a:lstStyle/>
          <a:p>
            <a:r>
              <a:rPr lang="de-DE" sz="3000" dirty="0" smtClean="0"/>
              <a:t>Freistellungen für die Pflege naher Angehöriger</a:t>
            </a:r>
            <a:endParaRPr lang="de-DE" sz="3000" dirty="0"/>
          </a:p>
        </p:txBody>
      </p:sp>
      <p:sp>
        <p:nvSpPr>
          <p:cNvPr id="3" name="Inhaltsplatzhalter 2"/>
          <p:cNvSpPr>
            <a:spLocks noGrp="1"/>
          </p:cNvSpPr>
          <p:nvPr>
            <p:ph idx="1"/>
          </p:nvPr>
        </p:nvSpPr>
        <p:spPr>
          <a:xfrm>
            <a:off x="250824" y="3934002"/>
            <a:ext cx="8642349" cy="653703"/>
          </a:xfrm>
        </p:spPr>
        <p:txBody>
          <a:bodyPr>
            <a:normAutofit fontScale="85000" lnSpcReduction="20000"/>
          </a:bodyPr>
          <a:lstStyle/>
          <a:p>
            <a:pPr>
              <a:lnSpc>
                <a:spcPct val="100000"/>
              </a:lnSpc>
            </a:pPr>
            <a:r>
              <a:rPr lang="de-DE" sz="1600" b="1" dirty="0">
                <a:sym typeface="Wingdings" panose="05000000000000000000" pitchFamily="2" charset="2"/>
              </a:rPr>
              <a:t>Kündigungsschutz</a:t>
            </a:r>
            <a:r>
              <a:rPr lang="de-DE" sz="1600" dirty="0">
                <a:sym typeface="Wingdings" panose="05000000000000000000" pitchFamily="2" charset="2"/>
              </a:rPr>
              <a:t> ab Ankündigung (maximal 12 Wochen vorher</a:t>
            </a:r>
            <a:r>
              <a:rPr lang="de-DE" sz="1600" dirty="0" smtClean="0">
                <a:sym typeface="Wingdings" panose="05000000000000000000" pitchFamily="2" charset="2"/>
              </a:rPr>
              <a:t>).</a:t>
            </a:r>
          </a:p>
          <a:p>
            <a:pPr>
              <a:lnSpc>
                <a:spcPct val="100000"/>
              </a:lnSpc>
            </a:pPr>
            <a:r>
              <a:rPr lang="de-DE" sz="1600" b="1" dirty="0"/>
              <a:t>Rentenversicherungsbeiträge </a:t>
            </a:r>
            <a:r>
              <a:rPr lang="de-DE" sz="1600" dirty="0"/>
              <a:t>werden für pflegende Angehörige übernommen. Voraussetzung: Sie sind nicht mehr als 30 Stunden erwerbstätig und pflegen mindestens 14 Stunden pro Woche.</a:t>
            </a:r>
          </a:p>
          <a:p>
            <a:endParaRPr lang="de-DE" dirty="0"/>
          </a:p>
          <a:p>
            <a:pPr>
              <a:lnSpc>
                <a:spcPct val="100000"/>
              </a:lnSpc>
            </a:pPr>
            <a:endParaRPr lang="de-DE" dirty="0"/>
          </a:p>
        </p:txBody>
      </p:sp>
      <p:pic>
        <p:nvPicPr>
          <p:cNvPr id="5" name="Grafik 4"/>
          <p:cNvPicPr>
            <a:picLocks noChangeAspect="1"/>
          </p:cNvPicPr>
          <p:nvPr/>
        </p:nvPicPr>
        <p:blipFill>
          <a:blip r:embed="rId3"/>
          <a:stretch>
            <a:fillRect/>
          </a:stretch>
        </p:blipFill>
        <p:spPr>
          <a:xfrm>
            <a:off x="357894" y="1574163"/>
            <a:ext cx="1941961" cy="361407"/>
          </a:xfrm>
          <a:prstGeom prst="rect">
            <a:avLst/>
          </a:prstGeom>
        </p:spPr>
      </p:pic>
      <p:pic>
        <p:nvPicPr>
          <p:cNvPr id="6" name="Grafik 5"/>
          <p:cNvPicPr>
            <a:picLocks noChangeAspect="1"/>
          </p:cNvPicPr>
          <p:nvPr/>
        </p:nvPicPr>
        <p:blipFill>
          <a:blip r:embed="rId4"/>
          <a:stretch>
            <a:fillRect/>
          </a:stretch>
        </p:blipFill>
        <p:spPr>
          <a:xfrm>
            <a:off x="2992559" y="1576430"/>
            <a:ext cx="1967367" cy="396194"/>
          </a:xfrm>
          <a:prstGeom prst="rect">
            <a:avLst/>
          </a:prstGeom>
        </p:spPr>
      </p:pic>
      <p:pic>
        <p:nvPicPr>
          <p:cNvPr id="7" name="Grafik 6"/>
          <p:cNvPicPr>
            <a:picLocks noChangeAspect="1"/>
          </p:cNvPicPr>
          <p:nvPr/>
        </p:nvPicPr>
        <p:blipFill>
          <a:blip r:embed="rId5"/>
          <a:stretch>
            <a:fillRect/>
          </a:stretch>
        </p:blipFill>
        <p:spPr>
          <a:xfrm>
            <a:off x="5822766" y="1576430"/>
            <a:ext cx="1963490" cy="397798"/>
          </a:xfrm>
          <a:prstGeom prst="rect">
            <a:avLst/>
          </a:prstGeom>
        </p:spPr>
      </p:pic>
      <p:pic>
        <p:nvPicPr>
          <p:cNvPr id="8" name="Grafik 7"/>
          <p:cNvPicPr>
            <a:picLocks noChangeAspect="1"/>
          </p:cNvPicPr>
          <p:nvPr/>
        </p:nvPicPr>
        <p:blipFill>
          <a:blip r:embed="rId6"/>
          <a:stretch>
            <a:fillRect/>
          </a:stretch>
        </p:blipFill>
        <p:spPr>
          <a:xfrm>
            <a:off x="364795" y="1935570"/>
            <a:ext cx="1928158" cy="1756667"/>
          </a:xfrm>
          <a:prstGeom prst="rect">
            <a:avLst/>
          </a:prstGeom>
        </p:spPr>
      </p:pic>
      <p:pic>
        <p:nvPicPr>
          <p:cNvPr id="9" name="Grafik 8"/>
          <p:cNvPicPr>
            <a:picLocks noChangeAspect="1"/>
          </p:cNvPicPr>
          <p:nvPr/>
        </p:nvPicPr>
        <p:blipFill>
          <a:blip r:embed="rId7"/>
          <a:stretch>
            <a:fillRect/>
          </a:stretch>
        </p:blipFill>
        <p:spPr>
          <a:xfrm>
            <a:off x="2992558" y="1979439"/>
            <a:ext cx="1967368" cy="1756667"/>
          </a:xfrm>
          <a:prstGeom prst="rect">
            <a:avLst/>
          </a:prstGeom>
        </p:spPr>
      </p:pic>
      <p:pic>
        <p:nvPicPr>
          <p:cNvPr id="10" name="Grafik 9"/>
          <p:cNvPicPr>
            <a:picLocks noChangeAspect="1"/>
          </p:cNvPicPr>
          <p:nvPr/>
        </p:nvPicPr>
        <p:blipFill>
          <a:blip r:embed="rId8"/>
          <a:stretch>
            <a:fillRect/>
          </a:stretch>
        </p:blipFill>
        <p:spPr>
          <a:xfrm>
            <a:off x="5822766" y="1981114"/>
            <a:ext cx="1963490" cy="1755063"/>
          </a:xfrm>
          <a:prstGeom prst="rect">
            <a:avLst/>
          </a:prstGeom>
        </p:spPr>
      </p:pic>
    </p:spTree>
    <p:extLst>
      <p:ext uri="{BB962C8B-B14F-4D97-AF65-F5344CB8AC3E}">
        <p14:creationId xmlns:p14="http://schemas.microsoft.com/office/powerpoint/2010/main" val="1776327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50824" y="231775"/>
            <a:ext cx="8642349" cy="454025"/>
          </a:xfrm>
        </p:spPr>
        <p:txBody>
          <a:bodyPr/>
          <a:lstStyle/>
          <a:p>
            <a:r>
              <a:rPr lang="de-DE" dirty="0" err="1" smtClean="0"/>
              <a:t>Pflege</a:t>
            </a:r>
            <a:r>
              <a:rPr lang="de-DE" sz="6000" dirty="0" err="1" smtClean="0"/>
              <a:t>zEIt</a:t>
            </a:r>
            <a:r>
              <a:rPr lang="de-DE" sz="6000" dirty="0" smtClean="0"/>
              <a:t> - Akut</a:t>
            </a:r>
            <a:endParaRPr lang="de-DE" sz="6000" dirty="0"/>
          </a:p>
        </p:txBody>
      </p:sp>
      <p:sp>
        <p:nvSpPr>
          <p:cNvPr id="4" name="Textplatzhalter 3"/>
          <p:cNvSpPr>
            <a:spLocks noGrp="1"/>
          </p:cNvSpPr>
          <p:nvPr>
            <p:ph type="body" sz="quarter" idx="13"/>
          </p:nvPr>
        </p:nvSpPr>
        <p:spPr>
          <a:xfrm>
            <a:off x="4989443" y="2655039"/>
            <a:ext cx="3903730" cy="495300"/>
          </a:xfrm>
        </p:spPr>
        <p:txBody>
          <a:bodyPr/>
          <a:lstStyle/>
          <a:p>
            <a:endParaRPr lang="de-DE" dirty="0"/>
          </a:p>
          <a:p>
            <a:pPr marL="342900" indent="-342900">
              <a:buFont typeface="Arial" panose="020B0604020202020204" pitchFamily="34" charset="0"/>
              <a:buChar char="•"/>
            </a:pPr>
            <a:r>
              <a:rPr lang="de-DE" dirty="0" smtClean="0"/>
              <a:t>Plötzliche </a:t>
            </a:r>
            <a:r>
              <a:rPr lang="de-DE" dirty="0"/>
              <a:t>und unerwartete Pflegebedürftigkeit eines nahen </a:t>
            </a:r>
            <a:r>
              <a:rPr lang="de-DE" dirty="0" smtClean="0"/>
              <a:t>Angehörigen</a:t>
            </a:r>
            <a:endParaRPr lang="de-DE" dirty="0"/>
          </a:p>
          <a:p>
            <a:pPr marL="342900" indent="-342900">
              <a:buFont typeface="Arial" panose="020B0604020202020204" pitchFamily="34" charset="0"/>
              <a:buChar char="•"/>
            </a:pPr>
            <a:r>
              <a:rPr lang="de-DE" dirty="0" smtClean="0"/>
              <a:t>Keine Zustimmung notwendig</a:t>
            </a:r>
            <a:endParaRPr lang="de-DE" dirty="0"/>
          </a:p>
          <a:p>
            <a:pPr marL="342900" indent="-342900">
              <a:buFont typeface="Arial" panose="020B0604020202020204" pitchFamily="34" charset="0"/>
              <a:buChar char="•"/>
            </a:pPr>
            <a:r>
              <a:rPr lang="de-DE" dirty="0"/>
              <a:t>Freistellung bis zu 10 Tagen möglich.</a:t>
            </a:r>
          </a:p>
          <a:p>
            <a:pPr marL="342900" indent="-342900">
              <a:buFont typeface="Arial" panose="020B0604020202020204" pitchFamily="34" charset="0"/>
              <a:buChar char="•"/>
            </a:pPr>
            <a:r>
              <a:rPr lang="de-DE" dirty="0"/>
              <a:t>Lohnersatzleistung: bis zu 90 Prozent vom </a:t>
            </a:r>
            <a:r>
              <a:rPr lang="de-DE" dirty="0" smtClean="0"/>
              <a:t>Nettoentgelt</a:t>
            </a:r>
            <a:endParaRPr lang="de-DE" dirty="0"/>
          </a:p>
          <a:p>
            <a:pPr marL="342900" indent="-342900">
              <a:buFont typeface="Arial" panose="020B0604020202020204" pitchFamily="34" charset="0"/>
              <a:buChar char="•"/>
            </a:pPr>
            <a:endParaRPr lang="de-DE" dirty="0" smtClean="0"/>
          </a:p>
        </p:txBody>
      </p:sp>
      <p:sp>
        <p:nvSpPr>
          <p:cNvPr id="5" name="Textfeld 4"/>
          <p:cNvSpPr txBox="1"/>
          <p:nvPr/>
        </p:nvSpPr>
        <p:spPr>
          <a:xfrm>
            <a:off x="2971800" y="4043690"/>
            <a:ext cx="3482163"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err="1" smtClean="0">
                <a:solidFill>
                  <a:schemeClr val="bg1">
                    <a:lumMod val="85000"/>
                  </a:schemeClr>
                </a:solidFill>
              </a:rPr>
              <a:t>aronvisuals</a:t>
            </a:r>
            <a:endParaRPr lang="de-DE" sz="1100" dirty="0">
              <a:solidFill>
                <a:schemeClr val="bg1">
                  <a:lumMod val="85000"/>
                </a:schemeClr>
              </a:solidFill>
            </a:endParaRPr>
          </a:p>
        </p:txBody>
      </p:sp>
      <p:pic>
        <p:nvPicPr>
          <p:cNvPr id="6" name="Grafik 5"/>
          <p:cNvPicPr>
            <a:picLocks noChangeAspect="1"/>
          </p:cNvPicPr>
          <p:nvPr/>
        </p:nvPicPr>
        <p:blipFill>
          <a:blip r:embed="rId3"/>
          <a:stretch>
            <a:fillRect/>
          </a:stretch>
        </p:blipFill>
        <p:spPr>
          <a:xfrm rot="16200000">
            <a:off x="899036" y="474911"/>
            <a:ext cx="3293439" cy="4589862"/>
          </a:xfrm>
          <a:prstGeom prst="rect">
            <a:avLst/>
          </a:prstGeom>
        </p:spPr>
      </p:pic>
      <p:sp>
        <p:nvSpPr>
          <p:cNvPr id="8" name="Textfeld 7"/>
          <p:cNvSpPr txBox="1"/>
          <p:nvPr/>
        </p:nvSpPr>
        <p:spPr>
          <a:xfrm>
            <a:off x="2668824" y="4182189"/>
            <a:ext cx="3290776" cy="246221"/>
          </a:xfrm>
          <a:prstGeom prst="rect">
            <a:avLst/>
          </a:prstGeom>
          <a:noFill/>
        </p:spPr>
        <p:txBody>
          <a:bodyPr wrap="square" rtlCol="0">
            <a:spAutoFit/>
          </a:bodyPr>
          <a:lstStyle/>
          <a:p>
            <a:r>
              <a:rPr lang="de-DE" sz="1000" dirty="0" smtClean="0">
                <a:solidFill>
                  <a:schemeClr val="bg1"/>
                </a:solidFill>
              </a:rPr>
              <a:t>Quelle: Joshua </a:t>
            </a:r>
            <a:r>
              <a:rPr lang="de-DE" sz="1000" dirty="0">
                <a:solidFill>
                  <a:schemeClr val="bg1"/>
                </a:solidFill>
              </a:rPr>
              <a:t>Hoehne auf </a:t>
            </a:r>
            <a:r>
              <a:rPr lang="de-DE" sz="1000" dirty="0" smtClean="0">
                <a:solidFill>
                  <a:schemeClr val="bg1"/>
                </a:solidFill>
              </a:rPr>
              <a:t>Unsplash</a:t>
            </a:r>
            <a:endParaRPr lang="de-DE" sz="1000" dirty="0">
              <a:solidFill>
                <a:schemeClr val="bg1"/>
              </a:solidFill>
            </a:endParaRPr>
          </a:p>
        </p:txBody>
      </p:sp>
    </p:spTree>
    <p:extLst>
      <p:ext uri="{BB962C8B-B14F-4D97-AF65-F5344CB8AC3E}">
        <p14:creationId xmlns:p14="http://schemas.microsoft.com/office/powerpoint/2010/main" val="3356076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50824" y="231775"/>
            <a:ext cx="8642349" cy="454025"/>
          </a:xfrm>
        </p:spPr>
        <p:txBody>
          <a:bodyPr/>
          <a:lstStyle/>
          <a:p>
            <a:r>
              <a:rPr lang="de-DE" dirty="0" err="1" smtClean="0"/>
              <a:t>Pflege</a:t>
            </a:r>
            <a:r>
              <a:rPr lang="de-DE" sz="6000" dirty="0" err="1" smtClean="0"/>
              <a:t>zEIt</a:t>
            </a:r>
            <a:endParaRPr lang="de-DE" sz="6000" dirty="0"/>
          </a:p>
        </p:txBody>
      </p:sp>
      <p:sp>
        <p:nvSpPr>
          <p:cNvPr id="4" name="Textplatzhalter 3"/>
          <p:cNvSpPr>
            <a:spLocks noGrp="1"/>
          </p:cNvSpPr>
          <p:nvPr>
            <p:ph type="body" sz="quarter" idx="13"/>
          </p:nvPr>
        </p:nvSpPr>
        <p:spPr>
          <a:xfrm>
            <a:off x="4989443" y="2983030"/>
            <a:ext cx="3903730" cy="495300"/>
          </a:xfrm>
        </p:spPr>
        <p:txBody>
          <a:bodyPr/>
          <a:lstStyle/>
          <a:p>
            <a:pPr marL="342900" indent="-342900">
              <a:buFont typeface="Arial" panose="020B0604020202020204" pitchFamily="34" charset="0"/>
              <a:buChar char="•"/>
            </a:pPr>
            <a:r>
              <a:rPr lang="de-DE" dirty="0"/>
              <a:t>6 Monate komplette oder teilweise </a:t>
            </a:r>
            <a:r>
              <a:rPr lang="de-DE" dirty="0" smtClean="0"/>
              <a:t>Freistellung</a:t>
            </a:r>
          </a:p>
          <a:p>
            <a:pPr marL="342900" indent="-342900">
              <a:buFont typeface="Arial" panose="020B0604020202020204" pitchFamily="34" charset="0"/>
              <a:buChar char="•"/>
            </a:pPr>
            <a:r>
              <a:rPr lang="de-DE" dirty="0" smtClean="0"/>
              <a:t>kann auch von mehreren Angehörigen genutzt werden</a:t>
            </a:r>
          </a:p>
          <a:p>
            <a:pPr marL="342900" indent="-342900">
              <a:lnSpc>
                <a:spcPct val="145000"/>
              </a:lnSpc>
              <a:spcBef>
                <a:spcPts val="0"/>
              </a:spcBef>
              <a:buFont typeface="Arial" panose="020B0604020202020204" pitchFamily="34" charset="0"/>
              <a:buChar char="•"/>
            </a:pPr>
            <a:r>
              <a:rPr lang="de-DE" dirty="0"/>
              <a:t>Anspruch auf zinsloses </a:t>
            </a:r>
            <a:r>
              <a:rPr lang="de-DE" dirty="0" smtClean="0"/>
              <a:t>Darlehen</a:t>
            </a:r>
            <a:endParaRPr lang="de-DE" dirty="0"/>
          </a:p>
          <a:p>
            <a:pPr marL="342900" indent="-342900">
              <a:lnSpc>
                <a:spcPct val="145000"/>
              </a:lnSpc>
              <a:spcBef>
                <a:spcPts val="0"/>
              </a:spcBef>
              <a:buFont typeface="Arial" panose="020B0604020202020204" pitchFamily="34" charset="0"/>
              <a:buChar char="•"/>
            </a:pPr>
            <a:r>
              <a:rPr lang="de-DE" dirty="0"/>
              <a:t>Ankündigung mindestens 10 Tage vor </a:t>
            </a:r>
            <a:r>
              <a:rPr lang="de-DE" dirty="0" smtClean="0"/>
              <a:t>Beginn</a:t>
            </a:r>
            <a:endParaRPr lang="de-DE" dirty="0"/>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endParaRPr lang="de-DE" dirty="0" smtClean="0"/>
          </a:p>
        </p:txBody>
      </p:sp>
      <p:sp>
        <p:nvSpPr>
          <p:cNvPr id="5" name="Textfeld 4"/>
          <p:cNvSpPr txBox="1"/>
          <p:nvPr/>
        </p:nvSpPr>
        <p:spPr>
          <a:xfrm>
            <a:off x="2971800" y="4043690"/>
            <a:ext cx="3482163"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err="1" smtClean="0">
                <a:solidFill>
                  <a:schemeClr val="bg1">
                    <a:lumMod val="85000"/>
                  </a:schemeClr>
                </a:solidFill>
              </a:rPr>
              <a:t>aronvisuals</a:t>
            </a:r>
            <a:endParaRPr lang="de-DE" sz="1100" dirty="0">
              <a:solidFill>
                <a:schemeClr val="bg1">
                  <a:lumMod val="85000"/>
                </a:schemeClr>
              </a:solidFill>
            </a:endParaRPr>
          </a:p>
        </p:txBody>
      </p:sp>
      <p:pic>
        <p:nvPicPr>
          <p:cNvPr id="6" name="Grafik 5"/>
          <p:cNvPicPr>
            <a:picLocks noChangeAspect="1"/>
          </p:cNvPicPr>
          <p:nvPr/>
        </p:nvPicPr>
        <p:blipFill>
          <a:blip r:embed="rId3"/>
          <a:stretch>
            <a:fillRect/>
          </a:stretch>
        </p:blipFill>
        <p:spPr>
          <a:xfrm rot="16200000">
            <a:off x="899036" y="474911"/>
            <a:ext cx="3293439" cy="4589862"/>
          </a:xfrm>
          <a:prstGeom prst="rect">
            <a:avLst/>
          </a:prstGeom>
        </p:spPr>
      </p:pic>
      <p:sp>
        <p:nvSpPr>
          <p:cNvPr id="8" name="Textfeld 7"/>
          <p:cNvSpPr txBox="1"/>
          <p:nvPr/>
        </p:nvSpPr>
        <p:spPr>
          <a:xfrm>
            <a:off x="2706924" y="4182189"/>
            <a:ext cx="3290776" cy="246221"/>
          </a:xfrm>
          <a:prstGeom prst="rect">
            <a:avLst/>
          </a:prstGeom>
          <a:noFill/>
        </p:spPr>
        <p:txBody>
          <a:bodyPr wrap="square" rtlCol="0">
            <a:spAutoFit/>
          </a:bodyPr>
          <a:lstStyle/>
          <a:p>
            <a:r>
              <a:rPr lang="de-DE" sz="1000" dirty="0" smtClean="0">
                <a:solidFill>
                  <a:schemeClr val="bg1"/>
                </a:solidFill>
              </a:rPr>
              <a:t>Quelle: Joshua </a:t>
            </a:r>
            <a:r>
              <a:rPr lang="de-DE" sz="1000" dirty="0">
                <a:solidFill>
                  <a:schemeClr val="bg1"/>
                </a:solidFill>
              </a:rPr>
              <a:t>Hoehne auf </a:t>
            </a:r>
            <a:r>
              <a:rPr lang="de-DE" sz="1000" dirty="0" smtClean="0">
                <a:solidFill>
                  <a:schemeClr val="bg1"/>
                </a:solidFill>
              </a:rPr>
              <a:t>Unsplash</a:t>
            </a:r>
            <a:endParaRPr lang="de-DE" sz="1000" dirty="0">
              <a:solidFill>
                <a:schemeClr val="bg1"/>
              </a:solidFill>
            </a:endParaRPr>
          </a:p>
        </p:txBody>
      </p:sp>
    </p:spTree>
    <p:extLst>
      <p:ext uri="{BB962C8B-B14F-4D97-AF65-F5344CB8AC3E}">
        <p14:creationId xmlns:p14="http://schemas.microsoft.com/office/powerpoint/2010/main" val="961188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50824" y="231775"/>
            <a:ext cx="8642349" cy="454025"/>
          </a:xfrm>
        </p:spPr>
        <p:txBody>
          <a:bodyPr/>
          <a:lstStyle/>
          <a:p>
            <a:r>
              <a:rPr lang="de-DE" dirty="0" err="1" smtClean="0"/>
              <a:t>FamilienPflege</a:t>
            </a:r>
            <a:r>
              <a:rPr lang="de-DE" sz="6000" dirty="0" err="1" smtClean="0"/>
              <a:t>zEIt</a:t>
            </a:r>
            <a:endParaRPr lang="de-DE" sz="6000" dirty="0"/>
          </a:p>
        </p:txBody>
      </p:sp>
      <p:sp>
        <p:nvSpPr>
          <p:cNvPr id="4" name="Textplatzhalter 3"/>
          <p:cNvSpPr>
            <a:spLocks noGrp="1"/>
          </p:cNvSpPr>
          <p:nvPr>
            <p:ph type="body" sz="quarter" idx="13"/>
          </p:nvPr>
        </p:nvSpPr>
        <p:spPr>
          <a:xfrm>
            <a:off x="4989443" y="2983030"/>
            <a:ext cx="3903730" cy="1060660"/>
          </a:xfrm>
        </p:spPr>
        <p:txBody>
          <a:bodyPr/>
          <a:lstStyle/>
          <a:p>
            <a:pPr marL="342900" indent="-342900">
              <a:buFont typeface="Arial" panose="020B0604020202020204" pitchFamily="34" charset="0"/>
              <a:buChar char="•"/>
            </a:pPr>
            <a:r>
              <a:rPr lang="de-DE" dirty="0"/>
              <a:t>Bis zu zwei Jahre lang kürzer arbeiten</a:t>
            </a:r>
          </a:p>
          <a:p>
            <a:pPr marL="342900" indent="-342900">
              <a:buFont typeface="Arial" panose="020B0604020202020204" pitchFamily="34" charset="0"/>
              <a:buChar char="•"/>
            </a:pPr>
            <a:r>
              <a:rPr lang="de-DE" dirty="0"/>
              <a:t>Verkürzung der Arbeitszeit auf mindestens 15 Stunden für bis zu 24 Monate.</a:t>
            </a:r>
          </a:p>
          <a:p>
            <a:pPr marL="342900" indent="-342900">
              <a:buFont typeface="Arial" panose="020B0604020202020204" pitchFamily="34" charset="0"/>
              <a:buChar char="•"/>
            </a:pPr>
            <a:r>
              <a:rPr lang="de-DE" dirty="0" smtClean="0"/>
              <a:t>zinsloses Darlehen möglich</a:t>
            </a:r>
            <a:endParaRPr lang="de-DE" dirty="0"/>
          </a:p>
          <a:p>
            <a:pPr marL="342900" indent="-342900">
              <a:buFont typeface="Arial" panose="020B0604020202020204" pitchFamily="34" charset="0"/>
              <a:buChar char="•"/>
            </a:pPr>
            <a:r>
              <a:rPr lang="de-DE" dirty="0"/>
              <a:t>Ankündigung </a:t>
            </a:r>
            <a:r>
              <a:rPr lang="de-DE" dirty="0" smtClean="0"/>
              <a:t>spätestens </a:t>
            </a:r>
            <a:r>
              <a:rPr lang="de-DE" dirty="0"/>
              <a:t>acht Wochen vorher.</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endParaRPr lang="de-DE" dirty="0" smtClean="0"/>
          </a:p>
        </p:txBody>
      </p:sp>
      <p:sp>
        <p:nvSpPr>
          <p:cNvPr id="5" name="Textfeld 4"/>
          <p:cNvSpPr txBox="1"/>
          <p:nvPr/>
        </p:nvSpPr>
        <p:spPr>
          <a:xfrm>
            <a:off x="2971800" y="4043690"/>
            <a:ext cx="3482163"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err="1" smtClean="0">
                <a:solidFill>
                  <a:schemeClr val="bg1">
                    <a:lumMod val="85000"/>
                  </a:schemeClr>
                </a:solidFill>
              </a:rPr>
              <a:t>aronvisuals</a:t>
            </a:r>
            <a:endParaRPr lang="de-DE" sz="1100" dirty="0">
              <a:solidFill>
                <a:schemeClr val="bg1">
                  <a:lumMod val="85000"/>
                </a:schemeClr>
              </a:solidFill>
            </a:endParaRPr>
          </a:p>
        </p:txBody>
      </p:sp>
      <p:pic>
        <p:nvPicPr>
          <p:cNvPr id="6" name="Grafik 5"/>
          <p:cNvPicPr>
            <a:picLocks noChangeAspect="1"/>
          </p:cNvPicPr>
          <p:nvPr/>
        </p:nvPicPr>
        <p:blipFill>
          <a:blip r:embed="rId3"/>
          <a:stretch>
            <a:fillRect/>
          </a:stretch>
        </p:blipFill>
        <p:spPr>
          <a:xfrm rot="16200000">
            <a:off x="899036" y="474911"/>
            <a:ext cx="3293439" cy="4589862"/>
          </a:xfrm>
          <a:prstGeom prst="rect">
            <a:avLst/>
          </a:prstGeom>
        </p:spPr>
      </p:pic>
      <p:sp>
        <p:nvSpPr>
          <p:cNvPr id="7" name="Textfeld 6"/>
          <p:cNvSpPr txBox="1"/>
          <p:nvPr/>
        </p:nvSpPr>
        <p:spPr>
          <a:xfrm>
            <a:off x="2737404" y="4174495"/>
            <a:ext cx="3290776" cy="246221"/>
          </a:xfrm>
          <a:prstGeom prst="rect">
            <a:avLst/>
          </a:prstGeom>
          <a:noFill/>
        </p:spPr>
        <p:txBody>
          <a:bodyPr wrap="square" rtlCol="0">
            <a:spAutoFit/>
          </a:bodyPr>
          <a:lstStyle/>
          <a:p>
            <a:r>
              <a:rPr lang="de-DE" sz="1000" dirty="0" smtClean="0">
                <a:solidFill>
                  <a:schemeClr val="bg1"/>
                </a:solidFill>
              </a:rPr>
              <a:t>Quelle: Joshua </a:t>
            </a:r>
            <a:r>
              <a:rPr lang="de-DE" sz="1000" dirty="0">
                <a:solidFill>
                  <a:schemeClr val="bg1"/>
                </a:solidFill>
              </a:rPr>
              <a:t>Hoehne auf </a:t>
            </a:r>
            <a:r>
              <a:rPr lang="de-DE" sz="1000" dirty="0" smtClean="0">
                <a:solidFill>
                  <a:schemeClr val="bg1"/>
                </a:solidFill>
              </a:rPr>
              <a:t>Unsplash</a:t>
            </a:r>
            <a:endParaRPr lang="de-DE" sz="1000" dirty="0">
              <a:solidFill>
                <a:schemeClr val="bg1"/>
              </a:solidFill>
            </a:endParaRPr>
          </a:p>
        </p:txBody>
      </p:sp>
    </p:spTree>
    <p:extLst>
      <p:ext uri="{BB962C8B-B14F-4D97-AF65-F5344CB8AC3E}">
        <p14:creationId xmlns:p14="http://schemas.microsoft.com/office/powerpoint/2010/main" val="3959231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50824" y="231775"/>
            <a:ext cx="8642349" cy="454025"/>
          </a:xfrm>
        </p:spPr>
        <p:txBody>
          <a:bodyPr/>
          <a:lstStyle/>
          <a:p>
            <a:r>
              <a:rPr lang="de-DE" dirty="0" smtClean="0"/>
              <a:t>Unser Ziel: Mehr Zeit zum Leben, Lieben, Lachen</a:t>
            </a:r>
            <a:endParaRPr lang="de-DE" dirty="0"/>
          </a:p>
        </p:txBody>
      </p:sp>
      <p:sp>
        <p:nvSpPr>
          <p:cNvPr id="5" name="Inhaltsplatzhalter 4"/>
          <p:cNvSpPr>
            <a:spLocks noGrp="1"/>
          </p:cNvSpPr>
          <p:nvPr>
            <p:ph idx="1"/>
          </p:nvPr>
        </p:nvSpPr>
        <p:spPr/>
        <p:txBody>
          <a:bodyPr/>
          <a:lstStyle/>
          <a:p>
            <a:endParaRPr lang="de-DE" dirty="0"/>
          </a:p>
        </p:txBody>
      </p:sp>
      <p:sp>
        <p:nvSpPr>
          <p:cNvPr id="6" name="Textplatzhalter 5"/>
          <p:cNvSpPr>
            <a:spLocks noGrp="1"/>
          </p:cNvSpPr>
          <p:nvPr>
            <p:ph type="body" sz="quarter" idx="13"/>
          </p:nvPr>
        </p:nvSpPr>
        <p:spPr/>
        <p:txBody>
          <a:bodyPr/>
          <a:lstStyle/>
          <a:p>
            <a:endParaRPr lang="de-DE" dirty="0"/>
          </a:p>
        </p:txBody>
      </p:sp>
      <p:sp>
        <p:nvSpPr>
          <p:cNvPr id="7" name="Textplatzhalter 3"/>
          <p:cNvSpPr txBox="1">
            <a:spLocks/>
          </p:cNvSpPr>
          <p:nvPr/>
        </p:nvSpPr>
        <p:spPr>
          <a:xfrm>
            <a:off x="5151474" y="2881318"/>
            <a:ext cx="3741700" cy="495300"/>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rgbClr val="A71680"/>
              </a:buClr>
              <a:buSzPct val="90000"/>
              <a:buFontTx/>
              <a:buNone/>
              <a:defRPr sz="2400" b="0" i="0" kern="1200" spc="100" baseline="0">
                <a:solidFill>
                  <a:srgbClr val="3C3C3B"/>
                </a:solidFill>
                <a:latin typeface="Meta Head IGM Cond Light" panose="02000506030000020004" pitchFamily="2" charset="77"/>
                <a:ea typeface="+mn-ea"/>
                <a:cs typeface="+mn-cs"/>
              </a:defRPr>
            </a:lvl1pPr>
            <a:lvl2pPr marL="5566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2pPr>
            <a:lvl3pPr marL="8275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3pPr>
            <a:lvl4pPr marL="10984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4pPr>
            <a:lvl5pPr marL="13693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smtClean="0"/>
              <a:t>Was kann der Betriebsrat tun, damit Beruf und Familie sich besser vereinbaren lassen?</a:t>
            </a:r>
          </a:p>
          <a:p>
            <a:r>
              <a:rPr lang="de-DE" dirty="0" smtClean="0"/>
              <a:t> </a:t>
            </a:r>
            <a:endParaRPr lang="de-DE" dirty="0"/>
          </a:p>
        </p:txBody>
      </p:sp>
      <p:pic>
        <p:nvPicPr>
          <p:cNvPr id="2" name="Grafik 1"/>
          <p:cNvPicPr>
            <a:picLocks noChangeAspect="1"/>
          </p:cNvPicPr>
          <p:nvPr/>
        </p:nvPicPr>
        <p:blipFill>
          <a:blip r:embed="rId4"/>
          <a:stretch>
            <a:fillRect/>
          </a:stretch>
        </p:blipFill>
        <p:spPr>
          <a:xfrm>
            <a:off x="250824" y="1544968"/>
            <a:ext cx="4748281" cy="3168000"/>
          </a:xfrm>
          <a:prstGeom prst="rect">
            <a:avLst/>
          </a:prstGeom>
        </p:spPr>
      </p:pic>
      <p:sp>
        <p:nvSpPr>
          <p:cNvPr id="8" name="Textfeld 7"/>
          <p:cNvSpPr txBox="1"/>
          <p:nvPr/>
        </p:nvSpPr>
        <p:spPr>
          <a:xfrm>
            <a:off x="3189769" y="4434967"/>
            <a:ext cx="3290776"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err="1" smtClean="0">
                <a:solidFill>
                  <a:schemeClr val="bg1">
                    <a:lumMod val="85000"/>
                  </a:schemeClr>
                </a:solidFill>
              </a:rPr>
              <a:t>MiPham</a:t>
            </a:r>
            <a:endParaRPr lang="de-DE" sz="1100" dirty="0">
              <a:solidFill>
                <a:schemeClr val="bg1">
                  <a:lumMod val="85000"/>
                </a:schemeClr>
              </a:solidFill>
            </a:endParaRPr>
          </a:p>
        </p:txBody>
      </p:sp>
    </p:spTree>
    <p:extLst>
      <p:ext uri="{BB962C8B-B14F-4D97-AF65-F5344CB8AC3E}">
        <p14:creationId xmlns:p14="http://schemas.microsoft.com/office/powerpoint/2010/main" val="1521497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000" dirty="0"/>
              <a:t>Arbeit und Privatleben – der Alltag</a:t>
            </a:r>
          </a:p>
        </p:txBody>
      </p:sp>
      <p:pic>
        <p:nvPicPr>
          <p:cNvPr id="4" name="Grafik 3">
            <a:extLst>
              <a:ext uri="{FF2B5EF4-FFF2-40B4-BE49-F238E27FC236}">
                <a16:creationId xmlns:a16="http://schemas.microsoft.com/office/drawing/2014/main" id="{3E7E3B06-5DAB-49BB-85EE-C65A6D1BA2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15880" y="1583094"/>
            <a:ext cx="5312237" cy="3109137"/>
          </a:xfrm>
          <a:prstGeom prst="rect">
            <a:avLst/>
          </a:prstGeom>
        </p:spPr>
      </p:pic>
    </p:spTree>
    <p:extLst>
      <p:ext uri="{BB962C8B-B14F-4D97-AF65-F5344CB8AC3E}">
        <p14:creationId xmlns:p14="http://schemas.microsoft.com/office/powerpoint/2010/main" val="1140924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3" y="708592"/>
            <a:ext cx="8642349" cy="454025"/>
          </a:xfrm>
        </p:spPr>
        <p:txBody>
          <a:bodyPr/>
          <a:lstStyle/>
          <a:p>
            <a:r>
              <a:rPr lang="de-DE" sz="3000" dirty="0"/>
              <a:t>Beruf und Familie vereinbaren </a:t>
            </a:r>
          </a:p>
        </p:txBody>
      </p:sp>
      <p:sp>
        <p:nvSpPr>
          <p:cNvPr id="3" name="Inhaltsplatzhalter 2"/>
          <p:cNvSpPr>
            <a:spLocks noGrp="1"/>
          </p:cNvSpPr>
          <p:nvPr>
            <p:ph idx="1"/>
          </p:nvPr>
        </p:nvSpPr>
        <p:spPr>
          <a:xfrm>
            <a:off x="250822" y="1609519"/>
            <a:ext cx="8642349" cy="3078988"/>
          </a:xfrm>
        </p:spPr>
        <p:txBody>
          <a:bodyPr>
            <a:normAutofit fontScale="77500" lnSpcReduction="20000"/>
          </a:bodyPr>
          <a:lstStyle/>
          <a:p>
            <a:pPr>
              <a:lnSpc>
                <a:spcPct val="100000"/>
              </a:lnSpc>
              <a:spcBef>
                <a:spcPts val="600"/>
              </a:spcBef>
            </a:pPr>
            <a:r>
              <a:rPr lang="de-DE" sz="2100" dirty="0"/>
              <a:t>Der Betriebsrat hat </a:t>
            </a:r>
            <a:r>
              <a:rPr lang="de-DE" sz="2100" b="1" dirty="0"/>
              <a:t>erzwingbare Mitbestimmungsrechte:</a:t>
            </a:r>
            <a:endParaRPr lang="de-DE" sz="2100" dirty="0"/>
          </a:p>
          <a:p>
            <a:pPr lvl="1">
              <a:lnSpc>
                <a:spcPct val="100000"/>
              </a:lnSpc>
              <a:spcBef>
                <a:spcPts val="600"/>
              </a:spcBef>
            </a:pPr>
            <a:r>
              <a:rPr lang="de-DE" sz="2100" dirty="0"/>
              <a:t>bei der Arbeitszeit: Beginn, Ende, Pausen, Verteilung (§ 87 Absatz 1 BetrVG),</a:t>
            </a:r>
          </a:p>
          <a:p>
            <a:pPr lvl="1">
              <a:lnSpc>
                <a:spcPct val="100000"/>
              </a:lnSpc>
              <a:spcBef>
                <a:spcPts val="600"/>
              </a:spcBef>
            </a:pPr>
            <a:r>
              <a:rPr lang="de-DE" sz="2100" dirty="0"/>
              <a:t>über Sozialeinrichtungen, zum Beispiel auch bei der Einrichtung eines Betriebskindergartens,</a:t>
            </a:r>
          </a:p>
          <a:p>
            <a:pPr lvl="1">
              <a:lnSpc>
                <a:spcPct val="100000"/>
              </a:lnSpc>
              <a:spcBef>
                <a:spcPts val="600"/>
              </a:spcBef>
            </a:pPr>
            <a:r>
              <a:rPr lang="de-DE" sz="2100" dirty="0"/>
              <a:t>bei personellen Einzelmaßnahmen, er kann damit die Benachteiligung von Teilzeitbeschäftigten und Rückkehrer/innen aus der Elternzeit verhindern </a:t>
            </a:r>
            <a:br>
              <a:rPr lang="de-DE" sz="2100" dirty="0"/>
            </a:br>
            <a:r>
              <a:rPr lang="de-DE" sz="2100" dirty="0"/>
              <a:t>(§ 99 BetrVG).</a:t>
            </a:r>
          </a:p>
          <a:p>
            <a:pPr>
              <a:lnSpc>
                <a:spcPct val="100000"/>
              </a:lnSpc>
              <a:spcBef>
                <a:spcPts val="600"/>
              </a:spcBef>
            </a:pPr>
            <a:r>
              <a:rPr lang="de-DE" sz="2100" dirty="0"/>
              <a:t>Der Betriebsrat kann die Ausschreibung von Arbeitsplätzen verlangen </a:t>
            </a:r>
            <a:br>
              <a:rPr lang="de-DE" sz="2100" dirty="0"/>
            </a:br>
            <a:r>
              <a:rPr lang="de-DE" sz="2100" dirty="0"/>
              <a:t>(§ 93 BetrVG)</a:t>
            </a:r>
          </a:p>
          <a:p>
            <a:pPr lvl="1">
              <a:lnSpc>
                <a:spcPct val="100000"/>
              </a:lnSpc>
              <a:spcBef>
                <a:spcPts val="600"/>
              </a:spcBef>
            </a:pPr>
            <a:r>
              <a:rPr lang="de-DE" sz="2100" dirty="0"/>
              <a:t>und darauf achten, dass möglichst immer auch Teilzeitstellen angeboten werden.</a:t>
            </a:r>
          </a:p>
          <a:p>
            <a:pPr>
              <a:lnSpc>
                <a:spcPct val="100000"/>
              </a:lnSpc>
              <a:spcBef>
                <a:spcPts val="600"/>
              </a:spcBef>
            </a:pPr>
            <a:r>
              <a:rPr lang="de-DE" sz="2100" dirty="0"/>
              <a:t>Beteiligung bei Berufsbildung (§ 96 - 98 BetrVG)</a:t>
            </a:r>
          </a:p>
          <a:p>
            <a:pPr lvl="1">
              <a:lnSpc>
                <a:spcPct val="100000"/>
              </a:lnSpc>
              <a:spcBef>
                <a:spcPts val="600"/>
              </a:spcBef>
            </a:pPr>
            <a:r>
              <a:rPr lang="de-DE" sz="2100" dirty="0"/>
              <a:t>zum Beispiel bei der </a:t>
            </a:r>
            <a:r>
              <a:rPr lang="de-DE" sz="2100" dirty="0" smtClean="0"/>
              <a:t>Teilnehmer*</a:t>
            </a:r>
            <a:r>
              <a:rPr lang="de-DE" sz="2100" dirty="0" err="1" smtClean="0"/>
              <a:t>innenauswahl</a:t>
            </a:r>
            <a:r>
              <a:rPr lang="de-DE" sz="2100" dirty="0" smtClean="0"/>
              <a:t> </a:t>
            </a:r>
            <a:r>
              <a:rPr lang="de-DE" sz="2100" dirty="0"/>
              <a:t>und den passenden zeitlichen und örtlichen Rahmenbedingungen. </a:t>
            </a:r>
          </a:p>
          <a:p>
            <a:endParaRPr lang="de-DE" dirty="0"/>
          </a:p>
        </p:txBody>
      </p:sp>
      <p:sp>
        <p:nvSpPr>
          <p:cNvPr id="4" name="Textplatzhalter 3"/>
          <p:cNvSpPr>
            <a:spLocks noGrp="1"/>
          </p:cNvSpPr>
          <p:nvPr>
            <p:ph type="body" sz="quarter" idx="13"/>
          </p:nvPr>
        </p:nvSpPr>
        <p:spPr>
          <a:xfrm>
            <a:off x="250821" y="1024912"/>
            <a:ext cx="8642349" cy="495300"/>
          </a:xfrm>
        </p:spPr>
        <p:txBody>
          <a:bodyPr/>
          <a:lstStyle/>
          <a:p>
            <a:r>
              <a:rPr lang="de-DE" sz="2000" b="1" dirty="0" smtClean="0">
                <a:solidFill>
                  <a:schemeClr val="accent6">
                    <a:lumMod val="10000"/>
                  </a:schemeClr>
                </a:solidFill>
              </a:rPr>
              <a:t>Handlungsmöglichkeiten des Betriebsrats – Rechte</a:t>
            </a:r>
          </a:p>
        </p:txBody>
      </p:sp>
    </p:spTree>
    <p:extLst>
      <p:ext uri="{BB962C8B-B14F-4D97-AF65-F5344CB8AC3E}">
        <p14:creationId xmlns:p14="http://schemas.microsoft.com/office/powerpoint/2010/main" val="2872283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3" y="272221"/>
            <a:ext cx="8642349" cy="454025"/>
          </a:xfrm>
        </p:spPr>
        <p:txBody>
          <a:bodyPr/>
          <a:lstStyle/>
          <a:p>
            <a:r>
              <a:rPr lang="de-DE" sz="3000" dirty="0" smtClean="0"/>
              <a:t>Betriebliche Möglichkeiten I</a:t>
            </a:r>
            <a:endParaRPr lang="de-DE" sz="3000" dirty="0"/>
          </a:p>
        </p:txBody>
      </p:sp>
      <p:sp>
        <p:nvSpPr>
          <p:cNvPr id="3" name="Inhaltsplatzhalter 2"/>
          <p:cNvSpPr>
            <a:spLocks noGrp="1"/>
          </p:cNvSpPr>
          <p:nvPr>
            <p:ph idx="1"/>
          </p:nvPr>
        </p:nvSpPr>
        <p:spPr>
          <a:xfrm>
            <a:off x="3681453" y="1250774"/>
            <a:ext cx="5211717" cy="2859707"/>
          </a:xfrm>
        </p:spPr>
        <p:txBody>
          <a:bodyPr>
            <a:normAutofit/>
          </a:bodyPr>
          <a:lstStyle/>
          <a:p>
            <a:r>
              <a:rPr lang="de-DE" sz="1700" dirty="0"/>
              <a:t>Beschäftigte können einen Anspruch bekommen, ihre Arbeitszeit für eine befristete Zeit zu reduzieren und anschließend wieder zur vorherigen Arbeitszeit zurückzukehren. Wichtig: Klare Verfahren und Fristen vereinbaren.</a:t>
            </a:r>
          </a:p>
          <a:p>
            <a:r>
              <a:rPr lang="de-DE" sz="1700" dirty="0"/>
              <a:t>Der Betriebsrat muss alle Anträge auf Teilzeitarbeit erhalten.</a:t>
            </a:r>
          </a:p>
          <a:p>
            <a:r>
              <a:rPr lang="de-DE" sz="1700" dirty="0"/>
              <a:t>Die Rechte der Beschäftigten stärken, die Lage ihrer Arbeitszeit mitzubestimmen.</a:t>
            </a:r>
          </a:p>
          <a:p>
            <a:r>
              <a:rPr lang="de-DE" sz="1700" dirty="0" smtClean="0"/>
              <a:t>Joint Leadership: Führen </a:t>
            </a:r>
            <a:r>
              <a:rPr lang="de-DE" sz="1700" dirty="0"/>
              <a:t>in Teilzeitarbeit ermöglichen.</a:t>
            </a:r>
          </a:p>
          <a:p>
            <a:r>
              <a:rPr lang="de-DE" sz="1700" dirty="0"/>
              <a:t>Vollzeitnahe Teilzeit fördern.</a:t>
            </a:r>
          </a:p>
          <a:p>
            <a:endParaRPr lang="de-DE" dirty="0"/>
          </a:p>
        </p:txBody>
      </p:sp>
      <p:sp>
        <p:nvSpPr>
          <p:cNvPr id="4" name="Textplatzhalter 3"/>
          <p:cNvSpPr>
            <a:spLocks noGrp="1"/>
          </p:cNvSpPr>
          <p:nvPr>
            <p:ph type="body" sz="quarter" idx="13"/>
          </p:nvPr>
        </p:nvSpPr>
        <p:spPr>
          <a:xfrm>
            <a:off x="250821" y="740860"/>
            <a:ext cx="8642349" cy="495300"/>
          </a:xfrm>
        </p:spPr>
        <p:txBody>
          <a:bodyPr/>
          <a:lstStyle/>
          <a:p>
            <a:r>
              <a:rPr lang="de-DE" sz="2000" b="1" dirty="0" smtClean="0"/>
              <a:t>Den Teilzeitkäfig öffnen – Teilzeit gestalten</a:t>
            </a:r>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0823" y="1329266"/>
            <a:ext cx="3168203" cy="3168000"/>
          </a:xfrm>
          <a:prstGeom prst="rect">
            <a:avLst/>
          </a:prstGeom>
        </p:spPr>
      </p:pic>
      <p:sp>
        <p:nvSpPr>
          <p:cNvPr id="7" name="Textfeld 6"/>
          <p:cNvSpPr txBox="1"/>
          <p:nvPr/>
        </p:nvSpPr>
        <p:spPr>
          <a:xfrm>
            <a:off x="1134847" y="4257601"/>
            <a:ext cx="2546606" cy="246221"/>
          </a:xfrm>
          <a:prstGeom prst="rect">
            <a:avLst/>
          </a:prstGeom>
          <a:noFill/>
        </p:spPr>
        <p:txBody>
          <a:bodyPr wrap="square" rtlCol="0">
            <a:spAutoFit/>
          </a:bodyPr>
          <a:lstStyle/>
          <a:p>
            <a:r>
              <a:rPr lang="de-DE" sz="1000" dirty="0" smtClean="0">
                <a:solidFill>
                  <a:schemeClr val="bg1"/>
                </a:solidFill>
              </a:rPr>
              <a:t>Quelle: Patricia Prudente auf </a:t>
            </a:r>
            <a:r>
              <a:rPr lang="de-DE" sz="1000" dirty="0" err="1" smtClean="0">
                <a:solidFill>
                  <a:schemeClr val="bg1"/>
                </a:solidFill>
              </a:rPr>
              <a:t>Unsplash</a:t>
            </a:r>
            <a:endParaRPr lang="de-DE" sz="1000" dirty="0">
              <a:solidFill>
                <a:schemeClr val="bg1"/>
              </a:solidFill>
            </a:endParaRPr>
          </a:p>
        </p:txBody>
      </p:sp>
    </p:spTree>
    <p:extLst>
      <p:ext uri="{BB962C8B-B14F-4D97-AF65-F5344CB8AC3E}">
        <p14:creationId xmlns:p14="http://schemas.microsoft.com/office/powerpoint/2010/main" val="2896898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3" y="454710"/>
            <a:ext cx="8642349" cy="454025"/>
          </a:xfrm>
        </p:spPr>
        <p:txBody>
          <a:bodyPr/>
          <a:lstStyle/>
          <a:p>
            <a:r>
              <a:rPr lang="de-DE" sz="3000" dirty="0" smtClean="0"/>
              <a:t>Betriebliche Möglichkeiten II</a:t>
            </a:r>
            <a:endParaRPr lang="de-DE" sz="3000" dirty="0"/>
          </a:p>
        </p:txBody>
      </p:sp>
      <p:sp>
        <p:nvSpPr>
          <p:cNvPr id="3" name="Inhaltsplatzhalter 2"/>
          <p:cNvSpPr>
            <a:spLocks noGrp="1"/>
          </p:cNvSpPr>
          <p:nvPr>
            <p:ph idx="1"/>
          </p:nvPr>
        </p:nvSpPr>
        <p:spPr>
          <a:xfrm>
            <a:off x="3530379" y="1977741"/>
            <a:ext cx="5362792" cy="2085110"/>
          </a:xfrm>
        </p:spPr>
        <p:txBody>
          <a:bodyPr>
            <a:normAutofit/>
          </a:bodyPr>
          <a:lstStyle/>
          <a:p>
            <a:r>
              <a:rPr lang="de-DE" sz="1600" dirty="0">
                <a:latin typeface="+mn-lt"/>
                <a:cs typeface="Segoe UI" panose="020B0502040204020203" pitchFamily="34" charset="0"/>
              </a:rPr>
              <a:t>Die Freistellungsmöglichkeiten für Elternzeit und Pflegezeiten betrieblich verlängern.</a:t>
            </a:r>
          </a:p>
          <a:p>
            <a:r>
              <a:rPr lang="de-DE" sz="1600" dirty="0">
                <a:latin typeface="+mn-lt"/>
                <a:cs typeface="Segoe UI" panose="020B0502040204020203" pitchFamily="34" charset="0"/>
              </a:rPr>
              <a:t>Langzeitkonten trotz (Teil-)Freistellung zur Lohnfortzahlung nutzen.</a:t>
            </a:r>
          </a:p>
          <a:p>
            <a:r>
              <a:rPr lang="de-DE" sz="1600" dirty="0">
                <a:latin typeface="+mn-lt"/>
                <a:cs typeface="Segoe UI" panose="020B0502040204020203" pitchFamily="34" charset="0"/>
              </a:rPr>
              <a:t>Entgeltersatzleistungen betrieblich aufstocken.</a:t>
            </a:r>
          </a:p>
          <a:p>
            <a:r>
              <a:rPr lang="de-DE" sz="1600" dirty="0">
                <a:latin typeface="+mn-lt"/>
                <a:cs typeface="Segoe UI" panose="020B0502040204020203" pitchFamily="34" charset="0"/>
              </a:rPr>
              <a:t>Rückkehrrecht auf einen konkreten Arbeitsplatz festschreiben, z.B. wenn es um eine befristete Auszeit geht.</a:t>
            </a:r>
          </a:p>
          <a:p>
            <a:pPr marL="1350" indent="0">
              <a:buNone/>
            </a:pPr>
            <a:endParaRPr lang="de-DE" dirty="0"/>
          </a:p>
        </p:txBody>
      </p:sp>
      <p:sp>
        <p:nvSpPr>
          <p:cNvPr id="4" name="Textplatzhalter 3"/>
          <p:cNvSpPr>
            <a:spLocks noGrp="1"/>
          </p:cNvSpPr>
          <p:nvPr>
            <p:ph type="body" sz="quarter" idx="13"/>
          </p:nvPr>
        </p:nvSpPr>
        <p:spPr>
          <a:xfrm>
            <a:off x="250823" y="888098"/>
            <a:ext cx="8642349" cy="495300"/>
          </a:xfrm>
        </p:spPr>
        <p:txBody>
          <a:bodyPr/>
          <a:lstStyle/>
          <a:p>
            <a:r>
              <a:rPr lang="de-DE" sz="2000" b="1" dirty="0" smtClean="0"/>
              <a:t>Freistellungsmöglichkeiten verbessern</a:t>
            </a:r>
          </a:p>
        </p:txBody>
      </p:sp>
      <p:pic>
        <p:nvPicPr>
          <p:cNvPr id="5" name="Picture 2" descr="낮 동안 호수 근처 해변에서 책을 읽는 남자"/>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
          <a:stretch/>
        </p:blipFill>
        <p:spPr bwMode="auto">
          <a:xfrm>
            <a:off x="250822" y="1383398"/>
            <a:ext cx="3168000" cy="3175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524924" y="4320358"/>
            <a:ext cx="2546606" cy="246221"/>
          </a:xfrm>
          <a:prstGeom prst="rect">
            <a:avLst/>
          </a:prstGeom>
          <a:noFill/>
        </p:spPr>
        <p:txBody>
          <a:bodyPr wrap="square" rtlCol="0">
            <a:spAutoFit/>
          </a:bodyPr>
          <a:lstStyle/>
          <a:p>
            <a:r>
              <a:rPr lang="de-DE" sz="1000" dirty="0" smtClean="0">
                <a:solidFill>
                  <a:schemeClr val="bg1"/>
                </a:solidFill>
              </a:rPr>
              <a:t>Quelle: Ben White auf </a:t>
            </a:r>
            <a:r>
              <a:rPr lang="de-DE" sz="1000" dirty="0" err="1" smtClean="0">
                <a:solidFill>
                  <a:schemeClr val="bg1"/>
                </a:solidFill>
              </a:rPr>
              <a:t>Unsplash</a:t>
            </a:r>
            <a:endParaRPr lang="de-DE" sz="1000" dirty="0">
              <a:solidFill>
                <a:schemeClr val="bg1"/>
              </a:solidFill>
            </a:endParaRPr>
          </a:p>
        </p:txBody>
      </p:sp>
    </p:spTree>
    <p:extLst>
      <p:ext uri="{BB962C8B-B14F-4D97-AF65-F5344CB8AC3E}">
        <p14:creationId xmlns:p14="http://schemas.microsoft.com/office/powerpoint/2010/main" val="3497121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3" y="335030"/>
            <a:ext cx="8642349" cy="454025"/>
          </a:xfrm>
        </p:spPr>
        <p:txBody>
          <a:bodyPr/>
          <a:lstStyle/>
          <a:p>
            <a:r>
              <a:rPr lang="de-DE" sz="3000" dirty="0" smtClean="0"/>
              <a:t>Betriebliche Möglichkeiten III</a:t>
            </a:r>
            <a:endParaRPr lang="de-DE" sz="3000" dirty="0"/>
          </a:p>
        </p:txBody>
      </p:sp>
      <p:sp>
        <p:nvSpPr>
          <p:cNvPr id="3" name="Inhaltsplatzhalter 2"/>
          <p:cNvSpPr>
            <a:spLocks noGrp="1"/>
          </p:cNvSpPr>
          <p:nvPr>
            <p:ph idx="1"/>
          </p:nvPr>
        </p:nvSpPr>
        <p:spPr>
          <a:xfrm>
            <a:off x="3570136" y="1977741"/>
            <a:ext cx="5323035" cy="2085110"/>
          </a:xfrm>
        </p:spPr>
        <p:txBody>
          <a:bodyPr>
            <a:normAutofit/>
          </a:bodyPr>
          <a:lstStyle/>
          <a:p>
            <a:r>
              <a:rPr lang="de-DE" sz="1600" dirty="0" smtClean="0">
                <a:latin typeface="Segoe UI" panose="020B0502040204020203" pitchFamily="34" charset="0"/>
                <a:cs typeface="Segoe UI" panose="020B0502040204020203" pitchFamily="34" charset="0"/>
              </a:rPr>
              <a:t>Agiles Arbeiten in Teilzeit anbieten</a:t>
            </a:r>
          </a:p>
          <a:p>
            <a:r>
              <a:rPr lang="de-DE" sz="1600" dirty="0" smtClean="0">
                <a:latin typeface="Segoe UI" panose="020B0502040204020203" pitchFamily="34" charset="0"/>
                <a:cs typeface="Segoe UI" panose="020B0502040204020203" pitchFamily="34" charset="0"/>
              </a:rPr>
              <a:t>Springer einsetzen</a:t>
            </a:r>
          </a:p>
          <a:p>
            <a:r>
              <a:rPr lang="de-DE" sz="1600" dirty="0" smtClean="0">
                <a:latin typeface="Segoe UI" panose="020B0502040204020203" pitchFamily="34" charset="0"/>
                <a:cs typeface="Segoe UI" panose="020B0502040204020203" pitchFamily="34" charset="0"/>
              </a:rPr>
              <a:t>Pool an flexiblen Arbeitsplätzen schaffen</a:t>
            </a:r>
          </a:p>
          <a:p>
            <a:r>
              <a:rPr lang="de-DE" sz="1600" dirty="0" smtClean="0">
                <a:latin typeface="Segoe UI" panose="020B0502040204020203" pitchFamily="34" charset="0"/>
                <a:cs typeface="Segoe UI" panose="020B0502040204020203" pitchFamily="34" charset="0"/>
              </a:rPr>
              <a:t>Gleitzeit in Schicht einrichten</a:t>
            </a:r>
          </a:p>
          <a:p>
            <a:r>
              <a:rPr lang="de-DE" sz="1600" dirty="0" smtClean="0">
                <a:latin typeface="Segoe UI" panose="020B0502040204020203" pitchFamily="34" charset="0"/>
                <a:cs typeface="Segoe UI" panose="020B0502040204020203" pitchFamily="34" charset="0"/>
              </a:rPr>
              <a:t>Schichtbeginn so legen, dass er zu den Öffnungszeiten von Betreuungseinrichtungen passt</a:t>
            </a:r>
          </a:p>
          <a:p>
            <a:r>
              <a:rPr lang="de-DE" sz="1600" dirty="0" smtClean="0">
                <a:latin typeface="Segoe UI" panose="020B0502040204020203" pitchFamily="34" charset="0"/>
                <a:cs typeface="Segoe UI" panose="020B0502040204020203" pitchFamily="34" charset="0"/>
              </a:rPr>
              <a:t>Langfristige Planbarkeit sichern und kurzfristige Absprachen zwischen Beschäftigten ermöglichen</a:t>
            </a:r>
            <a:endParaRPr lang="de-DE" sz="1600" dirty="0">
              <a:latin typeface="Segoe UI" panose="020B0502040204020203" pitchFamily="34" charset="0"/>
              <a:cs typeface="Segoe UI" panose="020B0502040204020203" pitchFamily="34" charset="0"/>
            </a:endParaRPr>
          </a:p>
          <a:p>
            <a:pPr marL="1350" indent="0">
              <a:buNone/>
            </a:pPr>
            <a:endParaRPr lang="de-DE" dirty="0"/>
          </a:p>
        </p:txBody>
      </p:sp>
      <p:sp>
        <p:nvSpPr>
          <p:cNvPr id="4" name="Textplatzhalter 3"/>
          <p:cNvSpPr>
            <a:spLocks noGrp="1"/>
          </p:cNvSpPr>
          <p:nvPr>
            <p:ph type="body" sz="quarter" idx="13"/>
          </p:nvPr>
        </p:nvSpPr>
        <p:spPr>
          <a:xfrm>
            <a:off x="250823" y="789055"/>
            <a:ext cx="8642349" cy="495300"/>
          </a:xfrm>
        </p:spPr>
        <p:txBody>
          <a:bodyPr/>
          <a:lstStyle/>
          <a:p>
            <a:r>
              <a:rPr lang="de-DE" sz="2000" b="1" dirty="0" smtClean="0"/>
              <a:t>Schichtarbeitenden die Vereinbarkeit von Arbeit und Familie erleichtern</a:t>
            </a:r>
          </a:p>
        </p:txBody>
      </p:sp>
      <p:pic>
        <p:nvPicPr>
          <p:cNvPr id="5" name="Grafik 4"/>
          <p:cNvPicPr>
            <a:picLocks noChangeAspect="1"/>
          </p:cNvPicPr>
          <p:nvPr/>
        </p:nvPicPr>
        <p:blipFill rotWithShape="1">
          <a:blip r:embed="rId3" cstate="email">
            <a:extLst>
              <a:ext uri="{28A0092B-C50C-407E-A947-70E740481C1C}">
                <a14:useLocalDpi xmlns:a14="http://schemas.microsoft.com/office/drawing/2010/main"/>
              </a:ext>
            </a:extLst>
          </a:blip>
          <a:srcRect l="20518" t="3076" r="15812" b="1807"/>
          <a:stretch/>
        </p:blipFill>
        <p:spPr>
          <a:xfrm>
            <a:off x="250822" y="1564783"/>
            <a:ext cx="3174642" cy="3168000"/>
          </a:xfrm>
          <a:prstGeom prst="rect">
            <a:avLst/>
          </a:prstGeom>
        </p:spPr>
      </p:pic>
      <p:sp>
        <p:nvSpPr>
          <p:cNvPr id="6" name="Textfeld 5"/>
          <p:cNvSpPr txBox="1"/>
          <p:nvPr/>
        </p:nvSpPr>
        <p:spPr>
          <a:xfrm>
            <a:off x="1569721" y="4505798"/>
            <a:ext cx="2267116" cy="453970"/>
          </a:xfrm>
          <a:prstGeom prst="rect">
            <a:avLst/>
          </a:prstGeom>
          <a:noFill/>
        </p:spPr>
        <p:txBody>
          <a:bodyPr wrap="square" rtlCol="0">
            <a:spAutoFit/>
          </a:bodyPr>
          <a:lstStyle/>
          <a:p>
            <a:r>
              <a:rPr lang="de-DE" sz="1000" dirty="0" smtClean="0">
                <a:solidFill>
                  <a:schemeClr val="bg1"/>
                </a:solidFill>
              </a:rPr>
              <a:t>Copyright: Volkswagen </a:t>
            </a:r>
            <a:r>
              <a:rPr lang="de-DE" sz="1000" dirty="0">
                <a:solidFill>
                  <a:schemeClr val="bg1"/>
                </a:solidFill>
              </a:rPr>
              <a:t>Emden</a:t>
            </a:r>
          </a:p>
          <a:p>
            <a:endParaRPr lang="de-DE" dirty="0"/>
          </a:p>
        </p:txBody>
      </p:sp>
    </p:spTree>
    <p:extLst>
      <p:ext uri="{BB962C8B-B14F-4D97-AF65-F5344CB8AC3E}">
        <p14:creationId xmlns:p14="http://schemas.microsoft.com/office/powerpoint/2010/main" val="1336099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2 Mädchen sitzen auf dem Bode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0822" y="1562307"/>
            <a:ext cx="3168000" cy="318108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50822" y="468443"/>
            <a:ext cx="8642349" cy="454025"/>
          </a:xfrm>
        </p:spPr>
        <p:txBody>
          <a:bodyPr/>
          <a:lstStyle/>
          <a:p>
            <a:r>
              <a:rPr lang="de-DE" sz="3000" dirty="0" smtClean="0"/>
              <a:t>Betriebliche Möglichkeiten IV</a:t>
            </a:r>
            <a:endParaRPr lang="de-DE" sz="3000" dirty="0"/>
          </a:p>
        </p:txBody>
      </p:sp>
      <p:sp>
        <p:nvSpPr>
          <p:cNvPr id="3" name="Inhaltsplatzhalter 2"/>
          <p:cNvSpPr>
            <a:spLocks noGrp="1"/>
          </p:cNvSpPr>
          <p:nvPr>
            <p:ph idx="1"/>
          </p:nvPr>
        </p:nvSpPr>
        <p:spPr>
          <a:xfrm>
            <a:off x="3490623" y="1977741"/>
            <a:ext cx="5402548" cy="2085110"/>
          </a:xfrm>
        </p:spPr>
        <p:txBody>
          <a:bodyPr>
            <a:normAutofit/>
          </a:bodyPr>
          <a:lstStyle/>
          <a:p>
            <a:r>
              <a:rPr lang="de-DE" sz="1600" dirty="0"/>
              <a:t>Belegplätze in bestehenden Einrichtungen sichern.</a:t>
            </a:r>
          </a:p>
          <a:p>
            <a:r>
              <a:rPr lang="de-DE" sz="1600" dirty="0"/>
              <a:t>Betriebliche Kinderbetreuung einrichten. </a:t>
            </a:r>
          </a:p>
          <a:p>
            <a:r>
              <a:rPr lang="de-DE" sz="1600" dirty="0"/>
              <a:t>Parkplätze mit kurzen Fußwegen für Beschäftigte mit Betreuungsverantwortung. </a:t>
            </a:r>
          </a:p>
          <a:p>
            <a:r>
              <a:rPr lang="de-DE" sz="1600" dirty="0"/>
              <a:t>Betrieblicher Zuschuss zu Gebühren.</a:t>
            </a:r>
          </a:p>
          <a:p>
            <a:r>
              <a:rPr lang="de-DE" sz="1600" dirty="0"/>
              <a:t>Arbeitszeiten und Schichtpläne an Öffnungszeiten der Betreuungseinrichtungen anpassen.</a:t>
            </a:r>
          </a:p>
          <a:p>
            <a:pPr>
              <a:spcBef>
                <a:spcPts val="600"/>
              </a:spcBef>
            </a:pPr>
            <a:r>
              <a:rPr lang="de-DE" sz="1600" dirty="0"/>
              <a:t>Angebote zur Notfall- und Ferienbetreuung.</a:t>
            </a:r>
          </a:p>
          <a:p>
            <a:pPr marL="1350" indent="0">
              <a:buNone/>
            </a:pPr>
            <a:endParaRPr lang="de-DE" dirty="0"/>
          </a:p>
        </p:txBody>
      </p:sp>
      <p:sp>
        <p:nvSpPr>
          <p:cNvPr id="4" name="Textplatzhalter 3"/>
          <p:cNvSpPr>
            <a:spLocks noGrp="1"/>
          </p:cNvSpPr>
          <p:nvPr>
            <p:ph type="body" sz="quarter" idx="13"/>
          </p:nvPr>
        </p:nvSpPr>
        <p:spPr>
          <a:xfrm>
            <a:off x="250821" y="929131"/>
            <a:ext cx="8642349" cy="495300"/>
          </a:xfrm>
        </p:spPr>
        <p:txBody>
          <a:bodyPr/>
          <a:lstStyle/>
          <a:p>
            <a:r>
              <a:rPr lang="de-DE" sz="2000" b="1" dirty="0" smtClean="0"/>
              <a:t>Kinderbetreuung und Pflege organisieren</a:t>
            </a:r>
          </a:p>
        </p:txBody>
      </p:sp>
      <p:sp>
        <p:nvSpPr>
          <p:cNvPr id="6" name="Textfeld 5"/>
          <p:cNvSpPr txBox="1"/>
          <p:nvPr/>
        </p:nvSpPr>
        <p:spPr>
          <a:xfrm>
            <a:off x="1116295" y="4517484"/>
            <a:ext cx="2302527" cy="246221"/>
          </a:xfrm>
          <a:prstGeom prst="rect">
            <a:avLst/>
          </a:prstGeom>
          <a:noFill/>
        </p:spPr>
        <p:txBody>
          <a:bodyPr wrap="square" rtlCol="0">
            <a:spAutoFit/>
          </a:bodyPr>
          <a:lstStyle/>
          <a:p>
            <a:r>
              <a:rPr lang="de-DE" sz="1000" dirty="0">
                <a:solidFill>
                  <a:schemeClr val="bg1"/>
                </a:solidFill>
              </a:rPr>
              <a:t>Foto von Nathan</a:t>
            </a:r>
            <a:r>
              <a:rPr lang="de-DE" sz="1000" dirty="0">
                <a:solidFill>
                  <a:schemeClr val="bg1"/>
                </a:solidFill>
                <a:hlinkClick r:id="rId4"/>
              </a:rPr>
              <a:t> </a:t>
            </a:r>
            <a:r>
              <a:rPr lang="de-DE" sz="1000" dirty="0">
                <a:solidFill>
                  <a:schemeClr val="bg1"/>
                </a:solidFill>
              </a:rPr>
              <a:t>Dumlao auf Unsplash </a:t>
            </a:r>
          </a:p>
        </p:txBody>
      </p:sp>
    </p:spTree>
    <p:extLst>
      <p:ext uri="{BB962C8B-B14F-4D97-AF65-F5344CB8AC3E}">
        <p14:creationId xmlns:p14="http://schemas.microsoft.com/office/powerpoint/2010/main" val="471222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250825" y="1159200"/>
            <a:ext cx="4748291" cy="3168000"/>
          </a:xfrm>
          <a:prstGeom prst="rect">
            <a:avLst/>
          </a:prstGeom>
        </p:spPr>
      </p:pic>
      <p:sp>
        <p:nvSpPr>
          <p:cNvPr id="2" name="Titel 1"/>
          <p:cNvSpPr>
            <a:spLocks noGrp="1"/>
          </p:cNvSpPr>
          <p:nvPr>
            <p:ph type="title"/>
          </p:nvPr>
        </p:nvSpPr>
        <p:spPr>
          <a:xfrm>
            <a:off x="250824" y="231775"/>
            <a:ext cx="8642349" cy="454025"/>
          </a:xfrm>
        </p:spPr>
        <p:txBody>
          <a:bodyPr/>
          <a:lstStyle/>
          <a:p>
            <a:r>
              <a:rPr lang="de-DE" dirty="0" smtClean="0"/>
              <a:t>Die IG Metall macht sich stark</a:t>
            </a:r>
            <a:endParaRPr lang="de-DE" sz="6000" dirty="0"/>
          </a:p>
        </p:txBody>
      </p:sp>
      <p:sp>
        <p:nvSpPr>
          <p:cNvPr id="4" name="Textplatzhalter 3"/>
          <p:cNvSpPr>
            <a:spLocks noGrp="1"/>
          </p:cNvSpPr>
          <p:nvPr>
            <p:ph type="body" sz="quarter" idx="13"/>
          </p:nvPr>
        </p:nvSpPr>
        <p:spPr>
          <a:xfrm>
            <a:off x="5078896" y="2495550"/>
            <a:ext cx="3814279" cy="495300"/>
          </a:xfrm>
        </p:spPr>
        <p:txBody>
          <a:bodyPr/>
          <a:lstStyle/>
          <a:p>
            <a:pPr marL="342900" indent="-342900">
              <a:buFont typeface="Arial" panose="020B0604020202020204" pitchFamily="34" charset="0"/>
              <a:buChar char="•"/>
            </a:pPr>
            <a:r>
              <a:rPr lang="de-DE" dirty="0" smtClean="0"/>
              <a:t>Lohnersatzleistung für pflegende Angehörige</a:t>
            </a:r>
          </a:p>
          <a:p>
            <a:pPr marL="342900" indent="-342900">
              <a:buFont typeface="Arial" panose="020B0604020202020204" pitchFamily="34" charset="0"/>
              <a:buChar char="•"/>
            </a:pPr>
            <a:r>
              <a:rPr lang="de-DE" dirty="0" smtClean="0"/>
              <a:t>Flexible und selbstbestimmte Arbeitszeiten</a:t>
            </a:r>
          </a:p>
          <a:p>
            <a:pPr marL="342900" indent="-342900">
              <a:buFont typeface="Arial" panose="020B0604020202020204" pitchFamily="34" charset="0"/>
              <a:buChar char="•"/>
            </a:pPr>
            <a:r>
              <a:rPr lang="de-DE" dirty="0" smtClean="0"/>
              <a:t>eine 10tägige Familienstartzeit nach der Geburt</a:t>
            </a:r>
          </a:p>
          <a:p>
            <a:pPr marL="342900" indent="-342900">
              <a:buFont typeface="Arial" panose="020B0604020202020204" pitchFamily="34" charset="0"/>
              <a:buChar char="•"/>
            </a:pPr>
            <a:r>
              <a:rPr lang="de-DE" dirty="0" smtClean="0"/>
              <a:t>Erhöhung des Elterngelds</a:t>
            </a:r>
          </a:p>
          <a:p>
            <a:pPr marL="342900" indent="-342900">
              <a:buFont typeface="Arial" panose="020B0604020202020204" pitchFamily="34" charset="0"/>
              <a:buChar char="•"/>
            </a:pPr>
            <a:r>
              <a:rPr lang="de-DE" dirty="0" smtClean="0"/>
              <a:t>besserer Kündigungsschutz</a:t>
            </a:r>
          </a:p>
        </p:txBody>
      </p:sp>
      <p:sp>
        <p:nvSpPr>
          <p:cNvPr id="9" name="Textfeld 8"/>
          <p:cNvSpPr txBox="1"/>
          <p:nvPr/>
        </p:nvSpPr>
        <p:spPr>
          <a:xfrm>
            <a:off x="2830916" y="4065590"/>
            <a:ext cx="3482163" cy="246221"/>
          </a:xfrm>
          <a:prstGeom prst="rect">
            <a:avLst/>
          </a:prstGeom>
          <a:noFill/>
        </p:spPr>
        <p:txBody>
          <a:bodyPr wrap="square" rtlCol="0">
            <a:spAutoFit/>
          </a:bodyPr>
          <a:lstStyle/>
          <a:p>
            <a:r>
              <a:rPr lang="de-DE" sz="1000" dirty="0" smtClean="0">
                <a:solidFill>
                  <a:schemeClr val="bg1"/>
                </a:solidFill>
              </a:rPr>
              <a:t>Quelle: Nathan </a:t>
            </a:r>
            <a:r>
              <a:rPr lang="de-DE" sz="1000" dirty="0" err="1" smtClean="0">
                <a:solidFill>
                  <a:schemeClr val="bg1"/>
                </a:solidFill>
              </a:rPr>
              <a:t>Dumalo</a:t>
            </a:r>
            <a:r>
              <a:rPr lang="de-DE" sz="1000" dirty="0" smtClean="0">
                <a:solidFill>
                  <a:schemeClr val="bg1"/>
                </a:solidFill>
              </a:rPr>
              <a:t> auf </a:t>
            </a:r>
            <a:r>
              <a:rPr lang="de-DE" sz="1000" dirty="0" err="1" smtClean="0">
                <a:solidFill>
                  <a:schemeClr val="bg1"/>
                </a:solidFill>
              </a:rPr>
              <a:t>Unsplash</a:t>
            </a:r>
            <a:endParaRPr lang="de-DE" sz="1000" dirty="0">
              <a:solidFill>
                <a:schemeClr val="bg1"/>
              </a:solidFill>
            </a:endParaRPr>
          </a:p>
        </p:txBody>
      </p:sp>
    </p:spTree>
    <p:extLst>
      <p:ext uri="{BB962C8B-B14F-4D97-AF65-F5344CB8AC3E}">
        <p14:creationId xmlns:p14="http://schemas.microsoft.com/office/powerpoint/2010/main" val="3598548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a:extLst>
              <a:ext uri="{FF2B5EF4-FFF2-40B4-BE49-F238E27FC236}">
                <a16:creationId xmlns:a16="http://schemas.microsoft.com/office/drawing/2014/main" id="{FDA4AAEB-8D19-40CD-A1FB-A1393BB57D6F}"/>
              </a:ext>
            </a:extLst>
          </p:cNvPr>
          <p:cNvSpPr>
            <a:spLocks noGrp="1"/>
          </p:cNvSpPr>
          <p:nvPr>
            <p:ph type="ctrTitle"/>
          </p:nvPr>
        </p:nvSpPr>
        <p:spPr/>
        <p:txBody>
          <a:bodyPr/>
          <a:lstStyle/>
          <a:p>
            <a:r>
              <a:rPr lang="de-DE" dirty="0"/>
              <a:t>Vielen Dank für Ihre Aufmerksamkeit</a:t>
            </a:r>
          </a:p>
        </p:txBody>
      </p:sp>
      <p:sp>
        <p:nvSpPr>
          <p:cNvPr id="5" name="Textplatzhalter 5">
            <a:extLst>
              <a:ext uri="{FF2B5EF4-FFF2-40B4-BE49-F238E27FC236}">
                <a16:creationId xmlns:a16="http://schemas.microsoft.com/office/drawing/2014/main" id="{02D3FC5F-D7C3-4DBD-9B2F-9521F3395054}"/>
              </a:ext>
            </a:extLst>
          </p:cNvPr>
          <p:cNvSpPr>
            <a:spLocks noGrp="1"/>
          </p:cNvSpPr>
          <p:nvPr>
            <p:ph type="body" sz="quarter" idx="4294967295"/>
          </p:nvPr>
        </p:nvSpPr>
        <p:spPr>
          <a:xfrm>
            <a:off x="0" y="3449638"/>
            <a:ext cx="3187700" cy="685800"/>
          </a:xfrm>
        </p:spPr>
        <p:txBody>
          <a:bodyPr>
            <a:noAutofit/>
          </a:bodyPr>
          <a:lstStyle/>
          <a:p>
            <a:pPr marL="0" indent="0">
              <a:buNone/>
            </a:pPr>
            <a:r>
              <a:rPr lang="de-DE" sz="1200" dirty="0" smtClean="0">
                <a:solidFill>
                  <a:schemeClr val="bg1"/>
                </a:solidFill>
              </a:rPr>
              <a:t>Ansprechpartnerin:</a:t>
            </a:r>
          </a:p>
          <a:p>
            <a:pPr marL="0" indent="0">
              <a:buNone/>
            </a:pPr>
            <a:r>
              <a:rPr lang="de-DE" sz="1200" dirty="0" smtClean="0">
                <a:solidFill>
                  <a:schemeClr val="bg1"/>
                </a:solidFill>
              </a:rPr>
              <a:t>Dr. Julia Graf</a:t>
            </a:r>
          </a:p>
          <a:p>
            <a:pPr marL="0" indent="0">
              <a:buNone/>
            </a:pPr>
            <a:r>
              <a:rPr lang="de-DE" sz="1200" dirty="0" smtClean="0">
                <a:solidFill>
                  <a:schemeClr val="bg1"/>
                </a:solidFill>
              </a:rPr>
              <a:t>E-Mail: julia.graf@igmetall.de</a:t>
            </a:r>
            <a:endParaRPr lang="de-DE" sz="1200" dirty="0">
              <a:solidFill>
                <a:schemeClr val="bg1"/>
              </a:solidFill>
            </a:endParaRPr>
          </a:p>
        </p:txBody>
      </p:sp>
    </p:spTree>
    <p:extLst>
      <p:ext uri="{BB962C8B-B14F-4D97-AF65-F5344CB8AC3E}">
        <p14:creationId xmlns:p14="http://schemas.microsoft.com/office/powerpoint/2010/main" val="42407781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50824" y="231775"/>
            <a:ext cx="8642349" cy="454025"/>
          </a:xfrm>
        </p:spPr>
        <p:txBody>
          <a:bodyPr/>
          <a:lstStyle/>
          <a:p>
            <a:r>
              <a:rPr lang="de-DE" dirty="0" smtClean="0"/>
              <a:t>Unser Ziel: Mehr Zeit zum Leben, Lieben, Lachen</a:t>
            </a:r>
            <a:endParaRPr lang="de-DE" dirty="0"/>
          </a:p>
        </p:txBody>
      </p:sp>
      <p:sp>
        <p:nvSpPr>
          <p:cNvPr id="5" name="Inhaltsplatzhalter 4"/>
          <p:cNvSpPr>
            <a:spLocks noGrp="1"/>
          </p:cNvSpPr>
          <p:nvPr>
            <p:ph idx="1"/>
          </p:nvPr>
        </p:nvSpPr>
        <p:spPr/>
        <p:txBody>
          <a:bodyPr/>
          <a:lstStyle/>
          <a:p>
            <a:endParaRPr lang="de-DE" dirty="0"/>
          </a:p>
        </p:txBody>
      </p:sp>
      <p:sp>
        <p:nvSpPr>
          <p:cNvPr id="6" name="Textplatzhalter 5"/>
          <p:cNvSpPr>
            <a:spLocks noGrp="1"/>
          </p:cNvSpPr>
          <p:nvPr>
            <p:ph type="body" sz="quarter" idx="13"/>
          </p:nvPr>
        </p:nvSpPr>
        <p:spPr/>
        <p:txBody>
          <a:bodyPr/>
          <a:lstStyle/>
          <a:p>
            <a:endParaRPr lang="de-DE" dirty="0"/>
          </a:p>
        </p:txBody>
      </p:sp>
      <p:sp>
        <p:nvSpPr>
          <p:cNvPr id="7" name="Textplatzhalter 3"/>
          <p:cNvSpPr txBox="1">
            <a:spLocks/>
          </p:cNvSpPr>
          <p:nvPr/>
        </p:nvSpPr>
        <p:spPr>
          <a:xfrm>
            <a:off x="5151474" y="2881318"/>
            <a:ext cx="3741700" cy="495300"/>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rgbClr val="A71680"/>
              </a:buClr>
              <a:buSzPct val="90000"/>
              <a:buFontTx/>
              <a:buNone/>
              <a:defRPr sz="2400" b="0" i="0" kern="1200" spc="100" baseline="0">
                <a:solidFill>
                  <a:srgbClr val="3C3C3B"/>
                </a:solidFill>
                <a:latin typeface="Meta Head IGM Cond Light" panose="02000506030000020004" pitchFamily="2" charset="77"/>
                <a:ea typeface="+mn-ea"/>
                <a:cs typeface="+mn-cs"/>
              </a:defRPr>
            </a:lvl1pPr>
            <a:lvl2pPr marL="5566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2pPr>
            <a:lvl3pPr marL="8275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3pPr>
            <a:lvl4pPr marL="10984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4pPr>
            <a:lvl5pPr marL="13693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smtClean="0"/>
              <a:t>Mit Tarifverträgen</a:t>
            </a:r>
          </a:p>
          <a:p>
            <a:r>
              <a:rPr lang="de-DE" dirty="0" smtClean="0"/>
              <a:t>Mit Betriebsvereinbarungen</a:t>
            </a:r>
          </a:p>
          <a:p>
            <a:r>
              <a:rPr lang="de-DE" dirty="0" smtClean="0"/>
              <a:t>Mit guten Gesetzen</a:t>
            </a:r>
          </a:p>
          <a:p>
            <a:r>
              <a:rPr lang="de-DE" dirty="0" smtClean="0"/>
              <a:t> </a:t>
            </a:r>
            <a:endParaRPr lang="de-DE" dirty="0"/>
          </a:p>
        </p:txBody>
      </p:sp>
      <p:pic>
        <p:nvPicPr>
          <p:cNvPr id="2" name="Grafik 1"/>
          <p:cNvPicPr>
            <a:picLocks noChangeAspect="1"/>
          </p:cNvPicPr>
          <p:nvPr/>
        </p:nvPicPr>
        <p:blipFill>
          <a:blip r:embed="rId4"/>
          <a:stretch>
            <a:fillRect/>
          </a:stretch>
        </p:blipFill>
        <p:spPr>
          <a:xfrm>
            <a:off x="250824" y="1544968"/>
            <a:ext cx="4748281" cy="3168000"/>
          </a:xfrm>
          <a:prstGeom prst="rect">
            <a:avLst/>
          </a:prstGeom>
        </p:spPr>
      </p:pic>
      <p:sp>
        <p:nvSpPr>
          <p:cNvPr id="8" name="Textfeld 7"/>
          <p:cNvSpPr txBox="1"/>
          <p:nvPr/>
        </p:nvSpPr>
        <p:spPr>
          <a:xfrm>
            <a:off x="3189769" y="4434967"/>
            <a:ext cx="3290776"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err="1" smtClean="0">
                <a:solidFill>
                  <a:schemeClr val="bg1">
                    <a:lumMod val="85000"/>
                  </a:schemeClr>
                </a:solidFill>
              </a:rPr>
              <a:t>MiPham</a:t>
            </a:r>
            <a:endParaRPr lang="de-DE" sz="1100" dirty="0">
              <a:solidFill>
                <a:schemeClr val="bg1">
                  <a:lumMod val="85000"/>
                </a:schemeClr>
              </a:solidFill>
            </a:endParaRPr>
          </a:p>
        </p:txBody>
      </p:sp>
    </p:spTree>
    <p:extLst>
      <p:ext uri="{BB962C8B-B14F-4D97-AF65-F5344CB8AC3E}">
        <p14:creationId xmlns:p14="http://schemas.microsoft.com/office/powerpoint/2010/main" val="3455192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425083"/>
            <a:ext cx="8642349" cy="454025"/>
          </a:xfrm>
        </p:spPr>
        <p:txBody>
          <a:bodyPr/>
          <a:lstStyle/>
          <a:p>
            <a:r>
              <a:rPr lang="de-DE" sz="3000" dirty="0"/>
              <a:t>Arbeit und Privatleben – Wünsche</a:t>
            </a:r>
          </a:p>
        </p:txBody>
      </p:sp>
      <p:sp>
        <p:nvSpPr>
          <p:cNvPr id="8" name="Textfeld 7"/>
          <p:cNvSpPr txBox="1"/>
          <p:nvPr/>
        </p:nvSpPr>
        <p:spPr>
          <a:xfrm>
            <a:off x="3189770" y="4156966"/>
            <a:ext cx="3290776"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err="1" smtClean="0">
                <a:solidFill>
                  <a:schemeClr val="bg1">
                    <a:lumMod val="85000"/>
                  </a:schemeClr>
                </a:solidFill>
              </a:rPr>
              <a:t>MiPham</a:t>
            </a:r>
            <a:endParaRPr lang="de-DE" sz="1100" dirty="0">
              <a:solidFill>
                <a:schemeClr val="bg1">
                  <a:lumMod val="85000"/>
                </a:schemeClr>
              </a:solidFill>
            </a:endParaRPr>
          </a:p>
        </p:txBody>
      </p:sp>
      <p:sp>
        <p:nvSpPr>
          <p:cNvPr id="9" name="Textplatzhalter 3"/>
          <p:cNvSpPr>
            <a:spLocks noGrp="1"/>
          </p:cNvSpPr>
          <p:nvPr>
            <p:ph type="body" sz="quarter" idx="13"/>
          </p:nvPr>
        </p:nvSpPr>
        <p:spPr>
          <a:xfrm>
            <a:off x="5260803" y="2902689"/>
            <a:ext cx="3741700" cy="495300"/>
          </a:xfrm>
        </p:spPr>
        <p:txBody>
          <a:bodyPr/>
          <a:lstStyle/>
          <a:p>
            <a:pPr marL="342900" indent="-342900">
              <a:buFont typeface="Arial" panose="020B0604020202020204" pitchFamily="34" charset="0"/>
              <a:buChar char="•"/>
            </a:pPr>
            <a:r>
              <a:rPr lang="de-DE" dirty="0" smtClean="0"/>
              <a:t>52% aller Väter würden gerne weniger Stunden arbeiten</a:t>
            </a:r>
          </a:p>
          <a:p>
            <a:pPr marL="342900" indent="-342900">
              <a:buFont typeface="Arial" panose="020B0604020202020204" pitchFamily="34" charset="0"/>
              <a:buChar char="•"/>
            </a:pPr>
            <a:r>
              <a:rPr lang="de-DE" dirty="0" smtClean="0"/>
              <a:t>42% aller Mütter würden ihre Erwerbstätigkeit gerne ausweiten oder eine Berufstätigkeit (wieder) aufnehmen</a:t>
            </a:r>
          </a:p>
        </p:txBody>
      </p:sp>
      <p:pic>
        <p:nvPicPr>
          <p:cNvPr id="1026" name="Picture 2" descr="Person mit weißer Löwenzahnblüte"/>
          <p:cNvPicPr>
            <a:picLocks noChangeAspect="1" noChangeArrowheads="1"/>
          </p:cNvPicPr>
          <p:nvPr/>
        </p:nvPicPr>
        <p:blipFill rotWithShape="1">
          <a:blip r:embed="rId3">
            <a:extLst>
              <a:ext uri="{28A0092B-C50C-407E-A947-70E740481C1C}">
                <a14:useLocalDpi xmlns:a14="http://schemas.microsoft.com/office/drawing/2010/main" val="0"/>
              </a:ext>
            </a:extLst>
          </a:blip>
          <a:srcRect t="22569" r="5181" b="14083"/>
          <a:stretch/>
        </p:blipFill>
        <p:spPr bwMode="auto">
          <a:xfrm>
            <a:off x="252637" y="1316403"/>
            <a:ext cx="4748733" cy="31725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293136" y="4192165"/>
            <a:ext cx="3290776" cy="261610"/>
          </a:xfrm>
          <a:prstGeom prst="rect">
            <a:avLst/>
          </a:prstGeom>
          <a:noFill/>
        </p:spPr>
        <p:txBody>
          <a:bodyPr wrap="square" rtlCol="0">
            <a:spAutoFit/>
          </a:bodyPr>
          <a:lstStyle/>
          <a:p>
            <a:r>
              <a:rPr lang="de-DE" sz="1100" dirty="0" smtClean="0">
                <a:solidFill>
                  <a:schemeClr val="bg1">
                    <a:lumMod val="85000"/>
                  </a:schemeClr>
                </a:solidFill>
              </a:rPr>
              <a:t>Ivan </a:t>
            </a:r>
            <a:r>
              <a:rPr lang="de-DE" sz="1100" dirty="0" err="1" smtClean="0">
                <a:solidFill>
                  <a:schemeClr val="bg1">
                    <a:lumMod val="85000"/>
                  </a:schemeClr>
                </a:solidFill>
              </a:rPr>
              <a:t>Dostál</a:t>
            </a:r>
            <a:r>
              <a:rPr lang="de-DE" sz="1100" dirty="0" smtClean="0">
                <a:solidFill>
                  <a:schemeClr val="bg1">
                    <a:lumMod val="85000"/>
                  </a:schemeClr>
                </a:solidFill>
              </a:rPr>
              <a:t> auf </a:t>
            </a:r>
            <a:r>
              <a:rPr lang="de-DE" sz="1100" dirty="0" err="1" smtClean="0">
                <a:solidFill>
                  <a:schemeClr val="bg1">
                    <a:lumMod val="85000"/>
                  </a:schemeClr>
                </a:solidFill>
              </a:rPr>
              <a:t>Unsplash</a:t>
            </a:r>
            <a:endParaRPr lang="de-DE" sz="1100" dirty="0">
              <a:solidFill>
                <a:schemeClr val="bg1">
                  <a:lumMod val="85000"/>
                </a:schemeClr>
              </a:solidFill>
            </a:endParaRPr>
          </a:p>
        </p:txBody>
      </p:sp>
      <p:sp>
        <p:nvSpPr>
          <p:cNvPr id="11" name="Textfeld 10"/>
          <p:cNvSpPr txBox="1"/>
          <p:nvPr/>
        </p:nvSpPr>
        <p:spPr>
          <a:xfrm>
            <a:off x="5602398" y="4418576"/>
            <a:ext cx="3290776" cy="261610"/>
          </a:xfrm>
          <a:prstGeom prst="rect">
            <a:avLst/>
          </a:prstGeom>
          <a:noFill/>
        </p:spPr>
        <p:txBody>
          <a:bodyPr wrap="square" rtlCol="0">
            <a:spAutoFit/>
          </a:bodyPr>
          <a:lstStyle/>
          <a:p>
            <a:r>
              <a:rPr lang="de-DE" sz="1100" i="1" dirty="0" smtClean="0">
                <a:solidFill>
                  <a:schemeClr val="accent6">
                    <a:lumMod val="10000"/>
                  </a:schemeClr>
                </a:solidFill>
              </a:rPr>
              <a:t>Quelle: Väterreport der Bundesregierung 2021</a:t>
            </a:r>
            <a:endParaRPr lang="de-DE" sz="1100" i="1" dirty="0">
              <a:solidFill>
                <a:schemeClr val="accent6">
                  <a:lumMod val="10000"/>
                </a:schemeClr>
              </a:solidFill>
            </a:endParaRPr>
          </a:p>
        </p:txBody>
      </p:sp>
    </p:spTree>
    <p:extLst>
      <p:ext uri="{BB962C8B-B14F-4D97-AF65-F5344CB8AC3E}">
        <p14:creationId xmlns:p14="http://schemas.microsoft.com/office/powerpoint/2010/main" val="298554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961493"/>
            <a:ext cx="8642349" cy="454025"/>
          </a:xfrm>
        </p:spPr>
        <p:txBody>
          <a:bodyPr/>
          <a:lstStyle/>
          <a:p>
            <a:r>
              <a:rPr lang="de-DE" sz="3500" dirty="0"/>
              <a:t>Arbeit und Privatleben – Zeitbudgets</a:t>
            </a:r>
          </a:p>
        </p:txBody>
      </p:sp>
      <p:sp>
        <p:nvSpPr>
          <p:cNvPr id="4" name="Textplatzhalter 3"/>
          <p:cNvSpPr>
            <a:spLocks noGrp="1"/>
          </p:cNvSpPr>
          <p:nvPr>
            <p:ph type="body" sz="quarter" idx="13"/>
          </p:nvPr>
        </p:nvSpPr>
        <p:spPr/>
        <p:txBody>
          <a:bodyPr/>
          <a:lstStyle/>
          <a:p>
            <a:r>
              <a:rPr lang="de-DE" sz="2000" b="1" dirty="0" smtClean="0"/>
              <a:t>Frauen leisten mehr unbezahlten Arbeit</a:t>
            </a:r>
          </a:p>
          <a:p>
            <a:r>
              <a:rPr lang="de-DE" sz="1400" dirty="0" smtClean="0"/>
              <a:t>Erwerbsarbeit und unbezahlte Arbeit (Hausarbeit, Kinderbetreuung, Pflege, Ehrenamt) über 18-jährige Frauen und Männer in Wochenstunden</a:t>
            </a:r>
            <a:endParaRPr lang="de-DE" sz="1400" dirty="0"/>
          </a:p>
        </p:txBody>
      </p:sp>
      <p:pic>
        <p:nvPicPr>
          <p:cNvPr id="5" name="Grafik 4"/>
          <p:cNvPicPr>
            <a:picLocks noChangeAspect="1"/>
          </p:cNvPicPr>
          <p:nvPr/>
        </p:nvPicPr>
        <p:blipFill>
          <a:blip r:embed="rId3"/>
          <a:stretch>
            <a:fillRect/>
          </a:stretch>
        </p:blipFill>
        <p:spPr>
          <a:xfrm>
            <a:off x="250825" y="2294263"/>
            <a:ext cx="6775479" cy="1943651"/>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0929" y="2978589"/>
            <a:ext cx="1676400" cy="574997"/>
          </a:xfrm>
          <a:prstGeom prst="rect">
            <a:avLst/>
          </a:prstGeom>
        </p:spPr>
      </p:pic>
      <p:sp>
        <p:nvSpPr>
          <p:cNvPr id="7" name="Textplatzhalter 4">
            <a:extLst>
              <a:ext uri="{FF2B5EF4-FFF2-40B4-BE49-F238E27FC236}">
                <a16:creationId xmlns:a16="http://schemas.microsoft.com/office/drawing/2014/main" id="{3BCCB304-9333-47EC-93D8-C813B30563D2}"/>
              </a:ext>
            </a:extLst>
          </p:cNvPr>
          <p:cNvSpPr txBox="1">
            <a:spLocks/>
          </p:cNvSpPr>
          <p:nvPr/>
        </p:nvSpPr>
        <p:spPr>
          <a:xfrm>
            <a:off x="151795" y="4294560"/>
            <a:ext cx="7920159" cy="367496"/>
          </a:xfrm>
          <a:prstGeom prst="rect">
            <a:avLst/>
          </a:prstGeom>
        </p:spPr>
        <p:txBody>
          <a:bodyPr/>
          <a:lstStyle>
            <a:lvl1pPr marL="285750" indent="-285750" algn="l" defTabSz="685800" rtl="0" eaLnBrk="1" latinLnBrk="0" hangingPunct="1">
              <a:lnSpc>
                <a:spcPct val="90000"/>
              </a:lnSpc>
              <a:spcBef>
                <a:spcPts val="750"/>
              </a:spcBef>
              <a:buClr>
                <a:srgbClr val="A71680"/>
              </a:buClr>
              <a:buSzPct val="90000"/>
              <a:buFontTx/>
              <a:buBlip>
                <a:blip r:embed="rId5"/>
              </a:buBlip>
              <a:defRPr sz="1800" b="0" i="0" kern="1200">
                <a:solidFill>
                  <a:srgbClr val="3C3C3B"/>
                </a:solidFill>
                <a:latin typeface="Meta IGM" panose="02000503040000020004" pitchFamily="2" charset="0"/>
                <a:ea typeface="+mn-ea"/>
                <a:cs typeface="+mn-cs"/>
              </a:defRPr>
            </a:lvl1pPr>
            <a:lvl2pPr marL="556650" indent="-285750" algn="l" defTabSz="685800" rtl="0" eaLnBrk="1" latinLnBrk="0" hangingPunct="1">
              <a:lnSpc>
                <a:spcPct val="90000"/>
              </a:lnSpc>
              <a:spcBef>
                <a:spcPts val="375"/>
              </a:spcBef>
              <a:buClr>
                <a:srgbClr val="A71680"/>
              </a:buClr>
              <a:buSzPct val="90000"/>
              <a:buFontTx/>
              <a:buBlip>
                <a:blip r:embed="rId5"/>
              </a:buBlip>
              <a:defRPr sz="1800" b="0" i="0" kern="1200">
                <a:solidFill>
                  <a:srgbClr val="3C3C3B"/>
                </a:solidFill>
                <a:latin typeface="Meta IGM" panose="02000503040000020004" pitchFamily="2" charset="0"/>
                <a:ea typeface="+mn-ea"/>
                <a:cs typeface="+mn-cs"/>
              </a:defRPr>
            </a:lvl2pPr>
            <a:lvl3pPr marL="827550" indent="-285750" algn="l" defTabSz="685800" rtl="0" eaLnBrk="1" latinLnBrk="0" hangingPunct="1">
              <a:lnSpc>
                <a:spcPct val="90000"/>
              </a:lnSpc>
              <a:spcBef>
                <a:spcPts val="375"/>
              </a:spcBef>
              <a:buClr>
                <a:srgbClr val="A71680"/>
              </a:buClr>
              <a:buSzPct val="90000"/>
              <a:buFontTx/>
              <a:buBlip>
                <a:blip r:embed="rId5"/>
              </a:buBlip>
              <a:defRPr sz="1800" b="0" i="0" kern="1200">
                <a:solidFill>
                  <a:srgbClr val="3C3C3B"/>
                </a:solidFill>
                <a:latin typeface="Meta IGM" panose="02000503040000020004" pitchFamily="2" charset="0"/>
                <a:ea typeface="+mn-ea"/>
                <a:cs typeface="+mn-cs"/>
              </a:defRPr>
            </a:lvl3pPr>
            <a:lvl4pPr marL="1098450" indent="-285750" algn="l" defTabSz="685800" rtl="0" eaLnBrk="1" latinLnBrk="0" hangingPunct="1">
              <a:lnSpc>
                <a:spcPct val="90000"/>
              </a:lnSpc>
              <a:spcBef>
                <a:spcPts val="375"/>
              </a:spcBef>
              <a:buClr>
                <a:srgbClr val="A71680"/>
              </a:buClr>
              <a:buSzPct val="90000"/>
              <a:buFontTx/>
              <a:buBlip>
                <a:blip r:embed="rId5"/>
              </a:buBlip>
              <a:defRPr sz="1800" b="0" i="0" kern="1200">
                <a:solidFill>
                  <a:srgbClr val="3C3C3B"/>
                </a:solidFill>
                <a:latin typeface="Meta IGM" panose="02000503040000020004" pitchFamily="2" charset="0"/>
                <a:ea typeface="+mn-ea"/>
                <a:cs typeface="+mn-cs"/>
              </a:defRPr>
            </a:lvl4pPr>
            <a:lvl5pPr marL="1369350" indent="-285750" algn="l" defTabSz="685800" rtl="0" eaLnBrk="1" latinLnBrk="0" hangingPunct="1">
              <a:lnSpc>
                <a:spcPct val="90000"/>
              </a:lnSpc>
              <a:spcBef>
                <a:spcPts val="375"/>
              </a:spcBef>
              <a:buClr>
                <a:srgbClr val="A71680"/>
              </a:buClr>
              <a:buSzPct val="90000"/>
              <a:buFontTx/>
              <a:buBlip>
                <a:blip r:embed="rId5"/>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de-DE" sz="900" dirty="0" smtClean="0"/>
              <a:t>Quelle: Statistisches Bundesamt, Zeitbudgeterhebung 2016 </a:t>
            </a:r>
          </a:p>
          <a:p>
            <a:pPr marL="0" indent="0">
              <a:spcBef>
                <a:spcPts val="0"/>
              </a:spcBef>
              <a:buNone/>
            </a:pPr>
            <a:r>
              <a:rPr lang="de-DE" sz="900" dirty="0" smtClean="0"/>
              <a:t>Zur unbezahlten Arbeit gehört Hausarbeit, Betreuung von Kindern, Pflege von Angehörigen, ehrenamtliches und freiwilliges Engagement</a:t>
            </a:r>
            <a:endParaRPr lang="de-DE" sz="900" dirty="0"/>
          </a:p>
        </p:txBody>
      </p:sp>
    </p:spTree>
    <p:extLst>
      <p:ext uri="{BB962C8B-B14F-4D97-AF65-F5344CB8AC3E}">
        <p14:creationId xmlns:p14="http://schemas.microsoft.com/office/powerpoint/2010/main" val="1886190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242165"/>
            <a:ext cx="8642349" cy="454025"/>
          </a:xfrm>
        </p:spPr>
        <p:txBody>
          <a:bodyPr/>
          <a:lstStyle/>
          <a:p>
            <a:r>
              <a:rPr lang="de-DE" sz="3500" dirty="0"/>
              <a:t>Arbeit und Privatleben – </a:t>
            </a:r>
            <a:r>
              <a:rPr lang="de-DE" sz="3500" dirty="0" smtClean="0"/>
              <a:t>Pflege</a:t>
            </a:r>
            <a:endParaRPr lang="de-DE" sz="3500" dirty="0"/>
          </a:p>
        </p:txBody>
      </p:sp>
      <p:sp>
        <p:nvSpPr>
          <p:cNvPr id="4" name="Textplatzhalter 3"/>
          <p:cNvSpPr>
            <a:spLocks noGrp="1"/>
          </p:cNvSpPr>
          <p:nvPr>
            <p:ph type="body" sz="quarter" idx="13"/>
          </p:nvPr>
        </p:nvSpPr>
        <p:spPr>
          <a:xfrm>
            <a:off x="250824" y="752488"/>
            <a:ext cx="8642349" cy="495300"/>
          </a:xfrm>
        </p:spPr>
        <p:txBody>
          <a:bodyPr/>
          <a:lstStyle/>
          <a:p>
            <a:r>
              <a:rPr lang="de-DE" sz="2000" b="1" dirty="0" smtClean="0"/>
              <a:t>Frauen pflegen häufiger Angehörige und haben geringere Arbeitszeiten</a:t>
            </a:r>
          </a:p>
        </p:txBody>
      </p:sp>
      <p:pic>
        <p:nvPicPr>
          <p:cNvPr id="2051" name="Picture 3" descr="WK_Pflege-ohne-Überschrift.png"/>
          <p:cNvPicPr>
            <a:picLocks noChangeAspect="1" noChangeArrowheads="1"/>
          </p:cNvPicPr>
          <p:nvPr/>
        </p:nvPicPr>
        <p:blipFill rotWithShape="1">
          <a:blip r:embed="rId3">
            <a:extLst>
              <a:ext uri="{28A0092B-C50C-407E-A947-70E740481C1C}">
                <a14:useLocalDpi xmlns:a14="http://schemas.microsoft.com/office/drawing/2010/main" val="0"/>
              </a:ext>
            </a:extLst>
          </a:blip>
          <a:srcRect l="2028" t="17412"/>
          <a:stretch/>
        </p:blipFill>
        <p:spPr bwMode="auto">
          <a:xfrm>
            <a:off x="84725" y="1358153"/>
            <a:ext cx="9234726" cy="318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938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245722"/>
            <a:ext cx="8642349" cy="454025"/>
          </a:xfrm>
        </p:spPr>
        <p:txBody>
          <a:bodyPr/>
          <a:lstStyle/>
          <a:p>
            <a:r>
              <a:rPr lang="de-DE" dirty="0" smtClean="0"/>
              <a:t>Das Ergebnis: Niedrige Lebenseinkommen</a:t>
            </a:r>
            <a:endParaRPr lang="de-DE" dirty="0"/>
          </a:p>
        </p:txBody>
      </p:sp>
      <p:sp>
        <p:nvSpPr>
          <p:cNvPr id="7" name="Textplatzhalter 4">
            <a:extLst>
              <a:ext uri="{FF2B5EF4-FFF2-40B4-BE49-F238E27FC236}">
                <a16:creationId xmlns:a16="http://schemas.microsoft.com/office/drawing/2014/main" id="{3BCCB304-9333-47EC-93D8-C813B30563D2}"/>
              </a:ext>
            </a:extLst>
          </p:cNvPr>
          <p:cNvSpPr txBox="1">
            <a:spLocks/>
          </p:cNvSpPr>
          <p:nvPr/>
        </p:nvSpPr>
        <p:spPr>
          <a:xfrm>
            <a:off x="151795" y="4294560"/>
            <a:ext cx="7920159" cy="367496"/>
          </a:xfrm>
          <a:prstGeom prst="rect">
            <a:avLst/>
          </a:prstGeom>
        </p:spPr>
        <p:txBody>
          <a:bodyPr/>
          <a:lstStyle>
            <a:lvl1pPr marL="285750" indent="-285750" algn="l" defTabSz="685800" rtl="0" eaLnBrk="1" latinLnBrk="0" hangingPunct="1">
              <a:lnSpc>
                <a:spcPct val="90000"/>
              </a:lnSpc>
              <a:spcBef>
                <a:spcPts val="750"/>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1pPr>
            <a:lvl2pPr marL="5566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2pPr>
            <a:lvl3pPr marL="8275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3pPr>
            <a:lvl4pPr marL="10984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4pPr>
            <a:lvl5pPr marL="13693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de-DE" sz="900" dirty="0" smtClean="0"/>
              <a:t>Quelle: Bertelsmann Stiftung (2020</a:t>
            </a:r>
            <a:r>
              <a:rPr lang="de-DE" sz="900" dirty="0"/>
              <a:t>): </a:t>
            </a:r>
            <a:r>
              <a:rPr lang="de-DE" sz="900" dirty="0" smtClean="0"/>
              <a:t>Die </a:t>
            </a:r>
            <a:r>
              <a:rPr lang="de-DE" sz="900" dirty="0"/>
              <a:t>große Kluft: Frauen verdienen im Leben nur halb so viel wie </a:t>
            </a:r>
            <a:r>
              <a:rPr lang="de-DE" sz="900" dirty="0" smtClean="0"/>
              <a:t>Männer. </a:t>
            </a:r>
            <a:endParaRPr lang="de-DE" sz="900" dirty="0"/>
          </a:p>
        </p:txBody>
      </p:sp>
      <p:pic>
        <p:nvPicPr>
          <p:cNvPr id="1026" name="Picture 2" descr="GenderGap-Ost-blau.png"/>
          <p:cNvPicPr>
            <a:picLocks noChangeAspect="1" noChangeArrowheads="1"/>
          </p:cNvPicPr>
          <p:nvPr/>
        </p:nvPicPr>
        <p:blipFill rotWithShape="1">
          <a:blip r:embed="rId4">
            <a:extLst>
              <a:ext uri="{28A0092B-C50C-407E-A947-70E740481C1C}">
                <a14:useLocalDpi xmlns:a14="http://schemas.microsoft.com/office/drawing/2010/main" val="0"/>
              </a:ext>
            </a:extLst>
          </a:blip>
          <a:srcRect l="3525" t="12856" r="6324"/>
          <a:stretch/>
        </p:blipFill>
        <p:spPr bwMode="auto">
          <a:xfrm>
            <a:off x="327660" y="1102605"/>
            <a:ext cx="8717280" cy="344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48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734480"/>
            <a:ext cx="8642349" cy="454025"/>
          </a:xfrm>
        </p:spPr>
        <p:txBody>
          <a:bodyPr/>
          <a:lstStyle/>
          <a:p>
            <a:r>
              <a:rPr lang="de-DE" sz="3000" dirty="0"/>
              <a:t>Übersicht der aktuellen gesetzlichen Möglichkeiten </a:t>
            </a:r>
          </a:p>
        </p:txBody>
      </p:sp>
      <p:sp>
        <p:nvSpPr>
          <p:cNvPr id="3" name="Inhaltsplatzhalter 2"/>
          <p:cNvSpPr>
            <a:spLocks noGrp="1"/>
          </p:cNvSpPr>
          <p:nvPr>
            <p:ph idx="1"/>
          </p:nvPr>
        </p:nvSpPr>
        <p:spPr>
          <a:xfrm>
            <a:off x="4598341" y="3406742"/>
            <a:ext cx="4454237" cy="1345366"/>
          </a:xfrm>
        </p:spPr>
        <p:txBody>
          <a:bodyPr>
            <a:normAutofit/>
          </a:bodyPr>
          <a:lstStyle/>
          <a:p>
            <a:r>
              <a:rPr lang="de-DE" sz="1200" dirty="0" smtClean="0"/>
              <a:t>Freistellung für die Pflege</a:t>
            </a:r>
          </a:p>
          <a:p>
            <a:pPr lvl="1">
              <a:spcBef>
                <a:spcPts val="0"/>
              </a:spcBef>
            </a:pPr>
            <a:r>
              <a:rPr lang="de-DE" sz="1300" dirty="0" smtClean="0"/>
              <a:t>Zehntägige Auszeit im </a:t>
            </a:r>
            <a:r>
              <a:rPr lang="de-DE" sz="1300" dirty="0" err="1" smtClean="0"/>
              <a:t>Akutfall</a:t>
            </a:r>
            <a:r>
              <a:rPr lang="de-DE" sz="1300" dirty="0" smtClean="0"/>
              <a:t> mit Lohnersatzleistungen</a:t>
            </a:r>
          </a:p>
          <a:p>
            <a:pPr lvl="1">
              <a:spcBef>
                <a:spcPts val="0"/>
              </a:spcBef>
            </a:pPr>
            <a:r>
              <a:rPr lang="de-DE" sz="1300" dirty="0" smtClean="0"/>
              <a:t>Sechs Monate Pflegezeit zinsloses Darlehen und Rechtsanspruch</a:t>
            </a:r>
          </a:p>
          <a:p>
            <a:pPr lvl="1">
              <a:spcBef>
                <a:spcPts val="0"/>
              </a:spcBef>
            </a:pPr>
            <a:r>
              <a:rPr lang="de-DE" sz="1300" dirty="0" smtClean="0"/>
              <a:t>24 Monate Familienpflegezeit zinsloses Darlehen und Rechtsanspruch</a:t>
            </a:r>
          </a:p>
        </p:txBody>
      </p:sp>
      <p:pic>
        <p:nvPicPr>
          <p:cNvPr id="5" name="Grafik 4"/>
          <p:cNvPicPr>
            <a:picLocks noChangeAspect="1"/>
          </p:cNvPicPr>
          <p:nvPr/>
        </p:nvPicPr>
        <p:blipFill>
          <a:blip r:embed="rId3"/>
          <a:stretch>
            <a:fillRect/>
          </a:stretch>
        </p:blipFill>
        <p:spPr>
          <a:xfrm>
            <a:off x="250825" y="1625756"/>
            <a:ext cx="3552248" cy="1678611"/>
          </a:xfrm>
          <a:prstGeom prst="rect">
            <a:avLst/>
          </a:prstGeom>
        </p:spPr>
      </p:pic>
      <p:sp>
        <p:nvSpPr>
          <p:cNvPr id="7" name="Inhaltsplatzhalter 2"/>
          <p:cNvSpPr txBox="1">
            <a:spLocks/>
          </p:cNvSpPr>
          <p:nvPr/>
        </p:nvSpPr>
        <p:spPr>
          <a:xfrm>
            <a:off x="250825" y="3463968"/>
            <a:ext cx="4045528" cy="1038759"/>
          </a:xfrm>
          <a:prstGeom prst="rect">
            <a:avLst/>
          </a:prstGeom>
        </p:spPr>
        <p:txBody>
          <a:bodyPr vert="horz" lIns="0" tIns="0" rIns="0" bIns="0" rtlCol="0">
            <a:normAutofit/>
          </a:bodyPr>
          <a:lstStyle>
            <a:lvl1pPr marL="280800" indent="-279450" algn="l" defTabSz="685800" rtl="0" eaLnBrk="1" latinLnBrk="0" hangingPunct="1">
              <a:lnSpc>
                <a:spcPct val="90000"/>
              </a:lnSpc>
              <a:spcBef>
                <a:spcPts val="750"/>
              </a:spcBef>
              <a:buClr>
                <a:srgbClr val="A71680"/>
              </a:buClr>
              <a:buSzPct val="90000"/>
              <a:buFontTx/>
              <a:buBlip>
                <a:blip r:embed="rId4"/>
              </a:buBlip>
              <a:defRPr sz="1800" b="0" i="0" kern="1200">
                <a:solidFill>
                  <a:srgbClr val="3C3C3B"/>
                </a:solidFill>
                <a:latin typeface="Meta IGM" panose="02000503040000020004" pitchFamily="2" charset="0"/>
                <a:ea typeface="+mn-ea"/>
                <a:cs typeface="+mn-cs"/>
              </a:defRPr>
            </a:lvl1pPr>
            <a:lvl2pPr marL="586350" indent="-279450" algn="l" defTabSz="685800" rtl="0" eaLnBrk="1" latinLnBrk="0" hangingPunct="1">
              <a:lnSpc>
                <a:spcPct val="90000"/>
              </a:lnSpc>
              <a:spcBef>
                <a:spcPts val="750"/>
              </a:spcBef>
              <a:buClr>
                <a:srgbClr val="A71680"/>
              </a:buClr>
              <a:buSzPct val="90000"/>
              <a:buFontTx/>
              <a:buBlip>
                <a:blip r:embed="rId5"/>
              </a:buBlip>
              <a:defRPr sz="1800" b="0" i="0" kern="1200">
                <a:solidFill>
                  <a:srgbClr val="3C3C3B"/>
                </a:solidFill>
                <a:latin typeface="Meta IGM" panose="02000503040000020004" pitchFamily="2" charset="0"/>
                <a:ea typeface="+mn-ea"/>
                <a:cs typeface="+mn-cs"/>
              </a:defRPr>
            </a:lvl2pPr>
            <a:lvl3pPr marL="899550" indent="-285750" algn="l" defTabSz="685800" rtl="0" eaLnBrk="1" latinLnBrk="0" hangingPunct="1">
              <a:lnSpc>
                <a:spcPct val="90000"/>
              </a:lnSpc>
              <a:spcBef>
                <a:spcPts val="750"/>
              </a:spcBef>
              <a:buClr>
                <a:srgbClr val="A71680"/>
              </a:buClr>
              <a:buSzPct val="90000"/>
              <a:buFontTx/>
              <a:buBlip>
                <a:blip r:embed="rId5"/>
              </a:buBlip>
              <a:defRPr sz="1800" b="0" i="0" kern="1200">
                <a:solidFill>
                  <a:srgbClr val="3C3C3B"/>
                </a:solidFill>
                <a:latin typeface="Meta IGM" panose="02000503040000020004" pitchFamily="2" charset="0"/>
                <a:ea typeface="+mn-ea"/>
                <a:cs typeface="+mn-cs"/>
              </a:defRPr>
            </a:lvl3pPr>
            <a:lvl4pPr marL="1200150" indent="-279450" algn="l" defTabSz="685800" rtl="0" eaLnBrk="1" latinLnBrk="0" hangingPunct="1">
              <a:lnSpc>
                <a:spcPct val="90000"/>
              </a:lnSpc>
              <a:spcBef>
                <a:spcPts val="750"/>
              </a:spcBef>
              <a:buClr>
                <a:srgbClr val="A71680"/>
              </a:buClr>
              <a:buSzPct val="90000"/>
              <a:buFontTx/>
              <a:buBlip>
                <a:blip r:embed="rId5"/>
              </a:buBlip>
              <a:defRPr sz="1800" b="0" i="0" kern="1200">
                <a:solidFill>
                  <a:srgbClr val="3C3C3B"/>
                </a:solidFill>
                <a:latin typeface="Meta IGM" panose="02000503040000020004" pitchFamily="2" charset="0"/>
                <a:ea typeface="+mn-ea"/>
                <a:cs typeface="+mn-cs"/>
              </a:defRPr>
            </a:lvl4pPr>
            <a:lvl5pPr marL="1471050" indent="-285750" algn="l" defTabSz="685800" rtl="0" eaLnBrk="1" latinLnBrk="0" hangingPunct="1">
              <a:lnSpc>
                <a:spcPct val="90000"/>
              </a:lnSpc>
              <a:spcBef>
                <a:spcPts val="750"/>
              </a:spcBef>
              <a:buClr>
                <a:srgbClr val="A71680"/>
              </a:buClr>
              <a:buSzPct val="90000"/>
              <a:buFontTx/>
              <a:buBlip>
                <a:blip r:embed="rId4"/>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Tx/>
              <a:buBlip>
                <a:blip r:embed="rId5"/>
              </a:buBlip>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300" dirty="0" smtClean="0"/>
              <a:t>Elternzeit, Elterngeld (seit 2007)</a:t>
            </a:r>
          </a:p>
          <a:p>
            <a:r>
              <a:rPr lang="de-DE" sz="1300" dirty="0" smtClean="0"/>
              <a:t>Elterngeld Plus (seit 2015)</a:t>
            </a:r>
            <a:endParaRPr lang="de-DE" sz="1300" dirty="0"/>
          </a:p>
        </p:txBody>
      </p:sp>
      <p:pic>
        <p:nvPicPr>
          <p:cNvPr id="8" name="Grafik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12164" y="1630017"/>
            <a:ext cx="3552248" cy="1661824"/>
          </a:xfrm>
          <a:prstGeom prst="rect">
            <a:avLst/>
          </a:prstGeom>
        </p:spPr>
      </p:pic>
    </p:spTree>
    <p:extLst>
      <p:ext uri="{BB962C8B-B14F-4D97-AF65-F5344CB8AC3E}">
        <p14:creationId xmlns:p14="http://schemas.microsoft.com/office/powerpoint/2010/main" val="347413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6" y="231775"/>
            <a:ext cx="8642349" cy="454025"/>
          </a:xfrm>
        </p:spPr>
        <p:txBody>
          <a:bodyPr/>
          <a:lstStyle/>
          <a:p>
            <a:r>
              <a:rPr lang="de-DE" dirty="0" err="1" smtClean="0"/>
              <a:t>eltern</a:t>
            </a:r>
            <a:r>
              <a:rPr lang="de-DE" sz="6000" dirty="0" err="1" smtClean="0"/>
              <a:t>GELD</a:t>
            </a:r>
            <a:r>
              <a:rPr lang="de-DE" sz="6000" dirty="0"/>
              <a:t> </a:t>
            </a:r>
            <a:r>
              <a:rPr lang="de-DE" sz="6000" dirty="0" smtClean="0"/>
              <a:t>			</a:t>
            </a:r>
            <a:r>
              <a:rPr lang="de-DE" dirty="0" err="1" smtClean="0"/>
              <a:t>eltern</a:t>
            </a:r>
            <a:r>
              <a:rPr lang="de-DE" sz="6000" dirty="0" err="1" smtClean="0"/>
              <a:t>ZEIT</a:t>
            </a:r>
            <a:endParaRPr lang="de-DE" sz="6000" dirty="0"/>
          </a:p>
        </p:txBody>
      </p:sp>
      <p:pic>
        <p:nvPicPr>
          <p:cNvPr id="6" name="Grafik 5"/>
          <p:cNvPicPr>
            <a:picLocks noChangeAspect="1"/>
          </p:cNvPicPr>
          <p:nvPr/>
        </p:nvPicPr>
        <p:blipFill rotWithShape="1">
          <a:blip r:embed="rId3"/>
          <a:srcRect l="14646" r="9463"/>
          <a:stretch/>
        </p:blipFill>
        <p:spPr>
          <a:xfrm>
            <a:off x="250825" y="1159200"/>
            <a:ext cx="3603477" cy="3168000"/>
          </a:xfrm>
          <a:prstGeom prst="rect">
            <a:avLst/>
          </a:prstGeom>
        </p:spPr>
      </p:pic>
      <p:sp>
        <p:nvSpPr>
          <p:cNvPr id="5" name="Textfeld 4"/>
          <p:cNvSpPr txBox="1"/>
          <p:nvPr/>
        </p:nvSpPr>
        <p:spPr>
          <a:xfrm>
            <a:off x="3163187" y="4060274"/>
            <a:ext cx="3290776" cy="261610"/>
          </a:xfrm>
          <a:prstGeom prst="rect">
            <a:avLst/>
          </a:prstGeom>
          <a:noFill/>
        </p:spPr>
        <p:txBody>
          <a:bodyPr wrap="square" rtlCol="0">
            <a:spAutoFit/>
          </a:bodyPr>
          <a:lstStyle/>
          <a:p>
            <a:r>
              <a:rPr lang="de-DE" sz="1100" dirty="0" smtClean="0">
                <a:solidFill>
                  <a:schemeClr val="bg1">
                    <a:lumMod val="85000"/>
                  </a:schemeClr>
                </a:solidFill>
              </a:rPr>
              <a:t>unsplash.com/</a:t>
            </a:r>
            <a:r>
              <a:rPr lang="de-DE" sz="1100" dirty="0">
                <a:solidFill>
                  <a:schemeClr val="bg1">
                    <a:lumMod val="85000"/>
                  </a:schemeClr>
                </a:solidFill>
              </a:rPr>
              <a:t>@micheile</a:t>
            </a:r>
          </a:p>
        </p:txBody>
      </p:sp>
      <p:pic>
        <p:nvPicPr>
          <p:cNvPr id="8" name="Grafik 7"/>
          <p:cNvPicPr>
            <a:picLocks noChangeAspect="1"/>
          </p:cNvPicPr>
          <p:nvPr/>
        </p:nvPicPr>
        <p:blipFill rotWithShape="1">
          <a:blip r:embed="rId4"/>
          <a:srcRect l="15767" r="8456"/>
          <a:stretch/>
        </p:blipFill>
        <p:spPr>
          <a:xfrm>
            <a:off x="5295014" y="1153884"/>
            <a:ext cx="3598160" cy="3168000"/>
          </a:xfrm>
          <a:prstGeom prst="rect">
            <a:avLst/>
          </a:prstGeom>
        </p:spPr>
      </p:pic>
    </p:spTree>
    <p:extLst>
      <p:ext uri="{BB962C8B-B14F-4D97-AF65-F5344CB8AC3E}">
        <p14:creationId xmlns:p14="http://schemas.microsoft.com/office/powerpoint/2010/main" val="3705595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E6DA150-33F4-9041-86E3-32223AC9E950}" vid="{F4968D8E-2ED4-024D-851A-578515E88C0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3873</Words>
  <Application>Microsoft Office PowerPoint</Application>
  <PresentationFormat>Bildschirmpräsentation (16:9)</PresentationFormat>
  <Paragraphs>345</Paragraphs>
  <Slides>26</Slides>
  <Notes>25</Notes>
  <HiddenSlides>7</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26</vt:i4>
      </vt:variant>
    </vt:vector>
  </HeadingPairs>
  <TitlesOfParts>
    <vt:vector size="34" baseType="lpstr">
      <vt:lpstr>Wingdings</vt:lpstr>
      <vt:lpstr>Meta Head IGM Cond Black</vt:lpstr>
      <vt:lpstr>Meta Head IGM Cond Light</vt:lpstr>
      <vt:lpstr>Meta IGM</vt:lpstr>
      <vt:lpstr>Segoe UI</vt:lpstr>
      <vt:lpstr>Arial</vt:lpstr>
      <vt:lpstr>Calibri</vt:lpstr>
      <vt:lpstr>Office</vt:lpstr>
      <vt:lpstr>Arbeit und Familienleben besser Vereinbaren Elternzeit Freistellungen für die Pflege Handlungsmöglichkeiten des Betriebsrats  August 2023</vt:lpstr>
      <vt:lpstr>Arbeit und Privatleben – der Alltag</vt:lpstr>
      <vt:lpstr>Unser Ziel: Mehr Zeit zum Leben, Lieben, Lachen</vt:lpstr>
      <vt:lpstr>Arbeit und Privatleben – Wünsche</vt:lpstr>
      <vt:lpstr>Arbeit und Privatleben – Zeitbudgets</vt:lpstr>
      <vt:lpstr>Arbeit und Privatleben – Pflege</vt:lpstr>
      <vt:lpstr>Das Ergebnis: Niedrige Lebenseinkommen</vt:lpstr>
      <vt:lpstr>Übersicht der aktuellen gesetzlichen Möglichkeiten </vt:lpstr>
      <vt:lpstr>elternGELD    elternZEIT</vt:lpstr>
      <vt:lpstr>elternZEIT</vt:lpstr>
      <vt:lpstr>elternTeilzEIT</vt:lpstr>
      <vt:lpstr>elternGELD</vt:lpstr>
      <vt:lpstr>elternGELD</vt:lpstr>
      <vt:lpstr>Freistellung für die Pflege</vt:lpstr>
      <vt:lpstr>Freistellungen für die Pflege naher Angehöriger</vt:lpstr>
      <vt:lpstr>PflegezEIt - Akut</vt:lpstr>
      <vt:lpstr>PflegezEIt</vt:lpstr>
      <vt:lpstr>FamilienPflegezEIt</vt:lpstr>
      <vt:lpstr>Unser Ziel: Mehr Zeit zum Leben, Lieben, Lachen</vt:lpstr>
      <vt:lpstr>Beruf und Familie vereinbaren </vt:lpstr>
      <vt:lpstr>Betriebliche Möglichkeiten I</vt:lpstr>
      <vt:lpstr>Betriebliche Möglichkeiten II</vt:lpstr>
      <vt:lpstr>Betriebliche Möglichkeiten III</vt:lpstr>
      <vt:lpstr>Betriebliche Möglichkeiten IV</vt:lpstr>
      <vt:lpstr>Die IG Metall macht sich stark</vt:lpstr>
      <vt:lpstr>Vielen Dank für Ihre Aufmerksamkeit</vt:lpstr>
    </vt:vector>
  </TitlesOfParts>
  <Company>IG Metall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Faupel, Dennis</dc:creator>
  <cp:lastModifiedBy>Graf, Julia</cp:lastModifiedBy>
  <cp:revision>116</cp:revision>
  <cp:lastPrinted>2020-01-24T11:53:28Z</cp:lastPrinted>
  <dcterms:created xsi:type="dcterms:W3CDTF">2019-03-25T10:46:11Z</dcterms:created>
  <dcterms:modified xsi:type="dcterms:W3CDTF">2023-08-07T12:15:48Z</dcterms:modified>
</cp:coreProperties>
</file>