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 id="2147483713" r:id="rId2"/>
  </p:sldMasterIdLst>
  <p:notesMasterIdLst>
    <p:notesMasterId r:id="rId41"/>
  </p:notesMasterIdLst>
  <p:handoutMasterIdLst>
    <p:handoutMasterId r:id="rId42"/>
  </p:handoutMasterIdLst>
  <p:sldIdLst>
    <p:sldId id="337" r:id="rId3"/>
    <p:sldId id="300" r:id="rId4"/>
    <p:sldId id="276" r:id="rId5"/>
    <p:sldId id="335" r:id="rId6"/>
    <p:sldId id="316" r:id="rId7"/>
    <p:sldId id="311" r:id="rId8"/>
    <p:sldId id="317" r:id="rId9"/>
    <p:sldId id="260" r:id="rId10"/>
    <p:sldId id="319" r:id="rId11"/>
    <p:sldId id="334" r:id="rId12"/>
    <p:sldId id="302" r:id="rId13"/>
    <p:sldId id="303" r:id="rId14"/>
    <p:sldId id="305" r:id="rId15"/>
    <p:sldId id="332" r:id="rId16"/>
    <p:sldId id="328" r:id="rId17"/>
    <p:sldId id="323" r:id="rId18"/>
    <p:sldId id="324" r:id="rId19"/>
    <p:sldId id="325" r:id="rId20"/>
    <p:sldId id="326" r:id="rId21"/>
    <p:sldId id="327" r:id="rId22"/>
    <p:sldId id="262" r:id="rId23"/>
    <p:sldId id="296" r:id="rId24"/>
    <p:sldId id="330" r:id="rId25"/>
    <p:sldId id="331" r:id="rId26"/>
    <p:sldId id="310" r:id="rId27"/>
    <p:sldId id="321" r:id="rId28"/>
    <p:sldId id="306" r:id="rId29"/>
    <p:sldId id="307" r:id="rId30"/>
    <p:sldId id="308" r:id="rId31"/>
    <p:sldId id="309" r:id="rId32"/>
    <p:sldId id="329" r:id="rId33"/>
    <p:sldId id="312" r:id="rId34"/>
    <p:sldId id="313" r:id="rId35"/>
    <p:sldId id="273" r:id="rId36"/>
    <p:sldId id="301" r:id="rId37"/>
    <p:sldId id="314" r:id="rId38"/>
    <p:sldId id="315" r:id="rId39"/>
    <p:sldId id="320" r:id="rId40"/>
  </p:sldIdLst>
  <p:sldSz cx="9144000" cy="5143500" type="screen16x9"/>
  <p:notesSz cx="6797675" cy="9926638"/>
  <p:embeddedFontLst>
    <p:embeddedFont>
      <p:font typeface="Times" panose="02020603050405020304" pitchFamily="18" charset="0"/>
      <p:regular r:id="rId43"/>
      <p:bold r:id="rId44"/>
      <p:italic r:id="rId45"/>
      <p:boldItalic r:id="rId46"/>
    </p:embeddedFont>
    <p:embeddedFont>
      <p:font typeface="Calibri Light" panose="020F0302020204030204" pitchFamily="34" charset="0"/>
      <p:regular r:id="rId47"/>
      <p:italic r:id="rId48"/>
    </p:embeddedFont>
    <p:embeddedFont>
      <p:font typeface="Segoe UI" panose="020B0502040204020203" pitchFamily="34" charset="0"/>
      <p:regular r:id="rId49"/>
      <p:bold r:id="rId50"/>
      <p:italic r:id="rId51"/>
      <p:boldItalic r:id="rId52"/>
    </p:embeddedFont>
    <p:embeddedFont>
      <p:font typeface="Calibri" panose="020F0502020204030204" pitchFamily="34" charset="0"/>
      <p:regular r:id="rId53"/>
      <p:bold r:id="rId54"/>
      <p:italic r:id="rId55"/>
      <p:boldItalic r:id="rId56"/>
    </p:embeddedFont>
    <p:embeddedFont>
      <p:font typeface="Meta IGM" panose="02000503040000020004" pitchFamily="2" charset="0"/>
      <p:regular r:id="rId57"/>
      <p:bold r:id="rId58"/>
      <p:italic r:id="rId59"/>
      <p:boldItalic r:id="rId60"/>
    </p:embeddedFont>
    <p:embeddedFont>
      <p:font typeface="Meta Head IGM Cond Light" panose="02000506030000020004" pitchFamily="2" charset="0"/>
      <p:regular r:id="rId61"/>
    </p:embeddedFont>
    <p:embeddedFont>
      <p:font typeface="Meta Head IGM Cond Black" panose="02000A06040000020004" pitchFamily="2" charset="0"/>
      <p:bold r:id="rId62"/>
    </p:embeddedFont>
    <p:embeddedFont>
      <p:font typeface="MS PGothic" panose="020B0600070205080204" pitchFamily="34" charset="-128"/>
      <p:regular r:id="rId63"/>
    </p:embeddedFont>
  </p:embeddedFontLst>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lf, Stefan" initials="WS" lastIdx="26" clrIdx="0">
    <p:extLst>
      <p:ext uri="{19B8F6BF-5375-455C-9EA6-DF929625EA0E}">
        <p15:presenceInfo xmlns:p15="http://schemas.microsoft.com/office/powerpoint/2012/main" userId="S-1-5-21-1681774397-3292891888-1623808579-525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C3B"/>
    <a:srgbClr val="E305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194" autoAdjust="0"/>
  </p:normalViewPr>
  <p:slideViewPr>
    <p:cSldViewPr snapToGrid="0" snapToObjects="1" showGuides="1">
      <p:cViewPr varScale="1">
        <p:scale>
          <a:sx n="142" d="100"/>
          <a:sy n="142" d="100"/>
        </p:scale>
        <p:origin x="696" y="102"/>
      </p:cViewPr>
      <p:guideLst>
        <p:guide orient="horz" pos="1620"/>
        <p:guide pos="2880"/>
      </p:guideLst>
    </p:cSldViewPr>
  </p:slideViewPr>
  <p:notesTextViewPr>
    <p:cViewPr>
      <p:scale>
        <a:sx n="1" d="1"/>
        <a:sy n="1" d="1"/>
      </p:scale>
      <p:origin x="0" y="0"/>
    </p:cViewPr>
  </p:notesTextViewPr>
  <p:notesViewPr>
    <p:cSldViewPr snapToGrid="0" snapToObjects="1">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font" Target="fonts/font21.fntdata"/><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font" Target="fonts/font1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openxmlformats.org/officeDocument/2006/relationships/font" Target="fonts/font20.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556FEC-99D5-4280-BA94-46CF671A3E1C}"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de-DE"/>
        </a:p>
      </dgm:t>
    </dgm:pt>
    <dgm:pt modelId="{E83CF0D8-A058-4D4C-8534-FE8567598DB2}">
      <dgm:prSet phldrT="[Text]"/>
      <dgm:spPr/>
      <dgm:t>
        <a:bodyPr/>
        <a:lstStyle/>
        <a:p>
          <a:r>
            <a:rPr lang="de-DE" b="1"/>
            <a:t>Sprint</a:t>
          </a:r>
        </a:p>
      </dgm:t>
    </dgm:pt>
    <dgm:pt modelId="{CC2ECB57-22F7-494B-834F-55C084E547DF}" type="parTrans" cxnId="{CD91F51E-48E6-4FB9-8AED-81CEDB02E104}">
      <dgm:prSet/>
      <dgm:spPr/>
      <dgm:t>
        <a:bodyPr/>
        <a:lstStyle/>
        <a:p>
          <a:endParaRPr lang="de-DE"/>
        </a:p>
      </dgm:t>
    </dgm:pt>
    <dgm:pt modelId="{0813769E-E574-483E-9E99-8EC28F4B7165}" type="sibTrans" cxnId="{CD91F51E-48E6-4FB9-8AED-81CEDB02E104}">
      <dgm:prSet/>
      <dgm:spPr/>
      <dgm:t>
        <a:bodyPr/>
        <a:lstStyle/>
        <a:p>
          <a:endParaRPr lang="de-DE"/>
        </a:p>
      </dgm:t>
    </dgm:pt>
    <dgm:pt modelId="{90D523A0-EA92-4FF8-A5F9-42A8A00FDE04}">
      <dgm:prSet phldrT="[Text]" custT="1"/>
      <dgm:spPr/>
      <dgm:t>
        <a:bodyPr/>
        <a:lstStyle/>
        <a:p>
          <a:r>
            <a:rPr lang="de-DE" sz="1200"/>
            <a:t>1</a:t>
          </a:r>
        </a:p>
      </dgm:t>
    </dgm:pt>
    <dgm:pt modelId="{39578C66-9721-41AA-B592-903A60CADB57}" type="parTrans" cxnId="{FE672D64-B014-4C83-8557-8D61A0F63039}">
      <dgm:prSet/>
      <dgm:spPr/>
      <dgm:t>
        <a:bodyPr/>
        <a:lstStyle/>
        <a:p>
          <a:endParaRPr lang="de-DE"/>
        </a:p>
      </dgm:t>
    </dgm:pt>
    <dgm:pt modelId="{DC1B8F94-6DD3-4015-A3C6-93878321AAFD}" type="sibTrans" cxnId="{FE672D64-B014-4C83-8557-8D61A0F63039}">
      <dgm:prSet/>
      <dgm:spPr/>
      <dgm:t>
        <a:bodyPr/>
        <a:lstStyle/>
        <a:p>
          <a:endParaRPr lang="de-DE"/>
        </a:p>
      </dgm:t>
    </dgm:pt>
    <dgm:pt modelId="{BA8B1702-022F-4A9D-948E-10B1F1623913}">
      <dgm:prSet phldrT="[Text]" custT="1"/>
      <dgm:spPr/>
      <dgm:t>
        <a:bodyPr/>
        <a:lstStyle/>
        <a:p>
          <a:r>
            <a:rPr lang="de-DE" sz="1200"/>
            <a:t>2</a:t>
          </a:r>
        </a:p>
      </dgm:t>
    </dgm:pt>
    <dgm:pt modelId="{754B980A-EE18-45DC-A520-28CD6844D631}" type="parTrans" cxnId="{2CAD47ED-7BB8-4EDB-8B0B-D2B9A79A5DC7}">
      <dgm:prSet/>
      <dgm:spPr/>
      <dgm:t>
        <a:bodyPr/>
        <a:lstStyle/>
        <a:p>
          <a:endParaRPr lang="de-DE"/>
        </a:p>
      </dgm:t>
    </dgm:pt>
    <dgm:pt modelId="{4653649F-B73C-47CD-84EB-C87AE636013C}" type="sibTrans" cxnId="{2CAD47ED-7BB8-4EDB-8B0B-D2B9A79A5DC7}">
      <dgm:prSet/>
      <dgm:spPr/>
      <dgm:t>
        <a:bodyPr/>
        <a:lstStyle/>
        <a:p>
          <a:endParaRPr lang="de-DE"/>
        </a:p>
      </dgm:t>
    </dgm:pt>
    <dgm:pt modelId="{7BCC3FFB-4669-4785-A62D-9D1EA9D95CD0}">
      <dgm:prSet phldrT="[Text]" custT="1"/>
      <dgm:spPr/>
      <dgm:t>
        <a:bodyPr/>
        <a:lstStyle/>
        <a:p>
          <a:r>
            <a:rPr lang="de-DE" sz="1200"/>
            <a:t>3</a:t>
          </a:r>
        </a:p>
      </dgm:t>
    </dgm:pt>
    <dgm:pt modelId="{1D13DE06-2E1C-41A5-8EAF-9781847FC575}" type="parTrans" cxnId="{FBA89BED-395E-471B-A438-C7E57AA777F5}">
      <dgm:prSet/>
      <dgm:spPr/>
      <dgm:t>
        <a:bodyPr/>
        <a:lstStyle/>
        <a:p>
          <a:endParaRPr lang="de-DE"/>
        </a:p>
      </dgm:t>
    </dgm:pt>
    <dgm:pt modelId="{3B92D909-710B-45DE-8D1A-7910EEB8D140}" type="sibTrans" cxnId="{FBA89BED-395E-471B-A438-C7E57AA777F5}">
      <dgm:prSet/>
      <dgm:spPr/>
      <dgm:t>
        <a:bodyPr/>
        <a:lstStyle/>
        <a:p>
          <a:endParaRPr lang="de-DE"/>
        </a:p>
      </dgm:t>
    </dgm:pt>
    <dgm:pt modelId="{1B835240-1D60-4BD0-9F23-6AEE0DD713AB}">
      <dgm:prSet phldrT="[Text]" custT="1"/>
      <dgm:spPr/>
      <dgm:t>
        <a:bodyPr/>
        <a:lstStyle/>
        <a:p>
          <a:r>
            <a:rPr lang="de-DE" sz="1200"/>
            <a:t>4</a:t>
          </a:r>
        </a:p>
      </dgm:t>
    </dgm:pt>
    <dgm:pt modelId="{20D023F3-C4A9-4DCD-BC03-163C531B040D}" type="parTrans" cxnId="{2ADCA723-123A-4E41-8674-6CC719BA4234}">
      <dgm:prSet/>
      <dgm:spPr/>
      <dgm:t>
        <a:bodyPr/>
        <a:lstStyle/>
        <a:p>
          <a:endParaRPr lang="de-DE"/>
        </a:p>
      </dgm:t>
    </dgm:pt>
    <dgm:pt modelId="{99B826F3-2A6F-4A04-831C-B5F86ED791CD}" type="sibTrans" cxnId="{2ADCA723-123A-4E41-8674-6CC719BA4234}">
      <dgm:prSet/>
      <dgm:spPr/>
      <dgm:t>
        <a:bodyPr/>
        <a:lstStyle/>
        <a:p>
          <a:endParaRPr lang="de-DE"/>
        </a:p>
      </dgm:t>
    </dgm:pt>
    <dgm:pt modelId="{75AC9284-0E59-4F62-ACEA-867F641DC3E2}">
      <dgm:prSet phldrT="[Text]" custT="1"/>
      <dgm:spPr/>
      <dgm:t>
        <a:bodyPr/>
        <a:lstStyle/>
        <a:p>
          <a:r>
            <a:rPr lang="de-DE" sz="1200"/>
            <a:t>5</a:t>
          </a:r>
        </a:p>
      </dgm:t>
    </dgm:pt>
    <dgm:pt modelId="{1FBC5929-3212-4D8D-B3B2-4318BF55626C}" type="parTrans" cxnId="{86E67C98-5F90-4CF4-80C0-C38743D5C062}">
      <dgm:prSet/>
      <dgm:spPr/>
      <dgm:t>
        <a:bodyPr/>
        <a:lstStyle/>
        <a:p>
          <a:endParaRPr lang="de-DE"/>
        </a:p>
      </dgm:t>
    </dgm:pt>
    <dgm:pt modelId="{B5C03536-8FCA-440A-B5BD-C33EE9A4E2C7}" type="sibTrans" cxnId="{86E67C98-5F90-4CF4-80C0-C38743D5C062}">
      <dgm:prSet/>
      <dgm:spPr/>
      <dgm:t>
        <a:bodyPr/>
        <a:lstStyle/>
        <a:p>
          <a:endParaRPr lang="de-DE"/>
        </a:p>
      </dgm:t>
    </dgm:pt>
    <dgm:pt modelId="{53619B12-92F2-40E8-AC9F-7B5C6A234F46}">
      <dgm:prSet phldrT="[Text]" custT="1"/>
      <dgm:spPr/>
      <dgm:t>
        <a:bodyPr/>
        <a:lstStyle/>
        <a:p>
          <a:endParaRPr lang="de-DE" sz="1200"/>
        </a:p>
      </dgm:t>
    </dgm:pt>
    <dgm:pt modelId="{5E94A5F6-69E6-42F9-A14D-3A55E87CE132}" type="parTrans" cxnId="{B203E7D3-749C-4BD3-BD98-F57DE82C7006}">
      <dgm:prSet/>
      <dgm:spPr/>
      <dgm:t>
        <a:bodyPr/>
        <a:lstStyle/>
        <a:p>
          <a:endParaRPr lang="de-DE"/>
        </a:p>
      </dgm:t>
    </dgm:pt>
    <dgm:pt modelId="{1B6F3AD2-C5F2-43BA-A231-A24DE09E2FBD}" type="sibTrans" cxnId="{B203E7D3-749C-4BD3-BD98-F57DE82C7006}">
      <dgm:prSet/>
      <dgm:spPr/>
      <dgm:t>
        <a:bodyPr/>
        <a:lstStyle/>
        <a:p>
          <a:endParaRPr lang="de-DE"/>
        </a:p>
      </dgm:t>
    </dgm:pt>
    <dgm:pt modelId="{16568E4B-EF0C-44AB-9EE4-AA223587EC4C}" type="pres">
      <dgm:prSet presAssocID="{93556FEC-99D5-4280-BA94-46CF671A3E1C}" presName="Name0" presStyleCnt="0">
        <dgm:presLayoutVars>
          <dgm:chMax val="1"/>
          <dgm:dir/>
          <dgm:animLvl val="ctr"/>
          <dgm:resizeHandles val="exact"/>
        </dgm:presLayoutVars>
      </dgm:prSet>
      <dgm:spPr/>
      <dgm:t>
        <a:bodyPr/>
        <a:lstStyle/>
        <a:p>
          <a:endParaRPr lang="de-DE"/>
        </a:p>
      </dgm:t>
    </dgm:pt>
    <dgm:pt modelId="{DF1BEE81-6F51-4D03-8D04-E20FFD00B5E0}" type="pres">
      <dgm:prSet presAssocID="{E83CF0D8-A058-4D4C-8534-FE8567598DB2}" presName="centerShape" presStyleLbl="node0" presStyleIdx="0" presStyleCnt="1" custLinFactNeighborX="229" custLinFactNeighborY="1726"/>
      <dgm:spPr/>
      <dgm:t>
        <a:bodyPr/>
        <a:lstStyle/>
        <a:p>
          <a:endParaRPr lang="de-DE"/>
        </a:p>
      </dgm:t>
    </dgm:pt>
    <dgm:pt modelId="{9F68E882-B816-4F48-B4B6-C3A69FD28357}" type="pres">
      <dgm:prSet presAssocID="{90D523A0-EA92-4FF8-A5F9-42A8A00FDE04}" presName="node" presStyleLbl="node1" presStyleIdx="0" presStyleCnt="5">
        <dgm:presLayoutVars>
          <dgm:bulletEnabled val="1"/>
        </dgm:presLayoutVars>
      </dgm:prSet>
      <dgm:spPr/>
      <dgm:t>
        <a:bodyPr/>
        <a:lstStyle/>
        <a:p>
          <a:endParaRPr lang="de-DE"/>
        </a:p>
      </dgm:t>
    </dgm:pt>
    <dgm:pt modelId="{039E865C-FAF8-4A77-A794-368A79B5D868}" type="pres">
      <dgm:prSet presAssocID="{90D523A0-EA92-4FF8-A5F9-42A8A00FDE04}" presName="dummy" presStyleCnt="0"/>
      <dgm:spPr/>
    </dgm:pt>
    <dgm:pt modelId="{B0ADA2C9-59B7-4321-9654-45E08EEC5EFB}" type="pres">
      <dgm:prSet presAssocID="{DC1B8F94-6DD3-4015-A3C6-93878321AAFD}" presName="sibTrans" presStyleLbl="sibTrans2D1" presStyleIdx="0" presStyleCnt="5"/>
      <dgm:spPr/>
      <dgm:t>
        <a:bodyPr/>
        <a:lstStyle/>
        <a:p>
          <a:endParaRPr lang="de-DE"/>
        </a:p>
      </dgm:t>
    </dgm:pt>
    <dgm:pt modelId="{1EB4D5DE-5FDD-49C3-AAB2-6D97DBB206FA}" type="pres">
      <dgm:prSet presAssocID="{BA8B1702-022F-4A9D-948E-10B1F1623913}" presName="node" presStyleLbl="node1" presStyleIdx="1" presStyleCnt="5">
        <dgm:presLayoutVars>
          <dgm:bulletEnabled val="1"/>
        </dgm:presLayoutVars>
      </dgm:prSet>
      <dgm:spPr/>
      <dgm:t>
        <a:bodyPr/>
        <a:lstStyle/>
        <a:p>
          <a:endParaRPr lang="de-DE"/>
        </a:p>
      </dgm:t>
    </dgm:pt>
    <dgm:pt modelId="{C3C2B627-226D-46AD-AC96-8D039DF6E7D4}" type="pres">
      <dgm:prSet presAssocID="{BA8B1702-022F-4A9D-948E-10B1F1623913}" presName="dummy" presStyleCnt="0"/>
      <dgm:spPr/>
    </dgm:pt>
    <dgm:pt modelId="{6D8BE8EC-0C7A-4E48-9EAE-5882003B7649}" type="pres">
      <dgm:prSet presAssocID="{4653649F-B73C-47CD-84EB-C87AE636013C}" presName="sibTrans" presStyleLbl="sibTrans2D1" presStyleIdx="1" presStyleCnt="5"/>
      <dgm:spPr/>
      <dgm:t>
        <a:bodyPr/>
        <a:lstStyle/>
        <a:p>
          <a:endParaRPr lang="de-DE"/>
        </a:p>
      </dgm:t>
    </dgm:pt>
    <dgm:pt modelId="{2AF19C10-975E-41EA-93CB-886B1FCDC377}" type="pres">
      <dgm:prSet presAssocID="{7BCC3FFB-4669-4785-A62D-9D1EA9D95CD0}" presName="node" presStyleLbl="node1" presStyleIdx="2" presStyleCnt="5">
        <dgm:presLayoutVars>
          <dgm:bulletEnabled val="1"/>
        </dgm:presLayoutVars>
      </dgm:prSet>
      <dgm:spPr/>
      <dgm:t>
        <a:bodyPr/>
        <a:lstStyle/>
        <a:p>
          <a:endParaRPr lang="de-DE"/>
        </a:p>
      </dgm:t>
    </dgm:pt>
    <dgm:pt modelId="{6DDE6597-1539-4B85-A8D4-496D9C04C6F5}" type="pres">
      <dgm:prSet presAssocID="{7BCC3FFB-4669-4785-A62D-9D1EA9D95CD0}" presName="dummy" presStyleCnt="0"/>
      <dgm:spPr/>
    </dgm:pt>
    <dgm:pt modelId="{8C8A46C7-39A5-4010-9BD0-195D6CE5EE7E}" type="pres">
      <dgm:prSet presAssocID="{3B92D909-710B-45DE-8D1A-7910EEB8D140}" presName="sibTrans" presStyleLbl="sibTrans2D1" presStyleIdx="2" presStyleCnt="5"/>
      <dgm:spPr/>
      <dgm:t>
        <a:bodyPr/>
        <a:lstStyle/>
        <a:p>
          <a:endParaRPr lang="de-DE"/>
        </a:p>
      </dgm:t>
    </dgm:pt>
    <dgm:pt modelId="{6CCB4DDD-735C-46E0-B29B-30E0E3A458EE}" type="pres">
      <dgm:prSet presAssocID="{1B835240-1D60-4BD0-9F23-6AEE0DD713AB}" presName="node" presStyleLbl="node1" presStyleIdx="3" presStyleCnt="5">
        <dgm:presLayoutVars>
          <dgm:bulletEnabled val="1"/>
        </dgm:presLayoutVars>
      </dgm:prSet>
      <dgm:spPr/>
      <dgm:t>
        <a:bodyPr/>
        <a:lstStyle/>
        <a:p>
          <a:endParaRPr lang="de-DE"/>
        </a:p>
      </dgm:t>
    </dgm:pt>
    <dgm:pt modelId="{6F244705-E73E-492F-B448-C3AC54F21A08}" type="pres">
      <dgm:prSet presAssocID="{1B835240-1D60-4BD0-9F23-6AEE0DD713AB}" presName="dummy" presStyleCnt="0"/>
      <dgm:spPr/>
    </dgm:pt>
    <dgm:pt modelId="{067564F5-7428-487A-95D4-922BFA795E99}" type="pres">
      <dgm:prSet presAssocID="{99B826F3-2A6F-4A04-831C-B5F86ED791CD}" presName="sibTrans" presStyleLbl="sibTrans2D1" presStyleIdx="3" presStyleCnt="5"/>
      <dgm:spPr/>
      <dgm:t>
        <a:bodyPr/>
        <a:lstStyle/>
        <a:p>
          <a:endParaRPr lang="de-DE"/>
        </a:p>
      </dgm:t>
    </dgm:pt>
    <dgm:pt modelId="{99267DE3-D5D8-46D3-A930-F746DEE0C4BF}" type="pres">
      <dgm:prSet presAssocID="{75AC9284-0E59-4F62-ACEA-867F641DC3E2}" presName="node" presStyleLbl="node1" presStyleIdx="4" presStyleCnt="5">
        <dgm:presLayoutVars>
          <dgm:bulletEnabled val="1"/>
        </dgm:presLayoutVars>
      </dgm:prSet>
      <dgm:spPr/>
      <dgm:t>
        <a:bodyPr/>
        <a:lstStyle/>
        <a:p>
          <a:endParaRPr lang="de-DE"/>
        </a:p>
      </dgm:t>
    </dgm:pt>
    <dgm:pt modelId="{4ABCD45F-4532-40C7-83BD-E6E1492497D5}" type="pres">
      <dgm:prSet presAssocID="{75AC9284-0E59-4F62-ACEA-867F641DC3E2}" presName="dummy" presStyleCnt="0"/>
      <dgm:spPr/>
    </dgm:pt>
    <dgm:pt modelId="{D3E890DF-FF4D-4983-964C-217801172730}" type="pres">
      <dgm:prSet presAssocID="{B5C03536-8FCA-440A-B5BD-C33EE9A4E2C7}" presName="sibTrans" presStyleLbl="sibTrans2D1" presStyleIdx="4" presStyleCnt="5"/>
      <dgm:spPr/>
      <dgm:t>
        <a:bodyPr/>
        <a:lstStyle/>
        <a:p>
          <a:endParaRPr lang="de-DE"/>
        </a:p>
      </dgm:t>
    </dgm:pt>
  </dgm:ptLst>
  <dgm:cxnLst>
    <dgm:cxn modelId="{35A01703-656C-42D7-83E0-A9F6E79631B6}" type="presOf" srcId="{E83CF0D8-A058-4D4C-8534-FE8567598DB2}" destId="{DF1BEE81-6F51-4D03-8D04-E20FFD00B5E0}" srcOrd="0" destOrd="0" presId="urn:microsoft.com/office/officeart/2005/8/layout/radial6"/>
    <dgm:cxn modelId="{3B85C8AA-7D1D-4838-ABF0-3DD5719ACAC9}" type="presOf" srcId="{DC1B8F94-6DD3-4015-A3C6-93878321AAFD}" destId="{B0ADA2C9-59B7-4321-9654-45E08EEC5EFB}" srcOrd="0" destOrd="0" presId="urn:microsoft.com/office/officeart/2005/8/layout/radial6"/>
    <dgm:cxn modelId="{2CAD47ED-7BB8-4EDB-8B0B-D2B9A79A5DC7}" srcId="{E83CF0D8-A058-4D4C-8534-FE8567598DB2}" destId="{BA8B1702-022F-4A9D-948E-10B1F1623913}" srcOrd="1" destOrd="0" parTransId="{754B980A-EE18-45DC-A520-28CD6844D631}" sibTransId="{4653649F-B73C-47CD-84EB-C87AE636013C}"/>
    <dgm:cxn modelId="{4A1C764F-EE79-4674-810E-F733ABC28AFB}" type="presOf" srcId="{93556FEC-99D5-4280-BA94-46CF671A3E1C}" destId="{16568E4B-EF0C-44AB-9EE4-AA223587EC4C}" srcOrd="0" destOrd="0" presId="urn:microsoft.com/office/officeart/2005/8/layout/radial6"/>
    <dgm:cxn modelId="{FBA89BED-395E-471B-A438-C7E57AA777F5}" srcId="{E83CF0D8-A058-4D4C-8534-FE8567598DB2}" destId="{7BCC3FFB-4669-4785-A62D-9D1EA9D95CD0}" srcOrd="2" destOrd="0" parTransId="{1D13DE06-2E1C-41A5-8EAF-9781847FC575}" sibTransId="{3B92D909-710B-45DE-8D1A-7910EEB8D140}"/>
    <dgm:cxn modelId="{86E67C98-5F90-4CF4-80C0-C38743D5C062}" srcId="{E83CF0D8-A058-4D4C-8534-FE8567598DB2}" destId="{75AC9284-0E59-4F62-ACEA-867F641DC3E2}" srcOrd="4" destOrd="0" parTransId="{1FBC5929-3212-4D8D-B3B2-4318BF55626C}" sibTransId="{B5C03536-8FCA-440A-B5BD-C33EE9A4E2C7}"/>
    <dgm:cxn modelId="{D2B27A13-E3DB-44CB-A392-99BF6492FA1B}" type="presOf" srcId="{75AC9284-0E59-4F62-ACEA-867F641DC3E2}" destId="{99267DE3-D5D8-46D3-A930-F746DEE0C4BF}" srcOrd="0" destOrd="0" presId="urn:microsoft.com/office/officeart/2005/8/layout/radial6"/>
    <dgm:cxn modelId="{B203E7D3-749C-4BD3-BD98-F57DE82C7006}" srcId="{93556FEC-99D5-4280-BA94-46CF671A3E1C}" destId="{53619B12-92F2-40E8-AC9F-7B5C6A234F46}" srcOrd="1" destOrd="0" parTransId="{5E94A5F6-69E6-42F9-A14D-3A55E87CE132}" sibTransId="{1B6F3AD2-C5F2-43BA-A231-A24DE09E2FBD}"/>
    <dgm:cxn modelId="{B41564EF-9B19-482A-A885-744D05238F0A}" type="presOf" srcId="{4653649F-B73C-47CD-84EB-C87AE636013C}" destId="{6D8BE8EC-0C7A-4E48-9EAE-5882003B7649}" srcOrd="0" destOrd="0" presId="urn:microsoft.com/office/officeart/2005/8/layout/radial6"/>
    <dgm:cxn modelId="{FE672D64-B014-4C83-8557-8D61A0F63039}" srcId="{E83CF0D8-A058-4D4C-8534-FE8567598DB2}" destId="{90D523A0-EA92-4FF8-A5F9-42A8A00FDE04}" srcOrd="0" destOrd="0" parTransId="{39578C66-9721-41AA-B592-903A60CADB57}" sibTransId="{DC1B8F94-6DD3-4015-A3C6-93878321AAFD}"/>
    <dgm:cxn modelId="{D779A989-F846-448F-B69B-903F1BE48F84}" type="presOf" srcId="{90D523A0-EA92-4FF8-A5F9-42A8A00FDE04}" destId="{9F68E882-B816-4F48-B4B6-C3A69FD28357}" srcOrd="0" destOrd="0" presId="urn:microsoft.com/office/officeart/2005/8/layout/radial6"/>
    <dgm:cxn modelId="{A24DFF69-FD5A-4AB9-968D-A5BC5D3F460E}" type="presOf" srcId="{B5C03536-8FCA-440A-B5BD-C33EE9A4E2C7}" destId="{D3E890DF-FF4D-4983-964C-217801172730}" srcOrd="0" destOrd="0" presId="urn:microsoft.com/office/officeart/2005/8/layout/radial6"/>
    <dgm:cxn modelId="{CD91F51E-48E6-4FB9-8AED-81CEDB02E104}" srcId="{93556FEC-99D5-4280-BA94-46CF671A3E1C}" destId="{E83CF0D8-A058-4D4C-8534-FE8567598DB2}" srcOrd="0" destOrd="0" parTransId="{CC2ECB57-22F7-494B-834F-55C084E547DF}" sibTransId="{0813769E-E574-483E-9E99-8EC28F4B7165}"/>
    <dgm:cxn modelId="{0A4CAEEE-7652-4C87-AC4B-9F7ED4BB2890}" type="presOf" srcId="{99B826F3-2A6F-4A04-831C-B5F86ED791CD}" destId="{067564F5-7428-487A-95D4-922BFA795E99}" srcOrd="0" destOrd="0" presId="urn:microsoft.com/office/officeart/2005/8/layout/radial6"/>
    <dgm:cxn modelId="{2ADCA723-123A-4E41-8674-6CC719BA4234}" srcId="{E83CF0D8-A058-4D4C-8534-FE8567598DB2}" destId="{1B835240-1D60-4BD0-9F23-6AEE0DD713AB}" srcOrd="3" destOrd="0" parTransId="{20D023F3-C4A9-4DCD-BC03-163C531B040D}" sibTransId="{99B826F3-2A6F-4A04-831C-B5F86ED791CD}"/>
    <dgm:cxn modelId="{0E9E169F-379A-4805-BC64-EB84C6EA9AF8}" type="presOf" srcId="{1B835240-1D60-4BD0-9F23-6AEE0DD713AB}" destId="{6CCB4DDD-735C-46E0-B29B-30E0E3A458EE}" srcOrd="0" destOrd="0" presId="urn:microsoft.com/office/officeart/2005/8/layout/radial6"/>
    <dgm:cxn modelId="{8238E30E-D907-4B2E-B5EC-527B4CA72B96}" type="presOf" srcId="{3B92D909-710B-45DE-8D1A-7910EEB8D140}" destId="{8C8A46C7-39A5-4010-9BD0-195D6CE5EE7E}" srcOrd="0" destOrd="0" presId="urn:microsoft.com/office/officeart/2005/8/layout/radial6"/>
    <dgm:cxn modelId="{148207A2-9F3B-40A2-B68C-6CECF11CEF2E}" type="presOf" srcId="{BA8B1702-022F-4A9D-948E-10B1F1623913}" destId="{1EB4D5DE-5FDD-49C3-AAB2-6D97DBB206FA}" srcOrd="0" destOrd="0" presId="urn:microsoft.com/office/officeart/2005/8/layout/radial6"/>
    <dgm:cxn modelId="{29DBC96E-F0BA-442A-972D-7500A93501CB}" type="presOf" srcId="{7BCC3FFB-4669-4785-A62D-9D1EA9D95CD0}" destId="{2AF19C10-975E-41EA-93CB-886B1FCDC377}" srcOrd="0" destOrd="0" presId="urn:microsoft.com/office/officeart/2005/8/layout/radial6"/>
    <dgm:cxn modelId="{C7E5B5C2-73DD-47D4-9927-07629129BE30}" type="presParOf" srcId="{16568E4B-EF0C-44AB-9EE4-AA223587EC4C}" destId="{DF1BEE81-6F51-4D03-8D04-E20FFD00B5E0}" srcOrd="0" destOrd="0" presId="urn:microsoft.com/office/officeart/2005/8/layout/radial6"/>
    <dgm:cxn modelId="{B6908805-8579-4BD4-B365-31B83A50E20D}" type="presParOf" srcId="{16568E4B-EF0C-44AB-9EE4-AA223587EC4C}" destId="{9F68E882-B816-4F48-B4B6-C3A69FD28357}" srcOrd="1" destOrd="0" presId="urn:microsoft.com/office/officeart/2005/8/layout/radial6"/>
    <dgm:cxn modelId="{076980E7-AE81-4E94-93C9-812CC53F1409}" type="presParOf" srcId="{16568E4B-EF0C-44AB-9EE4-AA223587EC4C}" destId="{039E865C-FAF8-4A77-A794-368A79B5D868}" srcOrd="2" destOrd="0" presId="urn:microsoft.com/office/officeart/2005/8/layout/radial6"/>
    <dgm:cxn modelId="{8C898DA0-3A05-450A-81F2-19A1794F7B9B}" type="presParOf" srcId="{16568E4B-EF0C-44AB-9EE4-AA223587EC4C}" destId="{B0ADA2C9-59B7-4321-9654-45E08EEC5EFB}" srcOrd="3" destOrd="0" presId="urn:microsoft.com/office/officeart/2005/8/layout/radial6"/>
    <dgm:cxn modelId="{418EF145-E6A2-403A-9F4F-E9698566E315}" type="presParOf" srcId="{16568E4B-EF0C-44AB-9EE4-AA223587EC4C}" destId="{1EB4D5DE-5FDD-49C3-AAB2-6D97DBB206FA}" srcOrd="4" destOrd="0" presId="urn:microsoft.com/office/officeart/2005/8/layout/radial6"/>
    <dgm:cxn modelId="{FD990446-E1B1-408C-ACC9-7E49B3ADDD37}" type="presParOf" srcId="{16568E4B-EF0C-44AB-9EE4-AA223587EC4C}" destId="{C3C2B627-226D-46AD-AC96-8D039DF6E7D4}" srcOrd="5" destOrd="0" presId="urn:microsoft.com/office/officeart/2005/8/layout/radial6"/>
    <dgm:cxn modelId="{2644E085-51DB-4A4D-A4FE-1B340A4496C8}" type="presParOf" srcId="{16568E4B-EF0C-44AB-9EE4-AA223587EC4C}" destId="{6D8BE8EC-0C7A-4E48-9EAE-5882003B7649}" srcOrd="6" destOrd="0" presId="urn:microsoft.com/office/officeart/2005/8/layout/radial6"/>
    <dgm:cxn modelId="{718237AB-33E6-4A6A-829C-ABD6D611822F}" type="presParOf" srcId="{16568E4B-EF0C-44AB-9EE4-AA223587EC4C}" destId="{2AF19C10-975E-41EA-93CB-886B1FCDC377}" srcOrd="7" destOrd="0" presId="urn:microsoft.com/office/officeart/2005/8/layout/radial6"/>
    <dgm:cxn modelId="{203943E2-DF5E-4235-940D-576482D3AB29}" type="presParOf" srcId="{16568E4B-EF0C-44AB-9EE4-AA223587EC4C}" destId="{6DDE6597-1539-4B85-A8D4-496D9C04C6F5}" srcOrd="8" destOrd="0" presId="urn:microsoft.com/office/officeart/2005/8/layout/radial6"/>
    <dgm:cxn modelId="{2552A2E0-6F61-4383-8D1B-16796142375C}" type="presParOf" srcId="{16568E4B-EF0C-44AB-9EE4-AA223587EC4C}" destId="{8C8A46C7-39A5-4010-9BD0-195D6CE5EE7E}" srcOrd="9" destOrd="0" presId="urn:microsoft.com/office/officeart/2005/8/layout/radial6"/>
    <dgm:cxn modelId="{1B313283-F53E-4E94-ACDF-7ECA4A98356D}" type="presParOf" srcId="{16568E4B-EF0C-44AB-9EE4-AA223587EC4C}" destId="{6CCB4DDD-735C-46E0-B29B-30E0E3A458EE}" srcOrd="10" destOrd="0" presId="urn:microsoft.com/office/officeart/2005/8/layout/radial6"/>
    <dgm:cxn modelId="{8911C0FD-76C1-48B0-B854-4B4BFB033A93}" type="presParOf" srcId="{16568E4B-EF0C-44AB-9EE4-AA223587EC4C}" destId="{6F244705-E73E-492F-B448-C3AC54F21A08}" srcOrd="11" destOrd="0" presId="urn:microsoft.com/office/officeart/2005/8/layout/radial6"/>
    <dgm:cxn modelId="{F1F2D64F-8B47-49E3-80CF-CA5B96AA2E24}" type="presParOf" srcId="{16568E4B-EF0C-44AB-9EE4-AA223587EC4C}" destId="{067564F5-7428-487A-95D4-922BFA795E99}" srcOrd="12" destOrd="0" presId="urn:microsoft.com/office/officeart/2005/8/layout/radial6"/>
    <dgm:cxn modelId="{5387CD97-CEDA-4F43-B4AE-D5D3AE113EA8}" type="presParOf" srcId="{16568E4B-EF0C-44AB-9EE4-AA223587EC4C}" destId="{99267DE3-D5D8-46D3-A930-F746DEE0C4BF}" srcOrd="13" destOrd="0" presId="urn:microsoft.com/office/officeart/2005/8/layout/radial6"/>
    <dgm:cxn modelId="{0A48FADB-13BD-490C-9963-A2765567F7F2}" type="presParOf" srcId="{16568E4B-EF0C-44AB-9EE4-AA223587EC4C}" destId="{4ABCD45F-4532-40C7-83BD-E6E1492497D5}" srcOrd="14" destOrd="0" presId="urn:microsoft.com/office/officeart/2005/8/layout/radial6"/>
    <dgm:cxn modelId="{7945282D-E34A-43E1-AA39-ED45A996AF70}" type="presParOf" srcId="{16568E4B-EF0C-44AB-9EE4-AA223587EC4C}" destId="{D3E890DF-FF4D-4983-964C-217801172730}"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E890DF-FF4D-4983-964C-217801172730}">
      <dsp:nvSpPr>
        <dsp:cNvPr id="0" name=""/>
        <dsp:cNvSpPr/>
      </dsp:nvSpPr>
      <dsp:spPr>
        <a:xfrm>
          <a:off x="185452" y="202730"/>
          <a:ext cx="1353082" cy="1353082"/>
        </a:xfrm>
        <a:prstGeom prst="blockArc">
          <a:avLst>
            <a:gd name="adj1" fmla="val 11880000"/>
            <a:gd name="adj2" fmla="val 16200000"/>
            <a:gd name="adj3" fmla="val 4641"/>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67564F5-7428-487A-95D4-922BFA795E99}">
      <dsp:nvSpPr>
        <dsp:cNvPr id="0" name=""/>
        <dsp:cNvSpPr/>
      </dsp:nvSpPr>
      <dsp:spPr>
        <a:xfrm>
          <a:off x="185452" y="202730"/>
          <a:ext cx="1353082" cy="1353082"/>
        </a:xfrm>
        <a:prstGeom prst="blockArc">
          <a:avLst>
            <a:gd name="adj1" fmla="val 7560000"/>
            <a:gd name="adj2" fmla="val 11880000"/>
            <a:gd name="adj3" fmla="val 4641"/>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8A46C7-39A5-4010-9BD0-195D6CE5EE7E}">
      <dsp:nvSpPr>
        <dsp:cNvPr id="0" name=""/>
        <dsp:cNvSpPr/>
      </dsp:nvSpPr>
      <dsp:spPr>
        <a:xfrm>
          <a:off x="185452" y="202730"/>
          <a:ext cx="1353082" cy="1353082"/>
        </a:xfrm>
        <a:prstGeom prst="blockArc">
          <a:avLst>
            <a:gd name="adj1" fmla="val 3240000"/>
            <a:gd name="adj2" fmla="val 7560000"/>
            <a:gd name="adj3" fmla="val 464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D8BE8EC-0C7A-4E48-9EAE-5882003B7649}">
      <dsp:nvSpPr>
        <dsp:cNvPr id="0" name=""/>
        <dsp:cNvSpPr/>
      </dsp:nvSpPr>
      <dsp:spPr>
        <a:xfrm>
          <a:off x="185452" y="202730"/>
          <a:ext cx="1353082" cy="1353082"/>
        </a:xfrm>
        <a:prstGeom prst="blockArc">
          <a:avLst>
            <a:gd name="adj1" fmla="val 20520000"/>
            <a:gd name="adj2" fmla="val 3240000"/>
            <a:gd name="adj3" fmla="val 4641"/>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ADA2C9-59B7-4321-9654-45E08EEC5EFB}">
      <dsp:nvSpPr>
        <dsp:cNvPr id="0" name=""/>
        <dsp:cNvSpPr/>
      </dsp:nvSpPr>
      <dsp:spPr>
        <a:xfrm>
          <a:off x="185452" y="202730"/>
          <a:ext cx="1353082" cy="1353082"/>
        </a:xfrm>
        <a:prstGeom prst="blockArc">
          <a:avLst>
            <a:gd name="adj1" fmla="val 16200000"/>
            <a:gd name="adj2" fmla="val 20520000"/>
            <a:gd name="adj3" fmla="val 4641"/>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1BEE81-6F51-4D03-8D04-E20FFD00B5E0}">
      <dsp:nvSpPr>
        <dsp:cNvPr id="0" name=""/>
        <dsp:cNvSpPr/>
      </dsp:nvSpPr>
      <dsp:spPr>
        <a:xfrm>
          <a:off x="553557" y="590621"/>
          <a:ext cx="622925" cy="62292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de-DE" sz="1100" b="1" kern="1200"/>
            <a:t>Sprint</a:t>
          </a:r>
        </a:p>
      </dsp:txBody>
      <dsp:txXfrm>
        <a:off x="644782" y="681846"/>
        <a:ext cx="440475" cy="440475"/>
      </dsp:txXfrm>
    </dsp:sp>
    <dsp:sp modelId="{9F68E882-B816-4F48-B4B6-C3A69FD28357}">
      <dsp:nvSpPr>
        <dsp:cNvPr id="0" name=""/>
        <dsp:cNvSpPr/>
      </dsp:nvSpPr>
      <dsp:spPr>
        <a:xfrm>
          <a:off x="643970" y="404"/>
          <a:ext cx="436047" cy="43604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de-DE" sz="1200" kern="1200"/>
            <a:t>1</a:t>
          </a:r>
        </a:p>
      </dsp:txBody>
      <dsp:txXfrm>
        <a:off x="707828" y="64262"/>
        <a:ext cx="308331" cy="308331"/>
      </dsp:txXfrm>
    </dsp:sp>
    <dsp:sp modelId="{1EB4D5DE-5FDD-49C3-AAB2-6D97DBB206FA}">
      <dsp:nvSpPr>
        <dsp:cNvPr id="0" name=""/>
        <dsp:cNvSpPr/>
      </dsp:nvSpPr>
      <dsp:spPr>
        <a:xfrm>
          <a:off x="1272469" y="457036"/>
          <a:ext cx="436047" cy="43604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de-DE" sz="1200" kern="1200"/>
            <a:t>2</a:t>
          </a:r>
        </a:p>
      </dsp:txBody>
      <dsp:txXfrm>
        <a:off x="1336327" y="520894"/>
        <a:ext cx="308331" cy="308331"/>
      </dsp:txXfrm>
    </dsp:sp>
    <dsp:sp modelId="{2AF19C10-975E-41EA-93CB-886B1FCDC377}">
      <dsp:nvSpPr>
        <dsp:cNvPr id="0" name=""/>
        <dsp:cNvSpPr/>
      </dsp:nvSpPr>
      <dsp:spPr>
        <a:xfrm>
          <a:off x="1032404" y="1195882"/>
          <a:ext cx="436047" cy="43604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de-DE" sz="1200" kern="1200"/>
            <a:t>3</a:t>
          </a:r>
        </a:p>
      </dsp:txBody>
      <dsp:txXfrm>
        <a:off x="1096262" y="1259740"/>
        <a:ext cx="308331" cy="308331"/>
      </dsp:txXfrm>
    </dsp:sp>
    <dsp:sp modelId="{6CCB4DDD-735C-46E0-B29B-30E0E3A458EE}">
      <dsp:nvSpPr>
        <dsp:cNvPr id="0" name=""/>
        <dsp:cNvSpPr/>
      </dsp:nvSpPr>
      <dsp:spPr>
        <a:xfrm>
          <a:off x="255535" y="1195882"/>
          <a:ext cx="436047" cy="43604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de-DE" sz="1200" kern="1200"/>
            <a:t>4</a:t>
          </a:r>
        </a:p>
      </dsp:txBody>
      <dsp:txXfrm>
        <a:off x="319393" y="1259740"/>
        <a:ext cx="308331" cy="308331"/>
      </dsp:txXfrm>
    </dsp:sp>
    <dsp:sp modelId="{99267DE3-D5D8-46D3-A930-F746DEE0C4BF}">
      <dsp:nvSpPr>
        <dsp:cNvPr id="0" name=""/>
        <dsp:cNvSpPr/>
      </dsp:nvSpPr>
      <dsp:spPr>
        <a:xfrm>
          <a:off x="15470" y="457036"/>
          <a:ext cx="436047" cy="436047"/>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de-DE" sz="1200" kern="1200"/>
            <a:t>5</a:t>
          </a:r>
        </a:p>
      </dsp:txBody>
      <dsp:txXfrm>
        <a:off x="79328" y="520894"/>
        <a:ext cx="308331" cy="308331"/>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E68492C6-ED8A-564E-B3D1-6FC36A6D94CE}"/>
              </a:ext>
            </a:extLst>
          </p:cNvPr>
          <p:cNvSpPr>
            <a:spLocks noGrp="1"/>
          </p:cNvSpPr>
          <p:nvPr>
            <p:ph type="hdr" sz="quarter"/>
          </p:nvPr>
        </p:nvSpPr>
        <p:spPr>
          <a:xfrm>
            <a:off x="0" y="0"/>
            <a:ext cx="2945659" cy="498056"/>
          </a:xfrm>
          <a:prstGeom prst="rect">
            <a:avLst/>
          </a:prstGeom>
        </p:spPr>
        <p:txBody>
          <a:bodyPr vert="horz" lIns="180000" tIns="180000" rIns="180000" bIns="180000" rtlCol="0"/>
          <a:lstStyle>
            <a:lvl1pPr algn="l">
              <a:defRPr sz="1200"/>
            </a:lvl1pPr>
          </a:lstStyle>
          <a:p>
            <a:endParaRPr lang="de-DE" sz="1000" dirty="0">
              <a:latin typeface="Meta IGM" panose="02000503040000020004" pitchFamily="2" charset="0"/>
            </a:endParaRPr>
          </a:p>
        </p:txBody>
      </p:sp>
      <p:sp>
        <p:nvSpPr>
          <p:cNvPr id="3" name="Datumsplatzhalter 2">
            <a:extLst>
              <a:ext uri="{FF2B5EF4-FFF2-40B4-BE49-F238E27FC236}">
                <a16:creationId xmlns:a16="http://schemas.microsoft.com/office/drawing/2014/main" id="{8DC568E1-C914-E044-B5DC-41DA91055CA8}"/>
              </a:ext>
            </a:extLst>
          </p:cNvPr>
          <p:cNvSpPr>
            <a:spLocks noGrp="1"/>
          </p:cNvSpPr>
          <p:nvPr>
            <p:ph type="dt" sz="quarter" idx="1"/>
          </p:nvPr>
        </p:nvSpPr>
        <p:spPr>
          <a:xfrm>
            <a:off x="3850443" y="0"/>
            <a:ext cx="2945659" cy="498056"/>
          </a:xfrm>
          <a:prstGeom prst="rect">
            <a:avLst/>
          </a:prstGeom>
        </p:spPr>
        <p:txBody>
          <a:bodyPr vert="horz" lIns="180000" tIns="180000" rIns="180000" bIns="180000" rtlCol="0"/>
          <a:lstStyle>
            <a:lvl1pPr algn="r">
              <a:defRPr sz="1200"/>
            </a:lvl1pPr>
          </a:lstStyle>
          <a:p>
            <a:fld id="{D893A924-A15F-FB45-9450-A978DD7F2A70}" type="datetimeFigureOut">
              <a:rPr lang="de-DE" sz="1000" smtClean="0">
                <a:latin typeface="Meta IGM" panose="02000503040000020004" pitchFamily="2" charset="0"/>
              </a:rPr>
              <a:t>20.03.2020</a:t>
            </a:fld>
            <a:endParaRPr lang="de-DE" sz="1000" dirty="0">
              <a:latin typeface="Meta IGM" panose="02000503040000020004" pitchFamily="2" charset="0"/>
            </a:endParaRPr>
          </a:p>
        </p:txBody>
      </p:sp>
      <p:sp>
        <p:nvSpPr>
          <p:cNvPr id="4" name="Fußzeilenplatzhalter 3">
            <a:extLst>
              <a:ext uri="{FF2B5EF4-FFF2-40B4-BE49-F238E27FC236}">
                <a16:creationId xmlns:a16="http://schemas.microsoft.com/office/drawing/2014/main" id="{3951DF70-631C-BE4E-95FD-56CEFF6C4B0E}"/>
              </a:ext>
            </a:extLst>
          </p:cNvPr>
          <p:cNvSpPr>
            <a:spLocks noGrp="1"/>
          </p:cNvSpPr>
          <p:nvPr>
            <p:ph type="ftr" sz="quarter" idx="2"/>
          </p:nvPr>
        </p:nvSpPr>
        <p:spPr>
          <a:xfrm>
            <a:off x="0" y="9428584"/>
            <a:ext cx="2945659" cy="498055"/>
          </a:xfrm>
          <a:prstGeom prst="rect">
            <a:avLst/>
          </a:prstGeom>
        </p:spPr>
        <p:txBody>
          <a:bodyPr vert="horz" lIns="180000" tIns="180000" rIns="180000" bIns="180000" rtlCol="0" anchor="b"/>
          <a:lstStyle>
            <a:lvl1pPr algn="l">
              <a:defRPr sz="1200"/>
            </a:lvl1pPr>
          </a:lstStyle>
          <a:p>
            <a:endParaRPr lang="de-DE" sz="1000">
              <a:latin typeface="Meta IGM" panose="02000503040000020004" pitchFamily="2" charset="0"/>
            </a:endParaRPr>
          </a:p>
        </p:txBody>
      </p:sp>
      <p:sp>
        <p:nvSpPr>
          <p:cNvPr id="5" name="Foliennummernplatzhalter 4">
            <a:extLst>
              <a:ext uri="{FF2B5EF4-FFF2-40B4-BE49-F238E27FC236}">
                <a16:creationId xmlns:a16="http://schemas.microsoft.com/office/drawing/2014/main" id="{F1822CB3-F0D6-5A45-9129-191C5695EAB4}"/>
              </a:ext>
            </a:extLst>
          </p:cNvPr>
          <p:cNvSpPr>
            <a:spLocks noGrp="1"/>
          </p:cNvSpPr>
          <p:nvPr>
            <p:ph type="sldNum" sz="quarter" idx="3"/>
          </p:nvPr>
        </p:nvSpPr>
        <p:spPr>
          <a:xfrm>
            <a:off x="3850443" y="9428584"/>
            <a:ext cx="2945659" cy="498055"/>
          </a:xfrm>
          <a:prstGeom prst="rect">
            <a:avLst/>
          </a:prstGeom>
        </p:spPr>
        <p:txBody>
          <a:bodyPr vert="horz" lIns="180000" tIns="180000" rIns="180000" bIns="180000" rtlCol="0" anchor="b"/>
          <a:lstStyle>
            <a:lvl1pPr algn="r">
              <a:defRPr sz="1200"/>
            </a:lvl1pPr>
          </a:lstStyle>
          <a:p>
            <a:fld id="{53B84A8F-D800-3D49-A16E-28CD7380C913}" type="slidenum">
              <a:rPr lang="de-DE" sz="1000" smtClean="0">
                <a:latin typeface="Meta IGM" panose="02000503040000020004" pitchFamily="2" charset="0"/>
              </a:rPr>
              <a:t>‹Nr.›</a:t>
            </a:fld>
            <a:endParaRPr lang="de-DE" sz="1000">
              <a:latin typeface="Meta IGM" panose="02000503040000020004" pitchFamily="2" charset="0"/>
            </a:endParaRPr>
          </a:p>
        </p:txBody>
      </p:sp>
    </p:spTree>
    <p:extLst>
      <p:ext uri="{BB962C8B-B14F-4D97-AF65-F5344CB8AC3E}">
        <p14:creationId xmlns:p14="http://schemas.microsoft.com/office/powerpoint/2010/main" val="418349253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180000" tIns="180000" rIns="180000" bIns="180000" rtlCol="0"/>
          <a:lstStyle>
            <a:lvl1pPr algn="l">
              <a:defRPr sz="1000" b="0" i="0">
                <a:latin typeface="Meta IGM" panose="02000503040000020004" pitchFamily="2" charset="0"/>
              </a:defRPr>
            </a:lvl1pPr>
          </a:lstStyle>
          <a:p>
            <a:endParaRPr lang="de-DE" dirty="0"/>
          </a:p>
        </p:txBody>
      </p:sp>
      <p:sp>
        <p:nvSpPr>
          <p:cNvPr id="3" name="Datumsplatzhalter 2"/>
          <p:cNvSpPr>
            <a:spLocks noGrp="1"/>
          </p:cNvSpPr>
          <p:nvPr>
            <p:ph type="dt" idx="1"/>
          </p:nvPr>
        </p:nvSpPr>
        <p:spPr>
          <a:xfrm>
            <a:off x="3850443" y="0"/>
            <a:ext cx="2945659" cy="498056"/>
          </a:xfrm>
          <a:prstGeom prst="rect">
            <a:avLst/>
          </a:prstGeom>
        </p:spPr>
        <p:txBody>
          <a:bodyPr vert="horz" lIns="180000" tIns="180000" rIns="180000" bIns="180000" rtlCol="0"/>
          <a:lstStyle>
            <a:lvl1pPr algn="r">
              <a:defRPr sz="1000" b="0" i="0">
                <a:latin typeface="Meta IGM" panose="02000503040000020004" pitchFamily="2" charset="0"/>
              </a:defRPr>
            </a:lvl1pPr>
          </a:lstStyle>
          <a:p>
            <a:fld id="{16B77BA6-83BE-5742-8C0B-6F675812BA19}" type="datetimeFigureOut">
              <a:rPr lang="de-DE" smtClean="0"/>
              <a:pPr/>
              <a:t>20.03.2020</a:t>
            </a:fld>
            <a:endParaRPr lang="de-DE" dirty="0"/>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180000" tIns="180000" rIns="180000" bIns="180000" rtlCol="0" anchor="b"/>
          <a:lstStyle>
            <a:lvl1pPr algn="l">
              <a:defRPr sz="1000" b="0" i="0">
                <a:latin typeface="Meta IGM" panose="02000503040000020004" pitchFamily="2" charset="0"/>
              </a:defRPr>
            </a:lvl1pPr>
          </a:lstStyle>
          <a:p>
            <a:endParaRPr lang="de-DE" dirty="0"/>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180000" tIns="180000" rIns="180000" bIns="180000" rtlCol="0" anchor="b"/>
          <a:lstStyle>
            <a:lvl1pPr algn="r">
              <a:defRPr sz="1000" b="0" i="0">
                <a:latin typeface="Meta IGM" panose="02000503040000020004" pitchFamily="2" charset="0"/>
              </a:defRPr>
            </a:lvl1pPr>
          </a:lstStyle>
          <a:p>
            <a:fld id="{AD868B3C-6C54-1D41-B938-33F4013C078E}" type="slidenum">
              <a:rPr lang="de-DE" smtClean="0"/>
              <a:pPr/>
              <a:t>‹Nr.›</a:t>
            </a:fld>
            <a:endParaRPr lang="de-DE" dirty="0"/>
          </a:p>
        </p:txBody>
      </p:sp>
    </p:spTree>
    <p:extLst>
      <p:ext uri="{BB962C8B-B14F-4D97-AF65-F5344CB8AC3E}">
        <p14:creationId xmlns:p14="http://schemas.microsoft.com/office/powerpoint/2010/main" val="299219146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b="0" i="0" kern="1200">
        <a:solidFill>
          <a:schemeClr val="tx1"/>
        </a:solidFill>
        <a:latin typeface="Meta IGM" panose="02000503040000020004" pitchFamily="2"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Br</a:t>
            </a:r>
            <a:endParaRPr lang="de-DE" dirty="0"/>
          </a:p>
        </p:txBody>
      </p:sp>
    </p:spTree>
    <p:extLst>
      <p:ext uri="{BB962C8B-B14F-4D97-AF65-F5344CB8AC3E}">
        <p14:creationId xmlns:p14="http://schemas.microsoft.com/office/powerpoint/2010/main" val="825109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dirty="0"/>
          </a:p>
        </p:txBody>
      </p:sp>
      <p:sp>
        <p:nvSpPr>
          <p:cNvPr id="45060" name="Kopfzeilenplatzhalt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Segoe UI" panose="020B0502040204020203" pitchFamily="34" charset="0"/>
              </a:defRPr>
            </a:lvl1pPr>
            <a:lvl2pPr marL="776346" indent="-298595">
              <a:defRPr>
                <a:solidFill>
                  <a:schemeClr val="tx1"/>
                </a:solidFill>
                <a:latin typeface="Segoe UI" panose="020B0502040204020203" pitchFamily="34" charset="0"/>
              </a:defRPr>
            </a:lvl2pPr>
            <a:lvl3pPr marL="1194379" indent="-238876">
              <a:defRPr>
                <a:solidFill>
                  <a:schemeClr val="tx1"/>
                </a:solidFill>
                <a:latin typeface="Segoe UI" panose="020B0502040204020203" pitchFamily="34" charset="0"/>
              </a:defRPr>
            </a:lvl3pPr>
            <a:lvl4pPr marL="1672130" indent="-238876">
              <a:defRPr>
                <a:solidFill>
                  <a:schemeClr val="tx1"/>
                </a:solidFill>
                <a:latin typeface="Segoe UI" panose="020B0502040204020203" pitchFamily="34" charset="0"/>
              </a:defRPr>
            </a:lvl4pPr>
            <a:lvl5pPr marL="2149882" indent="-238876">
              <a:defRPr>
                <a:solidFill>
                  <a:schemeClr val="tx1"/>
                </a:solidFill>
                <a:latin typeface="Segoe UI" panose="020B0502040204020203" pitchFamily="34" charset="0"/>
              </a:defRPr>
            </a:lvl5pPr>
            <a:lvl6pPr marL="2627634" indent="-238876" defTabSz="477752" eaLnBrk="0" fontAlgn="base" hangingPunct="0">
              <a:spcBef>
                <a:spcPct val="0"/>
              </a:spcBef>
              <a:spcAft>
                <a:spcPct val="0"/>
              </a:spcAft>
              <a:defRPr>
                <a:solidFill>
                  <a:schemeClr val="tx1"/>
                </a:solidFill>
                <a:latin typeface="Segoe UI" panose="020B0502040204020203" pitchFamily="34" charset="0"/>
              </a:defRPr>
            </a:lvl6pPr>
            <a:lvl7pPr marL="3105384" indent="-238876" defTabSz="477752" eaLnBrk="0" fontAlgn="base" hangingPunct="0">
              <a:spcBef>
                <a:spcPct val="0"/>
              </a:spcBef>
              <a:spcAft>
                <a:spcPct val="0"/>
              </a:spcAft>
              <a:defRPr>
                <a:solidFill>
                  <a:schemeClr val="tx1"/>
                </a:solidFill>
                <a:latin typeface="Segoe UI" panose="020B0502040204020203" pitchFamily="34" charset="0"/>
              </a:defRPr>
            </a:lvl7pPr>
            <a:lvl8pPr marL="3583137" indent="-238876" defTabSz="477752" eaLnBrk="0" fontAlgn="base" hangingPunct="0">
              <a:spcBef>
                <a:spcPct val="0"/>
              </a:spcBef>
              <a:spcAft>
                <a:spcPct val="0"/>
              </a:spcAft>
              <a:defRPr>
                <a:solidFill>
                  <a:schemeClr val="tx1"/>
                </a:solidFill>
                <a:latin typeface="Segoe UI" panose="020B0502040204020203" pitchFamily="34" charset="0"/>
              </a:defRPr>
            </a:lvl8pPr>
            <a:lvl9pPr marL="4060888" indent="-238876" defTabSz="477752" eaLnBrk="0" fontAlgn="base" hangingPunct="0">
              <a:spcBef>
                <a:spcPct val="0"/>
              </a:spcBef>
              <a:spcAft>
                <a:spcPct val="0"/>
              </a:spcAft>
              <a:defRPr>
                <a:solidFill>
                  <a:schemeClr val="tx1"/>
                </a:solidFill>
                <a:latin typeface="Segoe UI" panose="020B0502040204020203" pitchFamily="34" charset="0"/>
              </a:defRPr>
            </a:lvl9pPr>
          </a:lstStyle>
          <a:p>
            <a:pPr fontAlgn="base">
              <a:spcBef>
                <a:spcPct val="0"/>
              </a:spcBef>
              <a:spcAft>
                <a:spcPct val="0"/>
              </a:spcAft>
            </a:pPr>
            <a:r>
              <a:rPr lang="de-DE" altLang="de-DE"/>
              <a:t>Notizen</a:t>
            </a:r>
          </a:p>
        </p:txBody>
      </p:sp>
    </p:spTree>
    <p:extLst>
      <p:ext uri="{BB962C8B-B14F-4D97-AF65-F5344CB8AC3E}">
        <p14:creationId xmlns:p14="http://schemas.microsoft.com/office/powerpoint/2010/main" val="3299258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de-DE" dirty="0" smtClean="0"/>
          </a:p>
          <a:p>
            <a:pPr marL="171450" indent="-171450">
              <a:buFontTx/>
              <a:buChar char="-"/>
            </a:pPr>
            <a:endParaRPr lang="de-DE" dirty="0"/>
          </a:p>
        </p:txBody>
      </p:sp>
    </p:spTree>
    <p:extLst>
      <p:ext uri="{BB962C8B-B14F-4D97-AF65-F5344CB8AC3E}">
        <p14:creationId xmlns:p14="http://schemas.microsoft.com/office/powerpoint/2010/main" val="1603736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smtClean="0"/>
              <a:t>Siehe</a:t>
            </a:r>
            <a:r>
              <a:rPr lang="de-DE" baseline="0" dirty="0" smtClean="0"/>
              <a:t> die §§ Aufzählung im Back-up!</a:t>
            </a:r>
          </a:p>
          <a:p>
            <a:pPr marL="171450" indent="-171450">
              <a:buFontTx/>
              <a:buChar char="-"/>
            </a:pPr>
            <a:endParaRPr lang="de-DE" dirty="0"/>
          </a:p>
        </p:txBody>
      </p:sp>
    </p:spTree>
    <p:extLst>
      <p:ext uri="{BB962C8B-B14F-4D97-AF65-F5344CB8AC3E}">
        <p14:creationId xmlns:p14="http://schemas.microsoft.com/office/powerpoint/2010/main" val="1276949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477591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806388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308391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776002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110599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064485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792215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a:p>
        </p:txBody>
      </p:sp>
      <p:sp>
        <p:nvSpPr>
          <p:cNvPr id="25604" name="Kopfzeilenplatzhalt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Segoe UI" panose="020B0502040204020203" pitchFamily="34" charset="0"/>
              </a:defRPr>
            </a:lvl1pPr>
            <a:lvl2pPr marL="776346" indent="-298595">
              <a:defRPr>
                <a:solidFill>
                  <a:schemeClr val="tx1"/>
                </a:solidFill>
                <a:latin typeface="Segoe UI" panose="020B0502040204020203" pitchFamily="34" charset="0"/>
              </a:defRPr>
            </a:lvl2pPr>
            <a:lvl3pPr marL="1194379" indent="-238876">
              <a:defRPr>
                <a:solidFill>
                  <a:schemeClr val="tx1"/>
                </a:solidFill>
                <a:latin typeface="Segoe UI" panose="020B0502040204020203" pitchFamily="34" charset="0"/>
              </a:defRPr>
            </a:lvl3pPr>
            <a:lvl4pPr marL="1672130" indent="-238876">
              <a:defRPr>
                <a:solidFill>
                  <a:schemeClr val="tx1"/>
                </a:solidFill>
                <a:latin typeface="Segoe UI" panose="020B0502040204020203" pitchFamily="34" charset="0"/>
              </a:defRPr>
            </a:lvl4pPr>
            <a:lvl5pPr marL="2149882" indent="-238876">
              <a:defRPr>
                <a:solidFill>
                  <a:schemeClr val="tx1"/>
                </a:solidFill>
                <a:latin typeface="Segoe UI" panose="020B0502040204020203" pitchFamily="34" charset="0"/>
              </a:defRPr>
            </a:lvl5pPr>
            <a:lvl6pPr marL="2627634" indent="-238876" defTabSz="477752" eaLnBrk="0" fontAlgn="base" hangingPunct="0">
              <a:spcBef>
                <a:spcPct val="0"/>
              </a:spcBef>
              <a:spcAft>
                <a:spcPct val="0"/>
              </a:spcAft>
              <a:defRPr>
                <a:solidFill>
                  <a:schemeClr val="tx1"/>
                </a:solidFill>
                <a:latin typeface="Segoe UI" panose="020B0502040204020203" pitchFamily="34" charset="0"/>
              </a:defRPr>
            </a:lvl6pPr>
            <a:lvl7pPr marL="3105384" indent="-238876" defTabSz="477752" eaLnBrk="0" fontAlgn="base" hangingPunct="0">
              <a:spcBef>
                <a:spcPct val="0"/>
              </a:spcBef>
              <a:spcAft>
                <a:spcPct val="0"/>
              </a:spcAft>
              <a:defRPr>
                <a:solidFill>
                  <a:schemeClr val="tx1"/>
                </a:solidFill>
                <a:latin typeface="Segoe UI" panose="020B0502040204020203" pitchFamily="34" charset="0"/>
              </a:defRPr>
            </a:lvl7pPr>
            <a:lvl8pPr marL="3583137" indent="-238876" defTabSz="477752" eaLnBrk="0" fontAlgn="base" hangingPunct="0">
              <a:spcBef>
                <a:spcPct val="0"/>
              </a:spcBef>
              <a:spcAft>
                <a:spcPct val="0"/>
              </a:spcAft>
              <a:defRPr>
                <a:solidFill>
                  <a:schemeClr val="tx1"/>
                </a:solidFill>
                <a:latin typeface="Segoe UI" panose="020B0502040204020203" pitchFamily="34" charset="0"/>
              </a:defRPr>
            </a:lvl8pPr>
            <a:lvl9pPr marL="4060888" indent="-238876" defTabSz="477752" eaLnBrk="0" fontAlgn="base" hangingPunct="0">
              <a:spcBef>
                <a:spcPct val="0"/>
              </a:spcBef>
              <a:spcAft>
                <a:spcPct val="0"/>
              </a:spcAft>
              <a:defRPr>
                <a:solidFill>
                  <a:schemeClr val="tx1"/>
                </a:solidFill>
                <a:latin typeface="Segoe UI" panose="020B0502040204020203" pitchFamily="34" charset="0"/>
              </a:defRPr>
            </a:lvl9pPr>
          </a:lstStyle>
          <a:p>
            <a:pPr fontAlgn="base">
              <a:spcBef>
                <a:spcPct val="0"/>
              </a:spcBef>
              <a:spcAft>
                <a:spcPct val="0"/>
              </a:spcAft>
            </a:pPr>
            <a:r>
              <a:rPr lang="de-DE" altLang="de-DE"/>
              <a:t>Notizen</a:t>
            </a:r>
          </a:p>
        </p:txBody>
      </p:sp>
    </p:spTree>
    <p:extLst>
      <p:ext uri="{BB962C8B-B14F-4D97-AF65-F5344CB8AC3E}">
        <p14:creationId xmlns:p14="http://schemas.microsoft.com/office/powerpoint/2010/main" val="1628826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a:p>
        </p:txBody>
      </p:sp>
      <p:sp>
        <p:nvSpPr>
          <p:cNvPr id="47108" name="Kopfzeilenplatzhalt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Segoe UI" panose="020B0502040204020203" pitchFamily="34" charset="0"/>
              </a:defRPr>
            </a:lvl1pPr>
            <a:lvl2pPr marL="776346" indent="-298595">
              <a:defRPr>
                <a:solidFill>
                  <a:schemeClr val="tx1"/>
                </a:solidFill>
                <a:latin typeface="Segoe UI" panose="020B0502040204020203" pitchFamily="34" charset="0"/>
              </a:defRPr>
            </a:lvl2pPr>
            <a:lvl3pPr marL="1194379" indent="-238876">
              <a:defRPr>
                <a:solidFill>
                  <a:schemeClr val="tx1"/>
                </a:solidFill>
                <a:latin typeface="Segoe UI" panose="020B0502040204020203" pitchFamily="34" charset="0"/>
              </a:defRPr>
            </a:lvl3pPr>
            <a:lvl4pPr marL="1672130" indent="-238876">
              <a:defRPr>
                <a:solidFill>
                  <a:schemeClr val="tx1"/>
                </a:solidFill>
                <a:latin typeface="Segoe UI" panose="020B0502040204020203" pitchFamily="34" charset="0"/>
              </a:defRPr>
            </a:lvl4pPr>
            <a:lvl5pPr marL="2149882" indent="-238876">
              <a:defRPr>
                <a:solidFill>
                  <a:schemeClr val="tx1"/>
                </a:solidFill>
                <a:latin typeface="Segoe UI" panose="020B0502040204020203" pitchFamily="34" charset="0"/>
              </a:defRPr>
            </a:lvl5pPr>
            <a:lvl6pPr marL="2627634" indent="-238876" defTabSz="477752" eaLnBrk="0" fontAlgn="base" hangingPunct="0">
              <a:spcBef>
                <a:spcPct val="0"/>
              </a:spcBef>
              <a:spcAft>
                <a:spcPct val="0"/>
              </a:spcAft>
              <a:defRPr>
                <a:solidFill>
                  <a:schemeClr val="tx1"/>
                </a:solidFill>
                <a:latin typeface="Segoe UI" panose="020B0502040204020203" pitchFamily="34" charset="0"/>
              </a:defRPr>
            </a:lvl6pPr>
            <a:lvl7pPr marL="3105384" indent="-238876" defTabSz="477752" eaLnBrk="0" fontAlgn="base" hangingPunct="0">
              <a:spcBef>
                <a:spcPct val="0"/>
              </a:spcBef>
              <a:spcAft>
                <a:spcPct val="0"/>
              </a:spcAft>
              <a:defRPr>
                <a:solidFill>
                  <a:schemeClr val="tx1"/>
                </a:solidFill>
                <a:latin typeface="Segoe UI" panose="020B0502040204020203" pitchFamily="34" charset="0"/>
              </a:defRPr>
            </a:lvl7pPr>
            <a:lvl8pPr marL="3583137" indent="-238876" defTabSz="477752" eaLnBrk="0" fontAlgn="base" hangingPunct="0">
              <a:spcBef>
                <a:spcPct val="0"/>
              </a:spcBef>
              <a:spcAft>
                <a:spcPct val="0"/>
              </a:spcAft>
              <a:defRPr>
                <a:solidFill>
                  <a:schemeClr val="tx1"/>
                </a:solidFill>
                <a:latin typeface="Segoe UI" panose="020B0502040204020203" pitchFamily="34" charset="0"/>
              </a:defRPr>
            </a:lvl8pPr>
            <a:lvl9pPr marL="4060888" indent="-238876" defTabSz="477752" eaLnBrk="0" fontAlgn="base" hangingPunct="0">
              <a:spcBef>
                <a:spcPct val="0"/>
              </a:spcBef>
              <a:spcAft>
                <a:spcPct val="0"/>
              </a:spcAft>
              <a:defRPr>
                <a:solidFill>
                  <a:schemeClr val="tx1"/>
                </a:solidFill>
                <a:latin typeface="Segoe UI" panose="020B0502040204020203" pitchFamily="34" charset="0"/>
              </a:defRPr>
            </a:lvl9pPr>
          </a:lstStyle>
          <a:p>
            <a:pPr fontAlgn="base">
              <a:spcBef>
                <a:spcPct val="0"/>
              </a:spcBef>
              <a:spcAft>
                <a:spcPct val="0"/>
              </a:spcAft>
            </a:pPr>
            <a:r>
              <a:rPr lang="de-DE" altLang="de-DE"/>
              <a:t>Notizen</a:t>
            </a:r>
          </a:p>
        </p:txBody>
      </p:sp>
    </p:spTree>
    <p:extLst>
      <p:ext uri="{BB962C8B-B14F-4D97-AF65-F5344CB8AC3E}">
        <p14:creationId xmlns:p14="http://schemas.microsoft.com/office/powerpoint/2010/main" val="930629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altLang="de-DE" dirty="0" smtClean="0">
                <a:solidFill>
                  <a:srgbClr val="000000"/>
                </a:solidFill>
                <a:latin typeface="Arial" panose="020B0604020202020204" pitchFamily="34" charset="0"/>
              </a:rPr>
              <a:t>. </a:t>
            </a:r>
            <a:endParaRPr lang="de-DE" altLang="de-DE" dirty="0"/>
          </a:p>
        </p:txBody>
      </p:sp>
      <p:sp>
        <p:nvSpPr>
          <p:cNvPr id="49156" name="Kopfzeilenplatzhalt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Segoe UI" panose="020B0502040204020203" pitchFamily="34" charset="0"/>
              </a:defRPr>
            </a:lvl1pPr>
            <a:lvl2pPr marL="776346" indent="-298595">
              <a:defRPr>
                <a:solidFill>
                  <a:schemeClr val="tx1"/>
                </a:solidFill>
                <a:latin typeface="Segoe UI" panose="020B0502040204020203" pitchFamily="34" charset="0"/>
              </a:defRPr>
            </a:lvl2pPr>
            <a:lvl3pPr marL="1194379" indent="-238876">
              <a:defRPr>
                <a:solidFill>
                  <a:schemeClr val="tx1"/>
                </a:solidFill>
                <a:latin typeface="Segoe UI" panose="020B0502040204020203" pitchFamily="34" charset="0"/>
              </a:defRPr>
            </a:lvl3pPr>
            <a:lvl4pPr marL="1672130" indent="-238876">
              <a:defRPr>
                <a:solidFill>
                  <a:schemeClr val="tx1"/>
                </a:solidFill>
                <a:latin typeface="Segoe UI" panose="020B0502040204020203" pitchFamily="34" charset="0"/>
              </a:defRPr>
            </a:lvl4pPr>
            <a:lvl5pPr marL="2149882" indent="-238876">
              <a:defRPr>
                <a:solidFill>
                  <a:schemeClr val="tx1"/>
                </a:solidFill>
                <a:latin typeface="Segoe UI" panose="020B0502040204020203" pitchFamily="34" charset="0"/>
              </a:defRPr>
            </a:lvl5pPr>
            <a:lvl6pPr marL="2627634" indent="-238876" defTabSz="477752" eaLnBrk="0" fontAlgn="base" hangingPunct="0">
              <a:spcBef>
                <a:spcPct val="0"/>
              </a:spcBef>
              <a:spcAft>
                <a:spcPct val="0"/>
              </a:spcAft>
              <a:defRPr>
                <a:solidFill>
                  <a:schemeClr val="tx1"/>
                </a:solidFill>
                <a:latin typeface="Segoe UI" panose="020B0502040204020203" pitchFamily="34" charset="0"/>
              </a:defRPr>
            </a:lvl6pPr>
            <a:lvl7pPr marL="3105384" indent="-238876" defTabSz="477752" eaLnBrk="0" fontAlgn="base" hangingPunct="0">
              <a:spcBef>
                <a:spcPct val="0"/>
              </a:spcBef>
              <a:spcAft>
                <a:spcPct val="0"/>
              </a:spcAft>
              <a:defRPr>
                <a:solidFill>
                  <a:schemeClr val="tx1"/>
                </a:solidFill>
                <a:latin typeface="Segoe UI" panose="020B0502040204020203" pitchFamily="34" charset="0"/>
              </a:defRPr>
            </a:lvl7pPr>
            <a:lvl8pPr marL="3583137" indent="-238876" defTabSz="477752" eaLnBrk="0" fontAlgn="base" hangingPunct="0">
              <a:spcBef>
                <a:spcPct val="0"/>
              </a:spcBef>
              <a:spcAft>
                <a:spcPct val="0"/>
              </a:spcAft>
              <a:defRPr>
                <a:solidFill>
                  <a:schemeClr val="tx1"/>
                </a:solidFill>
                <a:latin typeface="Segoe UI" panose="020B0502040204020203" pitchFamily="34" charset="0"/>
              </a:defRPr>
            </a:lvl8pPr>
            <a:lvl9pPr marL="4060888" indent="-238876" defTabSz="477752" eaLnBrk="0" fontAlgn="base" hangingPunct="0">
              <a:spcBef>
                <a:spcPct val="0"/>
              </a:spcBef>
              <a:spcAft>
                <a:spcPct val="0"/>
              </a:spcAft>
              <a:defRPr>
                <a:solidFill>
                  <a:schemeClr val="tx1"/>
                </a:solidFill>
                <a:latin typeface="Segoe UI" panose="020B0502040204020203" pitchFamily="34" charset="0"/>
              </a:defRPr>
            </a:lvl9pPr>
          </a:lstStyle>
          <a:p>
            <a:pPr fontAlgn="base">
              <a:spcBef>
                <a:spcPct val="0"/>
              </a:spcBef>
              <a:spcAft>
                <a:spcPct val="0"/>
              </a:spcAft>
            </a:pPr>
            <a:r>
              <a:rPr lang="de-DE" altLang="de-DE"/>
              <a:t>Notizen</a:t>
            </a:r>
          </a:p>
        </p:txBody>
      </p:sp>
    </p:spTree>
    <p:extLst>
      <p:ext uri="{BB962C8B-B14F-4D97-AF65-F5344CB8AC3E}">
        <p14:creationId xmlns:p14="http://schemas.microsoft.com/office/powerpoint/2010/main" val="2714914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dirty="0"/>
          </a:p>
        </p:txBody>
      </p:sp>
      <p:sp>
        <p:nvSpPr>
          <p:cNvPr id="49156" name="Kopfzeilenplatzhalt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Segoe UI" panose="020B0502040204020203" pitchFamily="34" charset="0"/>
              </a:defRPr>
            </a:lvl1pPr>
            <a:lvl2pPr marL="776346" indent="-298595">
              <a:defRPr>
                <a:solidFill>
                  <a:schemeClr val="tx1"/>
                </a:solidFill>
                <a:latin typeface="Segoe UI" panose="020B0502040204020203" pitchFamily="34" charset="0"/>
              </a:defRPr>
            </a:lvl2pPr>
            <a:lvl3pPr marL="1194379" indent="-238876">
              <a:defRPr>
                <a:solidFill>
                  <a:schemeClr val="tx1"/>
                </a:solidFill>
                <a:latin typeface="Segoe UI" panose="020B0502040204020203" pitchFamily="34" charset="0"/>
              </a:defRPr>
            </a:lvl3pPr>
            <a:lvl4pPr marL="1672130" indent="-238876">
              <a:defRPr>
                <a:solidFill>
                  <a:schemeClr val="tx1"/>
                </a:solidFill>
                <a:latin typeface="Segoe UI" panose="020B0502040204020203" pitchFamily="34" charset="0"/>
              </a:defRPr>
            </a:lvl4pPr>
            <a:lvl5pPr marL="2149882" indent="-238876">
              <a:defRPr>
                <a:solidFill>
                  <a:schemeClr val="tx1"/>
                </a:solidFill>
                <a:latin typeface="Segoe UI" panose="020B0502040204020203" pitchFamily="34" charset="0"/>
              </a:defRPr>
            </a:lvl5pPr>
            <a:lvl6pPr marL="2627634" indent="-238876" defTabSz="477752" eaLnBrk="0" fontAlgn="base" hangingPunct="0">
              <a:spcBef>
                <a:spcPct val="0"/>
              </a:spcBef>
              <a:spcAft>
                <a:spcPct val="0"/>
              </a:spcAft>
              <a:defRPr>
                <a:solidFill>
                  <a:schemeClr val="tx1"/>
                </a:solidFill>
                <a:latin typeface="Segoe UI" panose="020B0502040204020203" pitchFamily="34" charset="0"/>
              </a:defRPr>
            </a:lvl6pPr>
            <a:lvl7pPr marL="3105384" indent="-238876" defTabSz="477752" eaLnBrk="0" fontAlgn="base" hangingPunct="0">
              <a:spcBef>
                <a:spcPct val="0"/>
              </a:spcBef>
              <a:spcAft>
                <a:spcPct val="0"/>
              </a:spcAft>
              <a:defRPr>
                <a:solidFill>
                  <a:schemeClr val="tx1"/>
                </a:solidFill>
                <a:latin typeface="Segoe UI" panose="020B0502040204020203" pitchFamily="34" charset="0"/>
              </a:defRPr>
            </a:lvl7pPr>
            <a:lvl8pPr marL="3583137" indent="-238876" defTabSz="477752" eaLnBrk="0" fontAlgn="base" hangingPunct="0">
              <a:spcBef>
                <a:spcPct val="0"/>
              </a:spcBef>
              <a:spcAft>
                <a:spcPct val="0"/>
              </a:spcAft>
              <a:defRPr>
                <a:solidFill>
                  <a:schemeClr val="tx1"/>
                </a:solidFill>
                <a:latin typeface="Segoe UI" panose="020B0502040204020203" pitchFamily="34" charset="0"/>
              </a:defRPr>
            </a:lvl8pPr>
            <a:lvl9pPr marL="4060888" indent="-238876" defTabSz="477752" eaLnBrk="0" fontAlgn="base" hangingPunct="0">
              <a:spcBef>
                <a:spcPct val="0"/>
              </a:spcBef>
              <a:spcAft>
                <a:spcPct val="0"/>
              </a:spcAft>
              <a:defRPr>
                <a:solidFill>
                  <a:schemeClr val="tx1"/>
                </a:solidFill>
                <a:latin typeface="Segoe UI" panose="020B0502040204020203" pitchFamily="34" charset="0"/>
              </a:defRPr>
            </a:lvl9pPr>
          </a:lstStyle>
          <a:p>
            <a:pPr fontAlgn="base">
              <a:spcBef>
                <a:spcPct val="0"/>
              </a:spcBef>
              <a:spcAft>
                <a:spcPct val="0"/>
              </a:spcAft>
            </a:pPr>
            <a:r>
              <a:rPr lang="de-DE" altLang="de-DE"/>
              <a:t>Notizen</a:t>
            </a:r>
          </a:p>
        </p:txBody>
      </p:sp>
    </p:spTree>
    <p:extLst>
      <p:ext uri="{BB962C8B-B14F-4D97-AF65-F5344CB8AC3E}">
        <p14:creationId xmlns:p14="http://schemas.microsoft.com/office/powerpoint/2010/main" val="731993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dirty="0"/>
          </a:p>
        </p:txBody>
      </p:sp>
      <p:sp>
        <p:nvSpPr>
          <p:cNvPr id="49156" name="Kopfzeilenplatzhalt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Segoe UI" panose="020B0502040204020203" pitchFamily="34" charset="0"/>
              </a:defRPr>
            </a:lvl1pPr>
            <a:lvl2pPr marL="776346" indent="-298595">
              <a:defRPr>
                <a:solidFill>
                  <a:schemeClr val="tx1"/>
                </a:solidFill>
                <a:latin typeface="Segoe UI" panose="020B0502040204020203" pitchFamily="34" charset="0"/>
              </a:defRPr>
            </a:lvl2pPr>
            <a:lvl3pPr marL="1194379" indent="-238876">
              <a:defRPr>
                <a:solidFill>
                  <a:schemeClr val="tx1"/>
                </a:solidFill>
                <a:latin typeface="Segoe UI" panose="020B0502040204020203" pitchFamily="34" charset="0"/>
              </a:defRPr>
            </a:lvl3pPr>
            <a:lvl4pPr marL="1672130" indent="-238876">
              <a:defRPr>
                <a:solidFill>
                  <a:schemeClr val="tx1"/>
                </a:solidFill>
                <a:latin typeface="Segoe UI" panose="020B0502040204020203" pitchFamily="34" charset="0"/>
              </a:defRPr>
            </a:lvl4pPr>
            <a:lvl5pPr marL="2149882" indent="-238876">
              <a:defRPr>
                <a:solidFill>
                  <a:schemeClr val="tx1"/>
                </a:solidFill>
                <a:latin typeface="Segoe UI" panose="020B0502040204020203" pitchFamily="34" charset="0"/>
              </a:defRPr>
            </a:lvl5pPr>
            <a:lvl6pPr marL="2627634" indent="-238876" defTabSz="477752" eaLnBrk="0" fontAlgn="base" hangingPunct="0">
              <a:spcBef>
                <a:spcPct val="0"/>
              </a:spcBef>
              <a:spcAft>
                <a:spcPct val="0"/>
              </a:spcAft>
              <a:defRPr>
                <a:solidFill>
                  <a:schemeClr val="tx1"/>
                </a:solidFill>
                <a:latin typeface="Segoe UI" panose="020B0502040204020203" pitchFamily="34" charset="0"/>
              </a:defRPr>
            </a:lvl6pPr>
            <a:lvl7pPr marL="3105384" indent="-238876" defTabSz="477752" eaLnBrk="0" fontAlgn="base" hangingPunct="0">
              <a:spcBef>
                <a:spcPct val="0"/>
              </a:spcBef>
              <a:spcAft>
                <a:spcPct val="0"/>
              </a:spcAft>
              <a:defRPr>
                <a:solidFill>
                  <a:schemeClr val="tx1"/>
                </a:solidFill>
                <a:latin typeface="Segoe UI" panose="020B0502040204020203" pitchFamily="34" charset="0"/>
              </a:defRPr>
            </a:lvl7pPr>
            <a:lvl8pPr marL="3583137" indent="-238876" defTabSz="477752" eaLnBrk="0" fontAlgn="base" hangingPunct="0">
              <a:spcBef>
                <a:spcPct val="0"/>
              </a:spcBef>
              <a:spcAft>
                <a:spcPct val="0"/>
              </a:spcAft>
              <a:defRPr>
                <a:solidFill>
                  <a:schemeClr val="tx1"/>
                </a:solidFill>
                <a:latin typeface="Segoe UI" panose="020B0502040204020203" pitchFamily="34" charset="0"/>
              </a:defRPr>
            </a:lvl8pPr>
            <a:lvl9pPr marL="4060888" indent="-238876" defTabSz="477752" eaLnBrk="0" fontAlgn="base" hangingPunct="0">
              <a:spcBef>
                <a:spcPct val="0"/>
              </a:spcBef>
              <a:spcAft>
                <a:spcPct val="0"/>
              </a:spcAft>
              <a:defRPr>
                <a:solidFill>
                  <a:schemeClr val="tx1"/>
                </a:solidFill>
                <a:latin typeface="Segoe UI" panose="020B0502040204020203" pitchFamily="34" charset="0"/>
              </a:defRPr>
            </a:lvl9pPr>
          </a:lstStyle>
          <a:p>
            <a:pPr fontAlgn="base">
              <a:spcBef>
                <a:spcPct val="0"/>
              </a:spcBef>
              <a:spcAft>
                <a:spcPct val="0"/>
              </a:spcAft>
            </a:pPr>
            <a:r>
              <a:rPr lang="de-DE" altLang="de-DE"/>
              <a:t>Notizen</a:t>
            </a:r>
          </a:p>
        </p:txBody>
      </p:sp>
    </p:spTree>
    <p:extLst>
      <p:ext uri="{BB962C8B-B14F-4D97-AF65-F5344CB8AC3E}">
        <p14:creationId xmlns:p14="http://schemas.microsoft.com/office/powerpoint/2010/main" val="745559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dirty="0"/>
          </a:p>
        </p:txBody>
      </p:sp>
      <p:sp>
        <p:nvSpPr>
          <p:cNvPr id="49156" name="Kopfzeilenplatzhalt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Segoe UI" panose="020B0502040204020203" pitchFamily="34" charset="0"/>
              </a:defRPr>
            </a:lvl1pPr>
            <a:lvl2pPr marL="776346" indent="-298595">
              <a:defRPr>
                <a:solidFill>
                  <a:schemeClr val="tx1"/>
                </a:solidFill>
                <a:latin typeface="Segoe UI" panose="020B0502040204020203" pitchFamily="34" charset="0"/>
              </a:defRPr>
            </a:lvl2pPr>
            <a:lvl3pPr marL="1194379" indent="-238876">
              <a:defRPr>
                <a:solidFill>
                  <a:schemeClr val="tx1"/>
                </a:solidFill>
                <a:latin typeface="Segoe UI" panose="020B0502040204020203" pitchFamily="34" charset="0"/>
              </a:defRPr>
            </a:lvl3pPr>
            <a:lvl4pPr marL="1672130" indent="-238876">
              <a:defRPr>
                <a:solidFill>
                  <a:schemeClr val="tx1"/>
                </a:solidFill>
                <a:latin typeface="Segoe UI" panose="020B0502040204020203" pitchFamily="34" charset="0"/>
              </a:defRPr>
            </a:lvl4pPr>
            <a:lvl5pPr marL="2149882" indent="-238876">
              <a:defRPr>
                <a:solidFill>
                  <a:schemeClr val="tx1"/>
                </a:solidFill>
                <a:latin typeface="Segoe UI" panose="020B0502040204020203" pitchFamily="34" charset="0"/>
              </a:defRPr>
            </a:lvl5pPr>
            <a:lvl6pPr marL="2627634" indent="-238876" defTabSz="477752" eaLnBrk="0" fontAlgn="base" hangingPunct="0">
              <a:spcBef>
                <a:spcPct val="0"/>
              </a:spcBef>
              <a:spcAft>
                <a:spcPct val="0"/>
              </a:spcAft>
              <a:defRPr>
                <a:solidFill>
                  <a:schemeClr val="tx1"/>
                </a:solidFill>
                <a:latin typeface="Segoe UI" panose="020B0502040204020203" pitchFamily="34" charset="0"/>
              </a:defRPr>
            </a:lvl6pPr>
            <a:lvl7pPr marL="3105384" indent="-238876" defTabSz="477752" eaLnBrk="0" fontAlgn="base" hangingPunct="0">
              <a:spcBef>
                <a:spcPct val="0"/>
              </a:spcBef>
              <a:spcAft>
                <a:spcPct val="0"/>
              </a:spcAft>
              <a:defRPr>
                <a:solidFill>
                  <a:schemeClr val="tx1"/>
                </a:solidFill>
                <a:latin typeface="Segoe UI" panose="020B0502040204020203" pitchFamily="34" charset="0"/>
              </a:defRPr>
            </a:lvl7pPr>
            <a:lvl8pPr marL="3583137" indent="-238876" defTabSz="477752" eaLnBrk="0" fontAlgn="base" hangingPunct="0">
              <a:spcBef>
                <a:spcPct val="0"/>
              </a:spcBef>
              <a:spcAft>
                <a:spcPct val="0"/>
              </a:spcAft>
              <a:defRPr>
                <a:solidFill>
                  <a:schemeClr val="tx1"/>
                </a:solidFill>
                <a:latin typeface="Segoe UI" panose="020B0502040204020203" pitchFamily="34" charset="0"/>
              </a:defRPr>
            </a:lvl8pPr>
            <a:lvl9pPr marL="4060888" indent="-238876" defTabSz="477752" eaLnBrk="0" fontAlgn="base" hangingPunct="0">
              <a:spcBef>
                <a:spcPct val="0"/>
              </a:spcBef>
              <a:spcAft>
                <a:spcPct val="0"/>
              </a:spcAft>
              <a:defRPr>
                <a:solidFill>
                  <a:schemeClr val="tx1"/>
                </a:solidFill>
                <a:latin typeface="Segoe UI" panose="020B0502040204020203" pitchFamily="34" charset="0"/>
              </a:defRPr>
            </a:lvl9pPr>
          </a:lstStyle>
          <a:p>
            <a:pPr fontAlgn="base">
              <a:spcBef>
                <a:spcPct val="0"/>
              </a:spcBef>
              <a:spcAft>
                <a:spcPct val="0"/>
              </a:spcAft>
            </a:pPr>
            <a:r>
              <a:rPr lang="de-DE" altLang="de-DE"/>
              <a:t>Notizen</a:t>
            </a:r>
          </a:p>
        </p:txBody>
      </p:sp>
    </p:spTree>
    <p:extLst>
      <p:ext uri="{BB962C8B-B14F-4D97-AF65-F5344CB8AC3E}">
        <p14:creationId xmlns:p14="http://schemas.microsoft.com/office/powerpoint/2010/main" val="42302766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izenplatzhalter 2"/>
          <p:cNvSpPr>
            <a:spLocks noGrp="1"/>
          </p:cNvSpPr>
          <p:nvPr>
            <p:ph type="body" idx="1"/>
          </p:nvPr>
        </p:nvSpPr>
        <p:spPr/>
        <p:txBody>
          <a:bodyPr/>
          <a:lstStyle/>
          <a:p>
            <a:pPr eaLnBrk="1" fontAlgn="auto" hangingPunct="1">
              <a:spcBef>
                <a:spcPts val="0"/>
              </a:spcBef>
              <a:spcAft>
                <a:spcPts val="0"/>
              </a:spcAft>
              <a:defRPr/>
            </a:pPr>
            <a:endParaRPr lang="de-DE"/>
          </a:p>
          <a:p>
            <a:pPr eaLnBrk="1" fontAlgn="auto" hangingPunct="1">
              <a:spcBef>
                <a:spcPts val="0"/>
              </a:spcBef>
              <a:spcAft>
                <a:spcPts val="0"/>
              </a:spcAft>
              <a:defRPr/>
            </a:pPr>
            <a:endParaRPr lang="de-DE"/>
          </a:p>
          <a:p>
            <a:pPr eaLnBrk="1" fontAlgn="auto" hangingPunct="1">
              <a:spcBef>
                <a:spcPts val="0"/>
              </a:spcBef>
              <a:spcAft>
                <a:spcPts val="0"/>
              </a:spcAft>
              <a:defRPr/>
            </a:pPr>
            <a:endParaRPr lang="de-DE"/>
          </a:p>
          <a:p>
            <a:pPr eaLnBrk="1" fontAlgn="auto" hangingPunct="1">
              <a:spcBef>
                <a:spcPts val="0"/>
              </a:spcBef>
              <a:spcAft>
                <a:spcPts val="0"/>
              </a:spcAft>
              <a:defRPr/>
            </a:pPr>
            <a:endParaRPr lang="de-DE"/>
          </a:p>
          <a:p>
            <a:pPr eaLnBrk="1" fontAlgn="auto" hangingPunct="1">
              <a:spcBef>
                <a:spcPts val="0"/>
              </a:spcBef>
              <a:spcAft>
                <a:spcPts val="0"/>
              </a:spcAft>
              <a:defRPr/>
            </a:pPr>
            <a:r>
              <a:rPr lang="de-DE" b="1"/>
              <a:t>Scrum  </a:t>
            </a:r>
            <a:r>
              <a:rPr lang="de-DE"/>
              <a:t>ist dabei das am meisten genutzte Vorgehensmodell zur agilen Entwicklung. Beim Agilen Methoden wurden Lean-Prinzipien, die oft  schon in der Produktion und im Büro umgesetzt sind, auf die Arbeit der Softwareentwicklung und andere Bereiche übertragen. Bei Scum:</a:t>
            </a:r>
          </a:p>
          <a:p>
            <a:pPr eaLnBrk="1" fontAlgn="auto" hangingPunct="1">
              <a:spcBef>
                <a:spcPts val="0"/>
              </a:spcBef>
              <a:spcAft>
                <a:spcPts val="0"/>
              </a:spcAft>
              <a:defRPr/>
            </a:pPr>
            <a:r>
              <a:rPr lang="de-DE"/>
              <a:t>Das  Produkt wird schrittweise in „Takten“ realisiert (oft 2 Wochen-Rhythmus). </a:t>
            </a:r>
          </a:p>
          <a:p>
            <a:pPr eaLnBrk="1" fontAlgn="auto" hangingPunct="1">
              <a:spcBef>
                <a:spcPts val="0"/>
              </a:spcBef>
              <a:spcAft>
                <a:spcPts val="0"/>
              </a:spcAft>
              <a:defRPr/>
            </a:pPr>
            <a:r>
              <a:rPr lang="de-DE"/>
              <a:t>Nach jedem „Takt“ wird ein Teil getesteter und funktionsfähiger Software präsentiert.</a:t>
            </a:r>
          </a:p>
          <a:p>
            <a:pPr eaLnBrk="1" fontAlgn="auto" hangingPunct="1">
              <a:spcBef>
                <a:spcPts val="0"/>
              </a:spcBef>
              <a:spcAft>
                <a:spcPts val="0"/>
              </a:spcAft>
              <a:defRPr/>
            </a:pPr>
            <a:r>
              <a:rPr lang="de-DE"/>
              <a:t>Die Sicht des Kunden wird zu dem Zwischenergebnis zurückgegeben - die Entwicklung in den einzelnen Taktschritten unmittelbar beeinflusst.</a:t>
            </a:r>
          </a:p>
          <a:p>
            <a:pPr eaLnBrk="1" fontAlgn="auto" hangingPunct="1">
              <a:spcBef>
                <a:spcPts val="0"/>
              </a:spcBef>
              <a:spcAft>
                <a:spcPts val="0"/>
              </a:spcAft>
              <a:defRPr/>
            </a:pPr>
            <a:r>
              <a:rPr lang="de-DE"/>
              <a:t>In tägliche Kurz-Meetings berichten Beschäftigte über den Stand und legen auch Probleme offen dar.</a:t>
            </a:r>
          </a:p>
          <a:p>
            <a:pPr eaLnBrk="1" fontAlgn="auto" hangingPunct="1">
              <a:spcBef>
                <a:spcPts val="0"/>
              </a:spcBef>
              <a:spcAft>
                <a:spcPts val="0"/>
              </a:spcAft>
              <a:defRPr/>
            </a:pPr>
            <a:endParaRPr lang="de-DE"/>
          </a:p>
          <a:p>
            <a:pPr eaLnBrk="1" fontAlgn="auto" hangingPunct="1">
              <a:spcBef>
                <a:spcPts val="0"/>
              </a:spcBef>
              <a:spcAft>
                <a:spcPts val="0"/>
              </a:spcAft>
              <a:defRPr/>
            </a:pPr>
            <a:endParaRPr lang="de-DE"/>
          </a:p>
          <a:p>
            <a:pPr eaLnBrk="1" fontAlgn="auto" hangingPunct="1">
              <a:spcBef>
                <a:spcPts val="0"/>
              </a:spcBef>
              <a:spcAft>
                <a:spcPts val="0"/>
              </a:spcAft>
              <a:defRPr/>
            </a:pPr>
            <a:r>
              <a:rPr lang="de-DE"/>
              <a:t>Die Einführung agiler Methoden wie Scrum kann helfen, anfallende Aufgaben effizienter zu lösen. In Scrum laufen Projekte grundsätzlich anders ab als in den herkömmlichen Wasserfall-Methoden. So ist das Management-Framework deutlich hemdsärmeliger und praxisnäher. Gemäß dem Prinzip „</a:t>
            </a:r>
            <a:r>
              <a:rPr lang="de-DE" b="1"/>
              <a:t>Trial and Error“ </a:t>
            </a:r>
            <a:r>
              <a:rPr lang="de-DE"/>
              <a:t>werden Protoypen schon während der Entwicklungsphase getestet, sodass auftretende Probleme gleich erkannt werden. Bei Scrum sind die Rollen und Zuständigkeiten unterschiedlich verteilt. </a:t>
            </a:r>
          </a:p>
          <a:p>
            <a:pPr eaLnBrk="1" fontAlgn="auto" hangingPunct="1">
              <a:spcBef>
                <a:spcPts val="0"/>
              </a:spcBef>
              <a:spcAft>
                <a:spcPts val="0"/>
              </a:spcAft>
              <a:defRPr/>
            </a:pPr>
            <a:endParaRPr lang="de-DE"/>
          </a:p>
          <a:p>
            <a:pPr marL="0" indent="0" eaLnBrk="1" fontAlgn="auto" hangingPunct="1">
              <a:spcBef>
                <a:spcPts val="0"/>
              </a:spcBef>
              <a:spcAft>
                <a:spcPts val="0"/>
              </a:spcAft>
              <a:buNone/>
              <a:defRPr/>
            </a:pPr>
            <a:endParaRPr lang="de-DE"/>
          </a:p>
        </p:txBody>
      </p:sp>
      <p:sp>
        <p:nvSpPr>
          <p:cNvPr id="35844" name="Kopfzeilenplatzhalt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Segoe UI" panose="020B0502040204020203" pitchFamily="34" charset="0"/>
              </a:defRPr>
            </a:lvl1pPr>
            <a:lvl2pPr marL="776346" indent="-298595">
              <a:defRPr>
                <a:solidFill>
                  <a:schemeClr val="tx1"/>
                </a:solidFill>
                <a:latin typeface="Segoe UI" panose="020B0502040204020203" pitchFamily="34" charset="0"/>
              </a:defRPr>
            </a:lvl2pPr>
            <a:lvl3pPr marL="1194379" indent="-238876">
              <a:defRPr>
                <a:solidFill>
                  <a:schemeClr val="tx1"/>
                </a:solidFill>
                <a:latin typeface="Segoe UI" panose="020B0502040204020203" pitchFamily="34" charset="0"/>
              </a:defRPr>
            </a:lvl3pPr>
            <a:lvl4pPr marL="1672130" indent="-238876">
              <a:defRPr>
                <a:solidFill>
                  <a:schemeClr val="tx1"/>
                </a:solidFill>
                <a:latin typeface="Segoe UI" panose="020B0502040204020203" pitchFamily="34" charset="0"/>
              </a:defRPr>
            </a:lvl4pPr>
            <a:lvl5pPr marL="2149882" indent="-238876">
              <a:defRPr>
                <a:solidFill>
                  <a:schemeClr val="tx1"/>
                </a:solidFill>
                <a:latin typeface="Segoe UI" panose="020B0502040204020203" pitchFamily="34" charset="0"/>
              </a:defRPr>
            </a:lvl5pPr>
            <a:lvl6pPr marL="2627634" indent="-238876" defTabSz="477752" eaLnBrk="0" fontAlgn="base" hangingPunct="0">
              <a:spcBef>
                <a:spcPct val="0"/>
              </a:spcBef>
              <a:spcAft>
                <a:spcPct val="0"/>
              </a:spcAft>
              <a:defRPr>
                <a:solidFill>
                  <a:schemeClr val="tx1"/>
                </a:solidFill>
                <a:latin typeface="Segoe UI" panose="020B0502040204020203" pitchFamily="34" charset="0"/>
              </a:defRPr>
            </a:lvl6pPr>
            <a:lvl7pPr marL="3105384" indent="-238876" defTabSz="477752" eaLnBrk="0" fontAlgn="base" hangingPunct="0">
              <a:spcBef>
                <a:spcPct val="0"/>
              </a:spcBef>
              <a:spcAft>
                <a:spcPct val="0"/>
              </a:spcAft>
              <a:defRPr>
                <a:solidFill>
                  <a:schemeClr val="tx1"/>
                </a:solidFill>
                <a:latin typeface="Segoe UI" panose="020B0502040204020203" pitchFamily="34" charset="0"/>
              </a:defRPr>
            </a:lvl7pPr>
            <a:lvl8pPr marL="3583137" indent="-238876" defTabSz="477752" eaLnBrk="0" fontAlgn="base" hangingPunct="0">
              <a:spcBef>
                <a:spcPct val="0"/>
              </a:spcBef>
              <a:spcAft>
                <a:spcPct val="0"/>
              </a:spcAft>
              <a:defRPr>
                <a:solidFill>
                  <a:schemeClr val="tx1"/>
                </a:solidFill>
                <a:latin typeface="Segoe UI" panose="020B0502040204020203" pitchFamily="34" charset="0"/>
              </a:defRPr>
            </a:lvl8pPr>
            <a:lvl9pPr marL="4060888" indent="-238876" defTabSz="477752" eaLnBrk="0" fontAlgn="base" hangingPunct="0">
              <a:spcBef>
                <a:spcPct val="0"/>
              </a:spcBef>
              <a:spcAft>
                <a:spcPct val="0"/>
              </a:spcAft>
              <a:defRPr>
                <a:solidFill>
                  <a:schemeClr val="tx1"/>
                </a:solidFill>
                <a:latin typeface="Segoe UI" panose="020B0502040204020203" pitchFamily="34" charset="0"/>
              </a:defRPr>
            </a:lvl9pPr>
          </a:lstStyle>
          <a:p>
            <a:pPr fontAlgn="base">
              <a:spcBef>
                <a:spcPct val="0"/>
              </a:spcBef>
              <a:spcAft>
                <a:spcPct val="0"/>
              </a:spcAft>
            </a:pPr>
            <a:r>
              <a:rPr lang="de-DE" altLang="de-DE"/>
              <a:t>Notizen</a:t>
            </a:r>
          </a:p>
        </p:txBody>
      </p:sp>
    </p:spTree>
    <p:extLst>
      <p:ext uri="{BB962C8B-B14F-4D97-AF65-F5344CB8AC3E}">
        <p14:creationId xmlns:p14="http://schemas.microsoft.com/office/powerpoint/2010/main" val="4864745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1944988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701617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066304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dirty="0"/>
          </a:p>
        </p:txBody>
      </p:sp>
      <p:sp>
        <p:nvSpPr>
          <p:cNvPr id="19460" name="Kopfzeilenplatzhalt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Segoe UI" panose="020B0502040204020203" pitchFamily="34" charset="0"/>
              </a:defRPr>
            </a:lvl1pPr>
            <a:lvl2pPr marL="776346" indent="-298595">
              <a:defRPr>
                <a:solidFill>
                  <a:schemeClr val="tx1"/>
                </a:solidFill>
                <a:latin typeface="Segoe UI" panose="020B0502040204020203" pitchFamily="34" charset="0"/>
              </a:defRPr>
            </a:lvl2pPr>
            <a:lvl3pPr marL="1194379" indent="-238876">
              <a:defRPr>
                <a:solidFill>
                  <a:schemeClr val="tx1"/>
                </a:solidFill>
                <a:latin typeface="Segoe UI" panose="020B0502040204020203" pitchFamily="34" charset="0"/>
              </a:defRPr>
            </a:lvl3pPr>
            <a:lvl4pPr marL="1672130" indent="-238876">
              <a:defRPr>
                <a:solidFill>
                  <a:schemeClr val="tx1"/>
                </a:solidFill>
                <a:latin typeface="Segoe UI" panose="020B0502040204020203" pitchFamily="34" charset="0"/>
              </a:defRPr>
            </a:lvl4pPr>
            <a:lvl5pPr marL="2149882" indent="-238876">
              <a:defRPr>
                <a:solidFill>
                  <a:schemeClr val="tx1"/>
                </a:solidFill>
                <a:latin typeface="Segoe UI" panose="020B0502040204020203" pitchFamily="34" charset="0"/>
              </a:defRPr>
            </a:lvl5pPr>
            <a:lvl6pPr marL="2627634" indent="-238876" defTabSz="477752" eaLnBrk="0" fontAlgn="base" hangingPunct="0">
              <a:spcBef>
                <a:spcPct val="0"/>
              </a:spcBef>
              <a:spcAft>
                <a:spcPct val="0"/>
              </a:spcAft>
              <a:defRPr>
                <a:solidFill>
                  <a:schemeClr val="tx1"/>
                </a:solidFill>
                <a:latin typeface="Segoe UI" panose="020B0502040204020203" pitchFamily="34" charset="0"/>
              </a:defRPr>
            </a:lvl6pPr>
            <a:lvl7pPr marL="3105384" indent="-238876" defTabSz="477752" eaLnBrk="0" fontAlgn="base" hangingPunct="0">
              <a:spcBef>
                <a:spcPct val="0"/>
              </a:spcBef>
              <a:spcAft>
                <a:spcPct val="0"/>
              </a:spcAft>
              <a:defRPr>
                <a:solidFill>
                  <a:schemeClr val="tx1"/>
                </a:solidFill>
                <a:latin typeface="Segoe UI" panose="020B0502040204020203" pitchFamily="34" charset="0"/>
              </a:defRPr>
            </a:lvl7pPr>
            <a:lvl8pPr marL="3583137" indent="-238876" defTabSz="477752" eaLnBrk="0" fontAlgn="base" hangingPunct="0">
              <a:spcBef>
                <a:spcPct val="0"/>
              </a:spcBef>
              <a:spcAft>
                <a:spcPct val="0"/>
              </a:spcAft>
              <a:defRPr>
                <a:solidFill>
                  <a:schemeClr val="tx1"/>
                </a:solidFill>
                <a:latin typeface="Segoe UI" panose="020B0502040204020203" pitchFamily="34" charset="0"/>
              </a:defRPr>
            </a:lvl8pPr>
            <a:lvl9pPr marL="4060888" indent="-238876" defTabSz="477752" eaLnBrk="0" fontAlgn="base" hangingPunct="0">
              <a:spcBef>
                <a:spcPct val="0"/>
              </a:spcBef>
              <a:spcAft>
                <a:spcPct val="0"/>
              </a:spcAft>
              <a:defRPr>
                <a:solidFill>
                  <a:schemeClr val="tx1"/>
                </a:solidFill>
                <a:latin typeface="Segoe UI" panose="020B0502040204020203" pitchFamily="34" charset="0"/>
              </a:defRPr>
            </a:lvl9pPr>
          </a:lstStyle>
          <a:p>
            <a:pPr fontAlgn="base">
              <a:spcBef>
                <a:spcPct val="0"/>
              </a:spcBef>
              <a:spcAft>
                <a:spcPct val="0"/>
              </a:spcAft>
            </a:pPr>
            <a:r>
              <a:rPr lang="de-DE" altLang="de-DE"/>
              <a:t>Notizen</a:t>
            </a:r>
          </a:p>
        </p:txBody>
      </p:sp>
    </p:spTree>
    <p:extLst>
      <p:ext uri="{BB962C8B-B14F-4D97-AF65-F5344CB8AC3E}">
        <p14:creationId xmlns:p14="http://schemas.microsoft.com/office/powerpoint/2010/main" val="3616577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a:p>
        </p:txBody>
      </p:sp>
      <p:sp>
        <p:nvSpPr>
          <p:cNvPr id="21508" name="Kopfzeilenplatzhalt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Segoe UI" panose="020B0502040204020203" pitchFamily="34" charset="0"/>
              </a:defRPr>
            </a:lvl1pPr>
            <a:lvl2pPr marL="776346" indent="-298595">
              <a:defRPr>
                <a:solidFill>
                  <a:schemeClr val="tx1"/>
                </a:solidFill>
                <a:latin typeface="Segoe UI" panose="020B0502040204020203" pitchFamily="34" charset="0"/>
              </a:defRPr>
            </a:lvl2pPr>
            <a:lvl3pPr marL="1194379" indent="-238876">
              <a:defRPr>
                <a:solidFill>
                  <a:schemeClr val="tx1"/>
                </a:solidFill>
                <a:latin typeface="Segoe UI" panose="020B0502040204020203" pitchFamily="34" charset="0"/>
              </a:defRPr>
            </a:lvl3pPr>
            <a:lvl4pPr marL="1672130" indent="-238876">
              <a:defRPr>
                <a:solidFill>
                  <a:schemeClr val="tx1"/>
                </a:solidFill>
                <a:latin typeface="Segoe UI" panose="020B0502040204020203" pitchFamily="34" charset="0"/>
              </a:defRPr>
            </a:lvl4pPr>
            <a:lvl5pPr marL="2149882" indent="-238876">
              <a:defRPr>
                <a:solidFill>
                  <a:schemeClr val="tx1"/>
                </a:solidFill>
                <a:latin typeface="Segoe UI" panose="020B0502040204020203" pitchFamily="34" charset="0"/>
              </a:defRPr>
            </a:lvl5pPr>
            <a:lvl6pPr marL="2627634" indent="-238876" defTabSz="477752" eaLnBrk="0" fontAlgn="base" hangingPunct="0">
              <a:spcBef>
                <a:spcPct val="0"/>
              </a:spcBef>
              <a:spcAft>
                <a:spcPct val="0"/>
              </a:spcAft>
              <a:defRPr>
                <a:solidFill>
                  <a:schemeClr val="tx1"/>
                </a:solidFill>
                <a:latin typeface="Segoe UI" panose="020B0502040204020203" pitchFamily="34" charset="0"/>
              </a:defRPr>
            </a:lvl6pPr>
            <a:lvl7pPr marL="3105384" indent="-238876" defTabSz="477752" eaLnBrk="0" fontAlgn="base" hangingPunct="0">
              <a:spcBef>
                <a:spcPct val="0"/>
              </a:spcBef>
              <a:spcAft>
                <a:spcPct val="0"/>
              </a:spcAft>
              <a:defRPr>
                <a:solidFill>
                  <a:schemeClr val="tx1"/>
                </a:solidFill>
                <a:latin typeface="Segoe UI" panose="020B0502040204020203" pitchFamily="34" charset="0"/>
              </a:defRPr>
            </a:lvl7pPr>
            <a:lvl8pPr marL="3583137" indent="-238876" defTabSz="477752" eaLnBrk="0" fontAlgn="base" hangingPunct="0">
              <a:spcBef>
                <a:spcPct val="0"/>
              </a:spcBef>
              <a:spcAft>
                <a:spcPct val="0"/>
              </a:spcAft>
              <a:defRPr>
                <a:solidFill>
                  <a:schemeClr val="tx1"/>
                </a:solidFill>
                <a:latin typeface="Segoe UI" panose="020B0502040204020203" pitchFamily="34" charset="0"/>
              </a:defRPr>
            </a:lvl8pPr>
            <a:lvl9pPr marL="4060888" indent="-238876" defTabSz="477752" eaLnBrk="0" fontAlgn="base" hangingPunct="0">
              <a:spcBef>
                <a:spcPct val="0"/>
              </a:spcBef>
              <a:spcAft>
                <a:spcPct val="0"/>
              </a:spcAft>
              <a:defRPr>
                <a:solidFill>
                  <a:schemeClr val="tx1"/>
                </a:solidFill>
                <a:latin typeface="Segoe UI" panose="020B0502040204020203" pitchFamily="34" charset="0"/>
              </a:defRPr>
            </a:lvl9pPr>
          </a:lstStyle>
          <a:p>
            <a:pPr fontAlgn="base">
              <a:spcBef>
                <a:spcPct val="0"/>
              </a:spcBef>
              <a:spcAft>
                <a:spcPct val="0"/>
              </a:spcAft>
            </a:pPr>
            <a:r>
              <a:rPr lang="de-DE" altLang="de-DE"/>
              <a:t>Notizen</a:t>
            </a:r>
          </a:p>
        </p:txBody>
      </p:sp>
    </p:spTree>
    <p:extLst>
      <p:ext uri="{BB962C8B-B14F-4D97-AF65-F5344CB8AC3E}">
        <p14:creationId xmlns:p14="http://schemas.microsoft.com/office/powerpoint/2010/main" val="519429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a:p>
        </p:txBody>
      </p:sp>
      <p:sp>
        <p:nvSpPr>
          <p:cNvPr id="23556" name="Kopfzeilenplatzhalt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Segoe UI" panose="020B0502040204020203" pitchFamily="34" charset="0"/>
              </a:defRPr>
            </a:lvl1pPr>
            <a:lvl2pPr marL="776346" indent="-298595">
              <a:defRPr>
                <a:solidFill>
                  <a:schemeClr val="tx1"/>
                </a:solidFill>
                <a:latin typeface="Segoe UI" panose="020B0502040204020203" pitchFamily="34" charset="0"/>
              </a:defRPr>
            </a:lvl2pPr>
            <a:lvl3pPr marL="1194379" indent="-238876">
              <a:defRPr>
                <a:solidFill>
                  <a:schemeClr val="tx1"/>
                </a:solidFill>
                <a:latin typeface="Segoe UI" panose="020B0502040204020203" pitchFamily="34" charset="0"/>
              </a:defRPr>
            </a:lvl3pPr>
            <a:lvl4pPr marL="1672130" indent="-238876">
              <a:defRPr>
                <a:solidFill>
                  <a:schemeClr val="tx1"/>
                </a:solidFill>
                <a:latin typeface="Segoe UI" panose="020B0502040204020203" pitchFamily="34" charset="0"/>
              </a:defRPr>
            </a:lvl4pPr>
            <a:lvl5pPr marL="2149882" indent="-238876">
              <a:defRPr>
                <a:solidFill>
                  <a:schemeClr val="tx1"/>
                </a:solidFill>
                <a:latin typeface="Segoe UI" panose="020B0502040204020203" pitchFamily="34" charset="0"/>
              </a:defRPr>
            </a:lvl5pPr>
            <a:lvl6pPr marL="2627634" indent="-238876" defTabSz="477752" eaLnBrk="0" fontAlgn="base" hangingPunct="0">
              <a:spcBef>
                <a:spcPct val="0"/>
              </a:spcBef>
              <a:spcAft>
                <a:spcPct val="0"/>
              </a:spcAft>
              <a:defRPr>
                <a:solidFill>
                  <a:schemeClr val="tx1"/>
                </a:solidFill>
                <a:latin typeface="Segoe UI" panose="020B0502040204020203" pitchFamily="34" charset="0"/>
              </a:defRPr>
            </a:lvl6pPr>
            <a:lvl7pPr marL="3105384" indent="-238876" defTabSz="477752" eaLnBrk="0" fontAlgn="base" hangingPunct="0">
              <a:spcBef>
                <a:spcPct val="0"/>
              </a:spcBef>
              <a:spcAft>
                <a:spcPct val="0"/>
              </a:spcAft>
              <a:defRPr>
                <a:solidFill>
                  <a:schemeClr val="tx1"/>
                </a:solidFill>
                <a:latin typeface="Segoe UI" panose="020B0502040204020203" pitchFamily="34" charset="0"/>
              </a:defRPr>
            </a:lvl7pPr>
            <a:lvl8pPr marL="3583137" indent="-238876" defTabSz="477752" eaLnBrk="0" fontAlgn="base" hangingPunct="0">
              <a:spcBef>
                <a:spcPct val="0"/>
              </a:spcBef>
              <a:spcAft>
                <a:spcPct val="0"/>
              </a:spcAft>
              <a:defRPr>
                <a:solidFill>
                  <a:schemeClr val="tx1"/>
                </a:solidFill>
                <a:latin typeface="Segoe UI" panose="020B0502040204020203" pitchFamily="34" charset="0"/>
              </a:defRPr>
            </a:lvl8pPr>
            <a:lvl9pPr marL="4060888" indent="-238876" defTabSz="477752" eaLnBrk="0" fontAlgn="base" hangingPunct="0">
              <a:spcBef>
                <a:spcPct val="0"/>
              </a:spcBef>
              <a:spcAft>
                <a:spcPct val="0"/>
              </a:spcAft>
              <a:defRPr>
                <a:solidFill>
                  <a:schemeClr val="tx1"/>
                </a:solidFill>
                <a:latin typeface="Segoe UI" panose="020B0502040204020203" pitchFamily="34" charset="0"/>
              </a:defRPr>
            </a:lvl9pPr>
          </a:lstStyle>
          <a:p>
            <a:pPr fontAlgn="base">
              <a:spcBef>
                <a:spcPct val="0"/>
              </a:spcBef>
              <a:spcAft>
                <a:spcPct val="0"/>
              </a:spcAft>
            </a:pPr>
            <a:r>
              <a:rPr lang="de-DE" altLang="de-DE"/>
              <a:t>Notizen</a:t>
            </a:r>
          </a:p>
        </p:txBody>
      </p:sp>
    </p:spTree>
    <p:extLst>
      <p:ext uri="{BB962C8B-B14F-4D97-AF65-F5344CB8AC3E}">
        <p14:creationId xmlns:p14="http://schemas.microsoft.com/office/powerpoint/2010/main" val="1695717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487255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izenplatzhalt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fontAlgn="auto" hangingPunct="1">
              <a:spcBef>
                <a:spcPts val="0"/>
              </a:spcBef>
              <a:spcAft>
                <a:spcPts val="0"/>
              </a:spcAft>
              <a:defRPr/>
            </a:pPr>
            <a:endParaRPr lang="de-DE" altLang="de-DE" dirty="0">
              <a:latin typeface="Times" panose="02020603050405020304" pitchFamily="18" charset="0"/>
            </a:endParaRPr>
          </a:p>
        </p:txBody>
      </p:sp>
    </p:spTree>
    <p:extLst>
      <p:ext uri="{BB962C8B-B14F-4D97-AF65-F5344CB8AC3E}">
        <p14:creationId xmlns:p14="http://schemas.microsoft.com/office/powerpoint/2010/main" val="4171135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dirty="0"/>
          </a:p>
        </p:txBody>
      </p:sp>
      <p:sp>
        <p:nvSpPr>
          <p:cNvPr id="43012" name="Kopfzeilenplatzhalt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Segoe UI" panose="020B0502040204020203" pitchFamily="34" charset="0"/>
              </a:defRPr>
            </a:lvl1pPr>
            <a:lvl2pPr marL="776346" indent="-298595">
              <a:defRPr>
                <a:solidFill>
                  <a:schemeClr val="tx1"/>
                </a:solidFill>
                <a:latin typeface="Segoe UI" panose="020B0502040204020203" pitchFamily="34" charset="0"/>
              </a:defRPr>
            </a:lvl2pPr>
            <a:lvl3pPr marL="1194379" indent="-238876">
              <a:defRPr>
                <a:solidFill>
                  <a:schemeClr val="tx1"/>
                </a:solidFill>
                <a:latin typeface="Segoe UI" panose="020B0502040204020203" pitchFamily="34" charset="0"/>
              </a:defRPr>
            </a:lvl3pPr>
            <a:lvl4pPr marL="1672130" indent="-238876">
              <a:defRPr>
                <a:solidFill>
                  <a:schemeClr val="tx1"/>
                </a:solidFill>
                <a:latin typeface="Segoe UI" panose="020B0502040204020203" pitchFamily="34" charset="0"/>
              </a:defRPr>
            </a:lvl4pPr>
            <a:lvl5pPr marL="2149882" indent="-238876">
              <a:defRPr>
                <a:solidFill>
                  <a:schemeClr val="tx1"/>
                </a:solidFill>
                <a:latin typeface="Segoe UI" panose="020B0502040204020203" pitchFamily="34" charset="0"/>
              </a:defRPr>
            </a:lvl5pPr>
            <a:lvl6pPr marL="2627634" indent="-238876" defTabSz="477752" eaLnBrk="0" fontAlgn="base" hangingPunct="0">
              <a:spcBef>
                <a:spcPct val="0"/>
              </a:spcBef>
              <a:spcAft>
                <a:spcPct val="0"/>
              </a:spcAft>
              <a:defRPr>
                <a:solidFill>
                  <a:schemeClr val="tx1"/>
                </a:solidFill>
                <a:latin typeface="Segoe UI" panose="020B0502040204020203" pitchFamily="34" charset="0"/>
              </a:defRPr>
            </a:lvl6pPr>
            <a:lvl7pPr marL="3105384" indent="-238876" defTabSz="477752" eaLnBrk="0" fontAlgn="base" hangingPunct="0">
              <a:spcBef>
                <a:spcPct val="0"/>
              </a:spcBef>
              <a:spcAft>
                <a:spcPct val="0"/>
              </a:spcAft>
              <a:defRPr>
                <a:solidFill>
                  <a:schemeClr val="tx1"/>
                </a:solidFill>
                <a:latin typeface="Segoe UI" panose="020B0502040204020203" pitchFamily="34" charset="0"/>
              </a:defRPr>
            </a:lvl7pPr>
            <a:lvl8pPr marL="3583137" indent="-238876" defTabSz="477752" eaLnBrk="0" fontAlgn="base" hangingPunct="0">
              <a:spcBef>
                <a:spcPct val="0"/>
              </a:spcBef>
              <a:spcAft>
                <a:spcPct val="0"/>
              </a:spcAft>
              <a:defRPr>
                <a:solidFill>
                  <a:schemeClr val="tx1"/>
                </a:solidFill>
                <a:latin typeface="Segoe UI" panose="020B0502040204020203" pitchFamily="34" charset="0"/>
              </a:defRPr>
            </a:lvl8pPr>
            <a:lvl9pPr marL="4060888" indent="-238876" defTabSz="477752" eaLnBrk="0" fontAlgn="base" hangingPunct="0">
              <a:spcBef>
                <a:spcPct val="0"/>
              </a:spcBef>
              <a:spcAft>
                <a:spcPct val="0"/>
              </a:spcAft>
              <a:defRPr>
                <a:solidFill>
                  <a:schemeClr val="tx1"/>
                </a:solidFill>
                <a:latin typeface="Segoe UI" panose="020B0502040204020203" pitchFamily="34" charset="0"/>
              </a:defRPr>
            </a:lvl9pPr>
          </a:lstStyle>
          <a:p>
            <a:pPr fontAlgn="base">
              <a:spcBef>
                <a:spcPct val="0"/>
              </a:spcBef>
              <a:spcAft>
                <a:spcPct val="0"/>
              </a:spcAft>
            </a:pPr>
            <a:r>
              <a:rPr lang="de-DE" altLang="de-DE"/>
              <a:t>Notizen</a:t>
            </a:r>
          </a:p>
        </p:txBody>
      </p:sp>
    </p:spTree>
    <p:extLst>
      <p:ext uri="{BB962C8B-B14F-4D97-AF65-F5344CB8AC3E}">
        <p14:creationId xmlns:p14="http://schemas.microsoft.com/office/powerpoint/2010/main" val="27336763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sp>
        <p:nvSpPr>
          <p:cNvPr id="32" name="Rechteck 31">
            <a:extLst>
              <a:ext uri="{FF2B5EF4-FFF2-40B4-BE49-F238E27FC236}">
                <a16:creationId xmlns:a16="http://schemas.microsoft.com/office/drawing/2014/main" id="{7A5ECE3D-4B62-964E-BF60-6DD95EC06B60}"/>
              </a:ext>
            </a:extLst>
          </p:cNvPr>
          <p:cNvSpPr/>
          <p:nvPr userDrawn="1"/>
        </p:nvSpPr>
        <p:spPr>
          <a:xfrm>
            <a:off x="0" y="0"/>
            <a:ext cx="9144000" cy="4064000"/>
          </a:xfrm>
          <a:prstGeom prst="rect">
            <a:avLst/>
          </a:prstGeom>
          <a:blipFill>
            <a:blip r:embed="rId2" cstate="screen">
              <a:extLst>
                <a:ext uri="{28A0092B-C50C-407E-A947-70E740481C1C}">
                  <a14:useLocalDpi xmlns:a14="http://schemas.microsoft.com/office/drawing/2010/main" val="0"/>
                </a:ext>
              </a:extLst>
            </a:blip>
            <a:srcRect/>
            <a:stretch>
              <a:fillRect t="-66265" b="-6626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Meta IGM" panose="02000503040000020004" pitchFamily="2" charset="0"/>
            </a:endParaRPr>
          </a:p>
        </p:txBody>
      </p:sp>
      <p:pic>
        <p:nvPicPr>
          <p:cNvPr id="34" name="Grafik 33">
            <a:extLst>
              <a:ext uri="{FF2B5EF4-FFF2-40B4-BE49-F238E27FC236}">
                <a16:creationId xmlns:a16="http://schemas.microsoft.com/office/drawing/2014/main" id="{A1E45744-6AD6-4F43-A343-971D2325978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173175" y="238618"/>
            <a:ext cx="720000" cy="720000"/>
          </a:xfrm>
          <a:prstGeom prst="rect">
            <a:avLst/>
          </a:prstGeom>
        </p:spPr>
      </p:pic>
      <p:sp>
        <p:nvSpPr>
          <p:cNvPr id="36" name="Rechteck 35">
            <a:extLst>
              <a:ext uri="{FF2B5EF4-FFF2-40B4-BE49-F238E27FC236}">
                <a16:creationId xmlns:a16="http://schemas.microsoft.com/office/drawing/2014/main" id="{551D7B0F-DCAE-5B45-A92D-07BA8B987DC0}"/>
              </a:ext>
            </a:extLst>
          </p:cNvPr>
          <p:cNvSpPr/>
          <p:nvPr userDrawn="1"/>
        </p:nvSpPr>
        <p:spPr>
          <a:xfrm rot="3786198">
            <a:off x="6696058" y="1873841"/>
            <a:ext cx="1741767" cy="4431387"/>
          </a:xfrm>
          <a:custGeom>
            <a:avLst/>
            <a:gdLst>
              <a:gd name="connsiteX0" fmla="*/ 0 w 1559566"/>
              <a:gd name="connsiteY0" fmla="*/ 0 h 3868614"/>
              <a:gd name="connsiteX1" fmla="*/ 1559566 w 1559566"/>
              <a:gd name="connsiteY1" fmla="*/ 0 h 3868614"/>
              <a:gd name="connsiteX2" fmla="*/ 1559566 w 1559566"/>
              <a:gd name="connsiteY2" fmla="*/ 3868614 h 3868614"/>
              <a:gd name="connsiteX3" fmla="*/ 0 w 1559566"/>
              <a:gd name="connsiteY3" fmla="*/ 3868614 h 3868614"/>
              <a:gd name="connsiteX4" fmla="*/ 0 w 1559566"/>
              <a:gd name="connsiteY4" fmla="*/ 0 h 3868614"/>
              <a:gd name="connsiteX0" fmla="*/ 0 w 1559566"/>
              <a:gd name="connsiteY0" fmla="*/ 0 h 3868614"/>
              <a:gd name="connsiteX1" fmla="*/ 1559566 w 1559566"/>
              <a:gd name="connsiteY1" fmla="*/ 0 h 3868614"/>
              <a:gd name="connsiteX2" fmla="*/ 424813 w 1559566"/>
              <a:gd name="connsiteY2" fmla="*/ 3663256 h 3868614"/>
              <a:gd name="connsiteX3" fmla="*/ 0 w 1559566"/>
              <a:gd name="connsiteY3" fmla="*/ 3868614 h 3868614"/>
              <a:gd name="connsiteX4" fmla="*/ 0 w 1559566"/>
              <a:gd name="connsiteY4" fmla="*/ 0 h 3868614"/>
              <a:gd name="connsiteX0" fmla="*/ 0 w 1559566"/>
              <a:gd name="connsiteY0" fmla="*/ 0 h 3868614"/>
              <a:gd name="connsiteX1" fmla="*/ 1559566 w 1559566"/>
              <a:gd name="connsiteY1" fmla="*/ 0 h 3868614"/>
              <a:gd name="connsiteX2" fmla="*/ 577634 w 1559566"/>
              <a:gd name="connsiteY2" fmla="*/ 3755016 h 3868614"/>
              <a:gd name="connsiteX3" fmla="*/ 0 w 1559566"/>
              <a:gd name="connsiteY3" fmla="*/ 3868614 h 3868614"/>
              <a:gd name="connsiteX4" fmla="*/ 0 w 1559566"/>
              <a:gd name="connsiteY4" fmla="*/ 0 h 3868614"/>
              <a:gd name="connsiteX0" fmla="*/ 0 w 1842555"/>
              <a:gd name="connsiteY0" fmla="*/ 0 h 3868614"/>
              <a:gd name="connsiteX1" fmla="*/ 1842555 w 1842555"/>
              <a:gd name="connsiteY1" fmla="*/ 172029 h 3868614"/>
              <a:gd name="connsiteX2" fmla="*/ 577634 w 1842555"/>
              <a:gd name="connsiteY2" fmla="*/ 3755016 h 3868614"/>
              <a:gd name="connsiteX3" fmla="*/ 0 w 1842555"/>
              <a:gd name="connsiteY3" fmla="*/ 3868614 h 3868614"/>
              <a:gd name="connsiteX4" fmla="*/ 0 w 1842555"/>
              <a:gd name="connsiteY4" fmla="*/ 0 h 3868614"/>
              <a:gd name="connsiteX0" fmla="*/ 0 w 1842555"/>
              <a:gd name="connsiteY0" fmla="*/ 0 h 3868614"/>
              <a:gd name="connsiteX1" fmla="*/ 1842555 w 1842555"/>
              <a:gd name="connsiteY1" fmla="*/ 172029 h 3868614"/>
              <a:gd name="connsiteX2" fmla="*/ 634265 w 1842555"/>
              <a:gd name="connsiteY2" fmla="*/ 3783743 h 3868614"/>
              <a:gd name="connsiteX3" fmla="*/ 0 w 1842555"/>
              <a:gd name="connsiteY3" fmla="*/ 3868614 h 3868614"/>
              <a:gd name="connsiteX4" fmla="*/ 0 w 1842555"/>
              <a:gd name="connsiteY4" fmla="*/ 0 h 3868614"/>
              <a:gd name="connsiteX0" fmla="*/ 0 w 1842555"/>
              <a:gd name="connsiteY0" fmla="*/ 0 h 3868614"/>
              <a:gd name="connsiteX1" fmla="*/ 1842555 w 1842555"/>
              <a:gd name="connsiteY1" fmla="*/ 172029 h 3868614"/>
              <a:gd name="connsiteX2" fmla="*/ 487189 w 1842555"/>
              <a:gd name="connsiteY2" fmla="*/ 3680657 h 3868614"/>
              <a:gd name="connsiteX3" fmla="*/ 0 w 1842555"/>
              <a:gd name="connsiteY3" fmla="*/ 3868614 h 3868614"/>
              <a:gd name="connsiteX4" fmla="*/ 0 w 1842555"/>
              <a:gd name="connsiteY4" fmla="*/ 0 h 3868614"/>
              <a:gd name="connsiteX0" fmla="*/ 0 w 1600947"/>
              <a:gd name="connsiteY0" fmla="*/ 0 h 3868614"/>
              <a:gd name="connsiteX1" fmla="*/ 1600947 w 1600947"/>
              <a:gd name="connsiteY1" fmla="*/ 807584 h 3868614"/>
              <a:gd name="connsiteX2" fmla="*/ 487189 w 1600947"/>
              <a:gd name="connsiteY2" fmla="*/ 3680657 h 3868614"/>
              <a:gd name="connsiteX3" fmla="*/ 0 w 1600947"/>
              <a:gd name="connsiteY3" fmla="*/ 3868614 h 3868614"/>
              <a:gd name="connsiteX4" fmla="*/ 0 w 1600947"/>
              <a:gd name="connsiteY4" fmla="*/ 0 h 3868614"/>
              <a:gd name="connsiteX0" fmla="*/ 0 w 1603382"/>
              <a:gd name="connsiteY0" fmla="*/ 0 h 3868614"/>
              <a:gd name="connsiteX1" fmla="*/ 1603382 w 1603382"/>
              <a:gd name="connsiteY1" fmla="*/ 815034 h 3868614"/>
              <a:gd name="connsiteX2" fmla="*/ 487189 w 1603382"/>
              <a:gd name="connsiteY2" fmla="*/ 3680657 h 3868614"/>
              <a:gd name="connsiteX3" fmla="*/ 0 w 1603382"/>
              <a:gd name="connsiteY3" fmla="*/ 3868614 h 3868614"/>
              <a:gd name="connsiteX4" fmla="*/ 0 w 1603382"/>
              <a:gd name="connsiteY4" fmla="*/ 0 h 3868614"/>
              <a:gd name="connsiteX0" fmla="*/ 0 w 1603382"/>
              <a:gd name="connsiteY0" fmla="*/ 0 h 4431387"/>
              <a:gd name="connsiteX1" fmla="*/ 1603382 w 1603382"/>
              <a:gd name="connsiteY1" fmla="*/ 815034 h 4431387"/>
              <a:gd name="connsiteX2" fmla="*/ 19379 w 1603382"/>
              <a:gd name="connsiteY2" fmla="*/ 4431387 h 4431387"/>
              <a:gd name="connsiteX3" fmla="*/ 0 w 1603382"/>
              <a:gd name="connsiteY3" fmla="*/ 3868614 h 4431387"/>
              <a:gd name="connsiteX4" fmla="*/ 0 w 1603382"/>
              <a:gd name="connsiteY4" fmla="*/ 0 h 4431387"/>
              <a:gd name="connsiteX0" fmla="*/ 0 w 1741767"/>
              <a:gd name="connsiteY0" fmla="*/ 0 h 4431387"/>
              <a:gd name="connsiteX1" fmla="*/ 1741767 w 1741767"/>
              <a:gd name="connsiteY1" fmla="*/ 885230 h 4431387"/>
              <a:gd name="connsiteX2" fmla="*/ 19379 w 1741767"/>
              <a:gd name="connsiteY2" fmla="*/ 4431387 h 4431387"/>
              <a:gd name="connsiteX3" fmla="*/ 0 w 1741767"/>
              <a:gd name="connsiteY3" fmla="*/ 3868614 h 4431387"/>
              <a:gd name="connsiteX4" fmla="*/ 0 w 1741767"/>
              <a:gd name="connsiteY4" fmla="*/ 0 h 4431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67" h="4431387">
                <a:moveTo>
                  <a:pt x="0" y="0"/>
                </a:moveTo>
                <a:lnTo>
                  <a:pt x="1741767" y="885230"/>
                </a:lnTo>
                <a:lnTo>
                  <a:pt x="19379" y="4431387"/>
                </a:lnTo>
                <a:lnTo>
                  <a:pt x="0" y="386861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Meta IGM" panose="02000503040000020004" pitchFamily="2" charset="0"/>
            </a:endParaRPr>
          </a:p>
        </p:txBody>
      </p:sp>
      <p:pic>
        <p:nvPicPr>
          <p:cNvPr id="38" name="Grafik 37">
            <a:extLst>
              <a:ext uri="{FF2B5EF4-FFF2-40B4-BE49-F238E27FC236}">
                <a16:creationId xmlns:a16="http://schemas.microsoft.com/office/drawing/2014/main" id="{31492AB0-7B02-C047-9A95-FAF70C8D8A5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4862" y="733269"/>
            <a:ext cx="6747304" cy="6661461"/>
          </a:xfrm>
          <a:prstGeom prst="rect">
            <a:avLst/>
          </a:prstGeom>
        </p:spPr>
      </p:pic>
      <p:sp>
        <p:nvSpPr>
          <p:cNvPr id="2" name="Title 1"/>
          <p:cNvSpPr>
            <a:spLocks noGrp="1"/>
          </p:cNvSpPr>
          <p:nvPr>
            <p:ph type="ctrTitle" hasCustomPrompt="1"/>
          </p:nvPr>
        </p:nvSpPr>
        <p:spPr>
          <a:xfrm>
            <a:off x="250825" y="2876550"/>
            <a:ext cx="4859057" cy="1541626"/>
          </a:xfrm>
        </p:spPr>
        <p:txBody>
          <a:bodyPr anchor="b" anchorCtr="0"/>
          <a:lstStyle>
            <a:lvl1pPr algn="l">
              <a:defRPr sz="3500" b="1" i="0" spc="200" baseline="0">
                <a:solidFill>
                  <a:schemeClr val="bg1"/>
                </a:solidFill>
                <a:latin typeface="Meta Head IGM Cond Black" panose="02000506030000020004" pitchFamily="2" charset="77"/>
              </a:defRPr>
            </a:lvl1pPr>
          </a:lstStyle>
          <a:p>
            <a:r>
              <a:rPr lang="de-DE" dirty="0"/>
              <a:t>PRÄSENTATIONSTITEL BEARBEITEN</a:t>
            </a:r>
            <a:endParaRPr lang="en-US" dirty="0"/>
          </a:p>
        </p:txBody>
      </p:sp>
      <p:sp>
        <p:nvSpPr>
          <p:cNvPr id="15" name="Textplatzhalter 14">
            <a:extLst>
              <a:ext uri="{FF2B5EF4-FFF2-40B4-BE49-F238E27FC236}">
                <a16:creationId xmlns:a16="http://schemas.microsoft.com/office/drawing/2014/main" id="{64E9B235-21E8-9341-A119-8338AD853901}"/>
              </a:ext>
            </a:extLst>
          </p:cNvPr>
          <p:cNvSpPr>
            <a:spLocks noGrp="1"/>
          </p:cNvSpPr>
          <p:nvPr>
            <p:ph type="body" sz="quarter" idx="14" hasCustomPrompt="1"/>
          </p:nvPr>
        </p:nvSpPr>
        <p:spPr>
          <a:xfrm>
            <a:off x="250825" y="4430210"/>
            <a:ext cx="2514146" cy="379256"/>
          </a:xfrm>
        </p:spPr>
        <p:txBody>
          <a:bodyPr wrap="none" lIns="0" tIns="0" rIns="0" bIns="0" anchor="ctr" anchorCtr="0">
            <a:normAutofit/>
          </a:bodyPr>
          <a:lstStyle>
            <a:lvl1pPr marL="0" indent="0">
              <a:buNone/>
              <a:defRPr sz="2100" b="0" i="0" spc="100" baseline="0">
                <a:solidFill>
                  <a:schemeClr val="bg1"/>
                </a:solidFill>
                <a:latin typeface="Meta Head IGM Cond Light" panose="02000506030000020004" pitchFamily="2" charset="77"/>
              </a:defRPr>
            </a:lvl1pPr>
          </a:lstStyle>
          <a:p>
            <a:r>
              <a:rPr lang="de-DE" dirty="0"/>
              <a:t>Datum</a:t>
            </a:r>
          </a:p>
        </p:txBody>
      </p:sp>
    </p:spTree>
    <p:extLst>
      <p:ext uri="{BB962C8B-B14F-4D97-AF65-F5344CB8AC3E}">
        <p14:creationId xmlns:p14="http://schemas.microsoft.com/office/powerpoint/2010/main" val="6333875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C8A545D-DAD0-0540-AAC9-9A022508D0A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7143750" cy="5143500"/>
          </a:xfrm>
          <a:prstGeom prst="rect">
            <a:avLst/>
          </a:prstGeom>
        </p:spPr>
      </p:pic>
      <p:pic>
        <p:nvPicPr>
          <p:cNvPr id="34" name="Grafik 33">
            <a:extLst>
              <a:ext uri="{FF2B5EF4-FFF2-40B4-BE49-F238E27FC236}">
                <a16:creationId xmlns:a16="http://schemas.microsoft.com/office/drawing/2014/main" id="{A1E45744-6AD6-4F43-A343-971D2325978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173175" y="238618"/>
            <a:ext cx="720000" cy="720000"/>
          </a:xfrm>
          <a:prstGeom prst="rect">
            <a:avLst/>
          </a:prstGeom>
        </p:spPr>
      </p:pic>
      <p:sp>
        <p:nvSpPr>
          <p:cNvPr id="6" name="Rechteck 5">
            <a:extLst>
              <a:ext uri="{FF2B5EF4-FFF2-40B4-BE49-F238E27FC236}">
                <a16:creationId xmlns:a16="http://schemas.microsoft.com/office/drawing/2014/main" id="{A40B9E7E-0156-544E-8B23-4556027F32C5}"/>
              </a:ext>
            </a:extLst>
          </p:cNvPr>
          <p:cNvSpPr/>
          <p:nvPr userDrawn="1"/>
        </p:nvSpPr>
        <p:spPr>
          <a:xfrm>
            <a:off x="6825727" y="4651717"/>
            <a:ext cx="2318273" cy="494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Meta IGM" panose="02000503040000020004" pitchFamily="2" charset="0"/>
            </a:endParaRPr>
          </a:p>
        </p:txBody>
      </p:sp>
      <p:sp>
        <p:nvSpPr>
          <p:cNvPr id="5" name="Textfeld 4">
            <a:extLst>
              <a:ext uri="{FF2B5EF4-FFF2-40B4-BE49-F238E27FC236}">
                <a16:creationId xmlns:a16="http://schemas.microsoft.com/office/drawing/2014/main" id="{027B3B13-3C71-104B-92CD-29B6205299BB}"/>
              </a:ext>
            </a:extLst>
          </p:cNvPr>
          <p:cNvSpPr txBox="1"/>
          <p:nvPr userDrawn="1"/>
        </p:nvSpPr>
        <p:spPr>
          <a:xfrm>
            <a:off x="5705475" y="3713840"/>
            <a:ext cx="3187699" cy="1184940"/>
          </a:xfrm>
          <a:prstGeom prst="rect">
            <a:avLst/>
          </a:prstGeom>
          <a:noFill/>
        </p:spPr>
        <p:txBody>
          <a:bodyPr wrap="square" lIns="0" tIns="0" rIns="0" bIns="0" rtlCol="0" anchor="b">
            <a:spAutoFit/>
          </a:bodyPr>
          <a:lstStyle/>
          <a:p>
            <a:pPr algn="r"/>
            <a:r>
              <a:rPr lang="de-DE" sz="1100" b="0" i="0" kern="1200" dirty="0">
                <a:solidFill>
                  <a:srgbClr val="3C3C3B"/>
                </a:solidFill>
                <a:effectLst/>
                <a:latin typeface="Meta IGM" panose="02000503040000020004" pitchFamily="2" charset="0"/>
                <a:ea typeface="+mn-ea"/>
                <a:cs typeface="+mn-cs"/>
              </a:rPr>
              <a:t>IG </a:t>
            </a:r>
            <a:r>
              <a:rPr lang="de-DE" sz="1100" b="0" i="0" kern="1200" dirty="0" smtClean="0">
                <a:solidFill>
                  <a:srgbClr val="3C3C3B"/>
                </a:solidFill>
                <a:effectLst/>
                <a:latin typeface="Meta IGM" panose="02000503040000020004" pitchFamily="2" charset="0"/>
                <a:ea typeface="+mn-ea"/>
                <a:cs typeface="+mn-cs"/>
              </a:rPr>
              <a:t>METALL</a:t>
            </a:r>
          </a:p>
          <a:p>
            <a:pPr algn="r"/>
            <a:r>
              <a:rPr lang="de-DE" sz="1100" b="0" i="0" kern="1200" dirty="0" smtClean="0">
                <a:solidFill>
                  <a:srgbClr val="3C3C3B"/>
                </a:solidFill>
                <a:effectLst/>
                <a:latin typeface="Meta IGM" panose="02000503040000020004" pitchFamily="2" charset="0"/>
                <a:ea typeface="+mn-ea"/>
                <a:cs typeface="+mn-cs"/>
              </a:rPr>
              <a:t>FB Zielgruppen und Gleichstellung </a:t>
            </a:r>
            <a:r>
              <a:rPr lang="de-DE" sz="1100" b="0" i="0" kern="1200" dirty="0">
                <a:solidFill>
                  <a:srgbClr val="3C3C3B"/>
                </a:solidFill>
                <a:effectLst/>
                <a:latin typeface="Meta IGM" panose="02000503040000020004" pitchFamily="2" charset="0"/>
                <a:ea typeface="+mn-ea"/>
                <a:cs typeface="+mn-cs"/>
              </a:rPr>
              <a:t/>
            </a:r>
            <a:br>
              <a:rPr lang="de-DE" sz="1100" b="0" i="0" kern="1200" dirty="0">
                <a:solidFill>
                  <a:srgbClr val="3C3C3B"/>
                </a:solidFill>
                <a:effectLst/>
                <a:latin typeface="Meta IGM" panose="02000503040000020004" pitchFamily="2" charset="0"/>
                <a:ea typeface="+mn-ea"/>
                <a:cs typeface="+mn-cs"/>
              </a:rPr>
            </a:br>
            <a:r>
              <a:rPr lang="de-DE" sz="1100" b="1" i="0" kern="1200" dirty="0" smtClean="0">
                <a:solidFill>
                  <a:srgbClr val="3C3C3B"/>
                </a:solidFill>
                <a:effectLst/>
                <a:latin typeface="Meta IGM" panose="02000503040000020004" pitchFamily="2" charset="0"/>
                <a:ea typeface="+mn-ea"/>
                <a:cs typeface="+mn-cs"/>
              </a:rPr>
              <a:t>Ressort Angestellte,</a:t>
            </a:r>
            <a:r>
              <a:rPr lang="de-DE" sz="1100" b="1" i="0" kern="1200" baseline="0" dirty="0" smtClean="0">
                <a:solidFill>
                  <a:srgbClr val="3C3C3B"/>
                </a:solidFill>
                <a:effectLst/>
                <a:latin typeface="Meta IGM" panose="02000503040000020004" pitchFamily="2" charset="0"/>
                <a:ea typeface="+mn-ea"/>
                <a:cs typeface="+mn-cs"/>
              </a:rPr>
              <a:t> IT, Studierende</a:t>
            </a:r>
            <a:endParaRPr lang="de-DE" sz="1100" b="1" i="0" kern="1200" dirty="0">
              <a:solidFill>
                <a:srgbClr val="3C3C3B"/>
              </a:solidFill>
              <a:effectLst/>
              <a:latin typeface="Meta IGM" panose="02000503040000020004" pitchFamily="2" charset="0"/>
              <a:ea typeface="+mn-ea"/>
              <a:cs typeface="+mn-cs"/>
            </a:endParaRPr>
          </a:p>
          <a:p>
            <a:pPr algn="r"/>
            <a:r>
              <a:rPr lang="de-DE" sz="1100" b="0" i="0" kern="1200" dirty="0">
                <a:solidFill>
                  <a:srgbClr val="3C3C3B"/>
                </a:solidFill>
                <a:effectLst/>
                <a:latin typeface="Meta IGM" panose="02000503040000020004" pitchFamily="2" charset="0"/>
                <a:ea typeface="+mn-ea"/>
                <a:cs typeface="+mn-cs"/>
              </a:rPr>
              <a:t/>
            </a:r>
            <a:br>
              <a:rPr lang="de-DE" sz="1100" b="0" i="0" kern="1200" dirty="0">
                <a:solidFill>
                  <a:srgbClr val="3C3C3B"/>
                </a:solidFill>
                <a:effectLst/>
                <a:latin typeface="Meta IGM" panose="02000503040000020004" pitchFamily="2" charset="0"/>
                <a:ea typeface="+mn-ea"/>
                <a:cs typeface="+mn-cs"/>
              </a:rPr>
            </a:br>
            <a:endParaRPr lang="de-DE" sz="1100" b="0" i="0" kern="1200" dirty="0">
              <a:solidFill>
                <a:srgbClr val="3C3C3B"/>
              </a:solidFill>
              <a:effectLst/>
              <a:latin typeface="Meta IGM" panose="02000503040000020004" pitchFamily="2" charset="0"/>
              <a:ea typeface="+mn-ea"/>
              <a:cs typeface="+mn-cs"/>
            </a:endParaRPr>
          </a:p>
          <a:p>
            <a:pPr algn="r"/>
            <a:r>
              <a:rPr lang="de-DE" sz="1100" b="0" i="0" kern="1200" dirty="0" smtClean="0">
                <a:solidFill>
                  <a:srgbClr val="3C3C3B"/>
                </a:solidFill>
                <a:effectLst/>
                <a:latin typeface="Meta IGM" panose="02000503040000020004" pitchFamily="2" charset="0"/>
                <a:ea typeface="+mn-ea"/>
                <a:cs typeface="+mn-cs"/>
              </a:rPr>
              <a:t>Tel: 069/6693-2551</a:t>
            </a:r>
            <a:r>
              <a:rPr lang="de-DE" sz="1100" b="0" i="0" kern="1200" dirty="0">
                <a:solidFill>
                  <a:srgbClr val="3C3C3B"/>
                </a:solidFill>
                <a:effectLst/>
                <a:latin typeface="Meta IGM" panose="02000503040000020004" pitchFamily="2" charset="0"/>
                <a:ea typeface="+mn-ea"/>
                <a:cs typeface="+mn-cs"/>
              </a:rPr>
              <a:t/>
            </a:r>
            <a:br>
              <a:rPr lang="de-DE" sz="1100" b="0" i="0" kern="1200" dirty="0">
                <a:solidFill>
                  <a:srgbClr val="3C3C3B"/>
                </a:solidFill>
                <a:effectLst/>
                <a:latin typeface="Meta IGM" panose="02000503040000020004" pitchFamily="2" charset="0"/>
                <a:ea typeface="+mn-ea"/>
                <a:cs typeface="+mn-cs"/>
              </a:rPr>
            </a:br>
            <a:r>
              <a:rPr lang="de-DE" sz="1100" b="0" i="0" kern="1200" dirty="0" smtClean="0">
                <a:solidFill>
                  <a:srgbClr val="3C3C3B"/>
                </a:solidFill>
                <a:effectLst/>
                <a:latin typeface="Meta IGM" panose="02000503040000020004" pitchFamily="2" charset="0"/>
                <a:ea typeface="+mn-ea"/>
                <a:cs typeface="+mn-cs"/>
              </a:rPr>
              <a:t>angestellte@igmetall.de</a:t>
            </a:r>
            <a:endParaRPr lang="de-DE" sz="1100" b="0" i="0" kern="1200" dirty="0">
              <a:solidFill>
                <a:srgbClr val="3C3C3B"/>
              </a:solidFill>
              <a:effectLst/>
              <a:latin typeface="Meta IGM" panose="02000503040000020004" pitchFamily="2" charset="0"/>
              <a:ea typeface="+mn-ea"/>
              <a:cs typeface="+mn-cs"/>
            </a:endParaRPr>
          </a:p>
        </p:txBody>
      </p:sp>
      <p:sp>
        <p:nvSpPr>
          <p:cNvPr id="7" name="Title 1">
            <a:extLst>
              <a:ext uri="{FF2B5EF4-FFF2-40B4-BE49-F238E27FC236}">
                <a16:creationId xmlns:a16="http://schemas.microsoft.com/office/drawing/2014/main" id="{C68D3693-BBC6-414A-8E27-D8298EF983B2}"/>
              </a:ext>
            </a:extLst>
          </p:cNvPr>
          <p:cNvSpPr>
            <a:spLocks noGrp="1"/>
          </p:cNvSpPr>
          <p:nvPr>
            <p:ph type="ctrTitle" hasCustomPrompt="1"/>
          </p:nvPr>
        </p:nvSpPr>
        <p:spPr>
          <a:xfrm>
            <a:off x="250825" y="1603659"/>
            <a:ext cx="4859057" cy="2524062"/>
          </a:xfrm>
        </p:spPr>
        <p:txBody>
          <a:bodyPr anchor="ctr" anchorCtr="0"/>
          <a:lstStyle>
            <a:lvl1pPr algn="l">
              <a:defRPr sz="3500" b="1" i="0" spc="200" baseline="0">
                <a:solidFill>
                  <a:schemeClr val="bg1"/>
                </a:solidFill>
                <a:latin typeface="Meta Head IGM Cond Black" panose="02000506030000020004" pitchFamily="2" charset="77"/>
              </a:defRPr>
            </a:lvl1pPr>
          </a:lstStyle>
          <a:p>
            <a:r>
              <a:rPr lang="de-DE" dirty="0"/>
              <a:t>VIELEN DANK FÜR </a:t>
            </a:r>
            <a:r>
              <a:rPr lang="de-DE" dirty="0" smtClean="0"/>
              <a:t>die</a:t>
            </a:r>
            <a:r>
              <a:rPr lang="de-DE" dirty="0"/>
              <a:t/>
            </a:r>
            <a:br>
              <a:rPr lang="de-DE" dirty="0"/>
            </a:br>
            <a:r>
              <a:rPr lang="de-DE" dirty="0"/>
              <a:t>AUFMERKSAMKEIT.</a:t>
            </a:r>
            <a:endParaRPr lang="en-US" dirty="0"/>
          </a:p>
        </p:txBody>
      </p:sp>
    </p:spTree>
    <p:extLst>
      <p:ext uri="{BB962C8B-B14F-4D97-AF65-F5344CB8AC3E}">
        <p14:creationId xmlns:p14="http://schemas.microsoft.com/office/powerpoint/2010/main" val="180963860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xt 1-spaltig mit Überschrift">
    <p:spTree>
      <p:nvGrpSpPr>
        <p:cNvPr id="1" name=""/>
        <p:cNvGrpSpPr/>
        <p:nvPr/>
      </p:nvGrpSpPr>
      <p:grpSpPr>
        <a:xfrm>
          <a:off x="0" y="0"/>
          <a:ext cx="0" cy="0"/>
          <a:chOff x="0" y="0"/>
          <a:chExt cx="0" cy="0"/>
        </a:xfrm>
      </p:grpSpPr>
      <p:sp>
        <p:nvSpPr>
          <p:cNvPr id="6" name="Textplatzhalter 5"/>
          <p:cNvSpPr>
            <a:spLocks noGrp="1"/>
          </p:cNvSpPr>
          <p:nvPr>
            <p:ph type="body" sz="quarter" idx="12"/>
          </p:nvPr>
        </p:nvSpPr>
        <p:spPr>
          <a:xfrm>
            <a:off x="756001" y="1611900"/>
            <a:ext cx="7776812" cy="3131344"/>
          </a:xfrm>
        </p:spPr>
        <p:txBody>
          <a:bodyPr>
            <a:no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Textplatzhalter 6"/>
          <p:cNvSpPr>
            <a:spLocks noGrp="1"/>
          </p:cNvSpPr>
          <p:nvPr>
            <p:ph type="body" sz="quarter" idx="14"/>
          </p:nvPr>
        </p:nvSpPr>
        <p:spPr>
          <a:xfrm>
            <a:off x="756000" y="956905"/>
            <a:ext cx="6696000" cy="351000"/>
          </a:xfrm>
          <a:prstGeom prst="rect">
            <a:avLst/>
          </a:prstGeom>
        </p:spPr>
        <p:txBody>
          <a:bodyPr>
            <a:noAutofit/>
          </a:bodyPr>
          <a:lstStyle>
            <a:lvl1pPr marL="0" indent="0">
              <a:lnSpc>
                <a:spcPct val="100000"/>
              </a:lnSpc>
              <a:spcBef>
                <a:spcPts val="0"/>
              </a:spcBef>
              <a:buFontTx/>
              <a:buNone/>
              <a:defRPr sz="1350" b="1" baseline="0"/>
            </a:lvl1pPr>
          </a:lstStyle>
          <a:p>
            <a:pPr lvl="0"/>
            <a:r>
              <a:rPr lang="de-DE"/>
              <a:t>Formatvorlagen des Textmasters bearbeiten</a:t>
            </a:r>
          </a:p>
        </p:txBody>
      </p:sp>
      <p:sp>
        <p:nvSpPr>
          <p:cNvPr id="5" name="Slide Number Placeholder 5"/>
          <p:cNvSpPr>
            <a:spLocks noGrp="1"/>
          </p:cNvSpPr>
          <p:nvPr>
            <p:ph type="sldNum" sz="quarter" idx="15"/>
          </p:nvPr>
        </p:nvSpPr>
        <p:spPr/>
        <p:txBody>
          <a:bodyPr/>
          <a:lstStyle>
            <a:lvl1pPr>
              <a:defRPr sz="800">
                <a:solidFill>
                  <a:schemeClr val="bg1"/>
                </a:solidFill>
              </a:defRPr>
            </a:lvl1pPr>
          </a:lstStyle>
          <a:p>
            <a:pPr>
              <a:defRPr/>
            </a:pPr>
            <a:endParaRPr lang="de-DE" dirty="0"/>
          </a:p>
        </p:txBody>
      </p:sp>
    </p:spTree>
    <p:extLst>
      <p:ext uri="{BB962C8B-B14F-4D97-AF65-F5344CB8AC3E}">
        <p14:creationId xmlns:p14="http://schemas.microsoft.com/office/powerpoint/2010/main" val="2679056596"/>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el und Inhalt ohne Ü ">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a:xfrm>
            <a:off x="755651" y="950400"/>
            <a:ext cx="7794625" cy="3367497"/>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10444034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Zitat ganzseitig ">
    <p:spTree>
      <p:nvGrpSpPr>
        <p:cNvPr id="1" name=""/>
        <p:cNvGrpSpPr/>
        <p:nvPr/>
      </p:nvGrpSpPr>
      <p:grpSpPr>
        <a:xfrm>
          <a:off x="0" y="0"/>
          <a:ext cx="0" cy="0"/>
          <a:chOff x="0" y="0"/>
          <a:chExt cx="0" cy="0"/>
        </a:xfrm>
      </p:grpSpPr>
      <p:pic>
        <p:nvPicPr>
          <p:cNvPr id="4" name="Grafik 6"/>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0" y="3003947"/>
            <a:ext cx="9144000" cy="2139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7"/>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7105650" y="83344"/>
            <a:ext cx="1868488"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platzhalter 33"/>
          <p:cNvSpPr>
            <a:spLocks noGrp="1"/>
          </p:cNvSpPr>
          <p:nvPr>
            <p:ph type="body" sz="quarter" idx="13"/>
          </p:nvPr>
        </p:nvSpPr>
        <p:spPr>
          <a:xfrm>
            <a:off x="1727684" y="1372799"/>
            <a:ext cx="5076564" cy="1377153"/>
          </a:xfrm>
          <a:prstGeom prst="rect">
            <a:avLst/>
          </a:prstGeom>
        </p:spPr>
        <p:txBody>
          <a:bodyPr/>
          <a:lstStyle>
            <a:lvl1pPr marL="0" indent="0">
              <a:lnSpc>
                <a:spcPct val="125000"/>
              </a:lnSpc>
              <a:spcBef>
                <a:spcPts val="0"/>
              </a:spcBef>
              <a:buFontTx/>
              <a:buNone/>
              <a:defRPr sz="1500" b="1" i="1" baseline="0">
                <a:solidFill>
                  <a:schemeClr val="tx1"/>
                </a:solidFill>
              </a:defRPr>
            </a:lvl1pPr>
          </a:lstStyle>
          <a:p>
            <a:pPr lvl="0"/>
            <a:r>
              <a:rPr lang="de-DE"/>
              <a:t>Formatvorlagen des Textmasters bearbeiten</a:t>
            </a:r>
          </a:p>
        </p:txBody>
      </p:sp>
      <p:sp>
        <p:nvSpPr>
          <p:cNvPr id="5" name="Textplatzhalter 4"/>
          <p:cNvSpPr>
            <a:spLocks noGrp="1"/>
          </p:cNvSpPr>
          <p:nvPr>
            <p:ph type="body" sz="quarter" idx="15"/>
          </p:nvPr>
        </p:nvSpPr>
        <p:spPr>
          <a:xfrm flipH="1">
            <a:off x="3239852" y="2854392"/>
            <a:ext cx="3564396" cy="298810"/>
          </a:xfrm>
          <a:prstGeom prst="rect">
            <a:avLst/>
          </a:prstGeom>
        </p:spPr>
        <p:txBody>
          <a:bodyPr/>
          <a:lstStyle>
            <a:lvl1pPr marL="0" indent="0">
              <a:buNone/>
              <a:defRPr sz="1200" i="1" baseline="0"/>
            </a:lvl1pPr>
            <a:lvl2pPr>
              <a:defRPr/>
            </a:lvl2pPr>
            <a:lvl3pPr>
              <a:defRPr/>
            </a:lvl3pPr>
            <a:lvl4pPr>
              <a:defRPr/>
            </a:lvl4pPr>
          </a:lstStyle>
          <a:p>
            <a:pPr lvl="0"/>
            <a:r>
              <a:rPr lang="de-DE"/>
              <a:t>Formatvorlagen des Textmasters bearbeiten</a:t>
            </a:r>
          </a:p>
          <a:p>
            <a:pPr lvl="1"/>
            <a:r>
              <a:rPr lang="de-DE"/>
              <a:t>Zweite Ebene</a:t>
            </a:r>
          </a:p>
        </p:txBody>
      </p:sp>
    </p:spTree>
    <p:extLst>
      <p:ext uri="{BB962C8B-B14F-4D97-AF65-F5344CB8AC3E}">
        <p14:creationId xmlns:p14="http://schemas.microsoft.com/office/powerpoint/2010/main" val="2030044250"/>
      </p:ext>
    </p:extLst>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2-spaltig mit Überschrift ">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8" name="Textplatzhalter 6"/>
          <p:cNvSpPr>
            <a:spLocks noGrp="1"/>
          </p:cNvSpPr>
          <p:nvPr>
            <p:ph type="body" sz="quarter" idx="15"/>
          </p:nvPr>
        </p:nvSpPr>
        <p:spPr>
          <a:xfrm>
            <a:off x="756001" y="958137"/>
            <a:ext cx="3672841" cy="564782"/>
          </a:xfrm>
          <a:prstGeom prst="rect">
            <a:avLst/>
          </a:prstGeom>
        </p:spPr>
        <p:txBody>
          <a:bodyPr>
            <a:noAutofit/>
          </a:bodyPr>
          <a:lstStyle>
            <a:lvl1pPr marL="0" indent="0">
              <a:lnSpc>
                <a:spcPct val="100000"/>
              </a:lnSpc>
              <a:spcBef>
                <a:spcPts val="0"/>
              </a:spcBef>
              <a:buFontTx/>
              <a:buNone/>
              <a:defRPr lang="de-DE" sz="1200" b="1" kern="1200" baseline="0" dirty="0">
                <a:solidFill>
                  <a:schemeClr val="tx1"/>
                </a:solidFill>
                <a:latin typeface="+mn-lt"/>
                <a:ea typeface="+mn-ea"/>
                <a:cs typeface="+mn-cs"/>
              </a:defRPr>
            </a:lvl1pPr>
          </a:lstStyle>
          <a:p>
            <a:pPr lvl="0"/>
            <a:r>
              <a:rPr lang="de-DE"/>
              <a:t>Formatvorlagen des Textmasters bearbeiten</a:t>
            </a:r>
          </a:p>
        </p:txBody>
      </p:sp>
      <p:sp>
        <p:nvSpPr>
          <p:cNvPr id="9" name="Textplatzhalter 6"/>
          <p:cNvSpPr>
            <a:spLocks noGrp="1"/>
          </p:cNvSpPr>
          <p:nvPr>
            <p:ph type="body" sz="quarter" idx="17"/>
          </p:nvPr>
        </p:nvSpPr>
        <p:spPr>
          <a:xfrm>
            <a:off x="4759200" y="951310"/>
            <a:ext cx="3772863" cy="571349"/>
          </a:xfrm>
          <a:prstGeom prst="rect">
            <a:avLst/>
          </a:prstGeom>
        </p:spPr>
        <p:txBody>
          <a:bodyPr>
            <a:noAutofit/>
          </a:bodyPr>
          <a:lstStyle>
            <a:lvl1pPr marL="0" indent="0">
              <a:lnSpc>
                <a:spcPct val="100000"/>
              </a:lnSpc>
              <a:spcBef>
                <a:spcPts val="0"/>
              </a:spcBef>
              <a:buFontTx/>
              <a:buNone/>
              <a:defRPr lang="de-DE" sz="1200" b="1" kern="1200" baseline="0" dirty="0">
                <a:solidFill>
                  <a:schemeClr val="tx1"/>
                </a:solidFill>
                <a:latin typeface="+mn-lt"/>
                <a:ea typeface="+mn-ea"/>
                <a:cs typeface="+mn-cs"/>
              </a:defRPr>
            </a:lvl1pPr>
          </a:lstStyle>
          <a:p>
            <a:pPr lvl="0"/>
            <a:r>
              <a:rPr lang="de-DE"/>
              <a:t>Formatvorlagen des Textmasters bearbeiten</a:t>
            </a:r>
          </a:p>
          <a:p>
            <a:pPr lvl="1"/>
            <a:r>
              <a:rPr lang="de-DE"/>
              <a:t>Zweite Ebene</a:t>
            </a:r>
          </a:p>
        </p:txBody>
      </p:sp>
      <p:sp>
        <p:nvSpPr>
          <p:cNvPr id="10" name="Textplatzhalter 5"/>
          <p:cNvSpPr>
            <a:spLocks noGrp="1"/>
          </p:cNvSpPr>
          <p:nvPr>
            <p:ph type="body" sz="quarter" idx="18"/>
          </p:nvPr>
        </p:nvSpPr>
        <p:spPr>
          <a:xfrm flipH="1">
            <a:off x="756000" y="1611900"/>
            <a:ext cx="3635979" cy="2564727"/>
          </a:xfrm>
        </p:spPr>
        <p:txBody>
          <a:bodyPr>
            <a:noAutofit/>
          </a:bodyPr>
          <a:lstStyle>
            <a:lvl1pPr marL="267891" marR="0" indent="-267891" algn="l" defTabSz="685800" rtl="0" eaLnBrk="1" fontAlgn="auto" latinLnBrk="0" hangingPunct="1">
              <a:lnSpc>
                <a:spcPct val="100000"/>
              </a:lnSpc>
              <a:spcBef>
                <a:spcPts val="1350"/>
              </a:spcBef>
              <a:spcAft>
                <a:spcPts val="0"/>
              </a:spcAft>
              <a:buClr>
                <a:srgbClr val="FF0000"/>
              </a:buClr>
              <a:buSzPct val="100000"/>
              <a:buFont typeface="Wingdings" panose="05000000000000000000" pitchFamily="2" charset="2"/>
              <a:buChar char="l"/>
              <a:tabLst/>
              <a:defRPr sz="1200" baseline="0"/>
            </a:lvl1pPr>
          </a:lstStyle>
          <a:p>
            <a:pPr lvl="0"/>
            <a:r>
              <a:rPr lang="de-DE"/>
              <a:t>Formatvorlagen des Textmasters bearbeiten</a:t>
            </a:r>
          </a:p>
          <a:p>
            <a:pPr lvl="1"/>
            <a:r>
              <a:rPr lang="de-DE"/>
              <a:t>Zweite Ebene</a:t>
            </a:r>
          </a:p>
          <a:p>
            <a:pPr lvl="2"/>
            <a:r>
              <a:rPr lang="de-DE"/>
              <a:t>Dritte Ebene</a:t>
            </a:r>
          </a:p>
          <a:p>
            <a:pPr lvl="3"/>
            <a:r>
              <a:rPr lang="de-DE"/>
              <a:t>Vierte Ebene</a:t>
            </a:r>
          </a:p>
        </p:txBody>
      </p:sp>
      <p:sp>
        <p:nvSpPr>
          <p:cNvPr id="11" name="Textplatzhalter 5"/>
          <p:cNvSpPr>
            <a:spLocks noGrp="1"/>
          </p:cNvSpPr>
          <p:nvPr>
            <p:ph type="body" sz="quarter" idx="19"/>
          </p:nvPr>
        </p:nvSpPr>
        <p:spPr>
          <a:xfrm flipH="1">
            <a:off x="4759951" y="1600200"/>
            <a:ext cx="3672841" cy="2564727"/>
          </a:xfrm>
        </p:spPr>
        <p:txBody>
          <a:bodyPr>
            <a:noAutofit/>
          </a:bodyPr>
          <a:lstStyle>
            <a:lvl1pPr marL="267891" marR="0" indent="-267891" algn="l" defTabSz="685800" rtl="0" eaLnBrk="1" fontAlgn="auto" latinLnBrk="0" hangingPunct="1">
              <a:lnSpc>
                <a:spcPct val="100000"/>
              </a:lnSpc>
              <a:spcBef>
                <a:spcPts val="1350"/>
              </a:spcBef>
              <a:spcAft>
                <a:spcPts val="0"/>
              </a:spcAft>
              <a:buClr>
                <a:srgbClr val="FF0000"/>
              </a:buClr>
              <a:buSzPct val="100000"/>
              <a:buFont typeface="Wingdings" panose="05000000000000000000" pitchFamily="2" charset="2"/>
              <a:buChar char="l"/>
              <a:tabLst/>
              <a:defRPr sz="1200" baseline="0"/>
            </a:lvl1pPr>
          </a:lstStyle>
          <a:p>
            <a:pPr lvl="0"/>
            <a:r>
              <a:rPr lang="de-DE"/>
              <a:t>Formatvorlagen des Textmasters bearbeiten</a:t>
            </a:r>
          </a:p>
          <a:p>
            <a:pPr lvl="1"/>
            <a:r>
              <a:rPr lang="de-DE"/>
              <a:t>Zweite Ebene</a:t>
            </a:r>
          </a:p>
          <a:p>
            <a:pPr lvl="2"/>
            <a:r>
              <a:rPr lang="de-DE"/>
              <a:t>Dritte Ebene</a:t>
            </a:r>
          </a:p>
          <a:p>
            <a:pPr lvl="3"/>
            <a:r>
              <a:rPr lang="de-DE"/>
              <a:t>Vierte Ebene</a:t>
            </a:r>
          </a:p>
        </p:txBody>
      </p:sp>
      <p:sp>
        <p:nvSpPr>
          <p:cNvPr id="7" name="Slide Number Placeholder 5"/>
          <p:cNvSpPr>
            <a:spLocks noGrp="1"/>
          </p:cNvSpPr>
          <p:nvPr>
            <p:ph type="sldNum" sz="quarter" idx="20"/>
          </p:nvPr>
        </p:nvSpPr>
        <p:spPr/>
        <p:txBody>
          <a:bodyPr/>
          <a:lstStyle>
            <a:lvl1pPr>
              <a:defRPr/>
            </a:lvl1pPr>
          </a:lstStyle>
          <a:p>
            <a:pPr>
              <a:defRPr/>
            </a:pPr>
            <a:fld id="{1CD44AA3-2CC5-4EF5-9788-1F1E5C47B307}" type="slidenum">
              <a:rPr lang="de-DE"/>
              <a:pPr>
                <a:defRPr/>
              </a:pPr>
              <a:t>‹Nr.›</a:t>
            </a:fld>
            <a:endParaRPr lang="de-DE"/>
          </a:p>
        </p:txBody>
      </p:sp>
    </p:spTree>
    <p:extLst>
      <p:ext uri="{BB962C8B-B14F-4D97-AF65-F5344CB8AC3E}">
        <p14:creationId xmlns:p14="http://schemas.microsoft.com/office/powerpoint/2010/main" val="2283761260"/>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rei Kästen mit Text ">
    <p:spTree>
      <p:nvGrpSpPr>
        <p:cNvPr id="1" name=""/>
        <p:cNvGrpSpPr/>
        <p:nvPr/>
      </p:nvGrpSpPr>
      <p:grpSpPr>
        <a:xfrm>
          <a:off x="0" y="0"/>
          <a:ext cx="0" cy="0"/>
          <a:chOff x="0" y="0"/>
          <a:chExt cx="0" cy="0"/>
        </a:xfrm>
      </p:grpSpPr>
      <p:sp>
        <p:nvSpPr>
          <p:cNvPr id="12" name="Titel 1"/>
          <p:cNvSpPr txBox="1">
            <a:spLocks/>
          </p:cNvSpPr>
          <p:nvPr userDrawn="1"/>
        </p:nvSpPr>
        <p:spPr>
          <a:xfrm>
            <a:off x="431801" y="91679"/>
            <a:ext cx="6697663" cy="351234"/>
          </a:xfrm>
          <a:prstGeom prst="rect">
            <a:avLst/>
          </a:prstGeom>
        </p:spPr>
        <p:txBody>
          <a:bodyPr lIns="0" tIns="70200" bIns="0" anchor="ctr"/>
          <a:lstStyle>
            <a:lvl1pPr algn="l" defTabSz="914400" rtl="0" eaLnBrk="1" latinLnBrk="0" hangingPunct="1">
              <a:lnSpc>
                <a:spcPct val="90000"/>
              </a:lnSpc>
              <a:spcBef>
                <a:spcPct val="0"/>
              </a:spcBef>
              <a:buNone/>
              <a:defRPr sz="2000" b="1" kern="1200" baseline="0">
                <a:solidFill>
                  <a:srgbClr val="FF0000"/>
                </a:solidFill>
                <a:latin typeface="+mj-lt"/>
                <a:ea typeface="+mj-ea"/>
                <a:cs typeface="+mj-cs"/>
              </a:defRPr>
            </a:lvl1pPr>
          </a:lstStyle>
          <a:p>
            <a:pPr fontAlgn="auto">
              <a:spcAft>
                <a:spcPts val="0"/>
              </a:spcAft>
              <a:defRPr/>
            </a:pPr>
            <a:endParaRPr lang="de-DE" sz="1500"/>
          </a:p>
        </p:txBody>
      </p:sp>
      <p:sp>
        <p:nvSpPr>
          <p:cNvPr id="5" name="Textplatzhalter 11"/>
          <p:cNvSpPr>
            <a:spLocks noGrp="1"/>
          </p:cNvSpPr>
          <p:nvPr>
            <p:ph type="body" sz="quarter" idx="16"/>
          </p:nvPr>
        </p:nvSpPr>
        <p:spPr>
          <a:xfrm>
            <a:off x="719138" y="1611900"/>
            <a:ext cx="2448272" cy="2538329"/>
          </a:xfrm>
          <a:prstGeom prst="rect">
            <a:avLst/>
          </a:prstGeom>
          <a:solidFill>
            <a:schemeClr val="bg1">
              <a:lumMod val="95000"/>
            </a:schemeClr>
          </a:solidFill>
        </p:spPr>
        <p:txBody>
          <a:bodyPr lIns="108000" tIns="72000">
            <a:noAutofit/>
          </a:bodyPr>
          <a:lstStyle>
            <a:lvl1pPr marL="0" indent="0">
              <a:buFontTx/>
              <a:buNone/>
              <a:defRPr sz="1050" baseline="0"/>
            </a:lvl1pPr>
            <a:lvl2pPr marL="0" indent="0">
              <a:buFontTx/>
              <a:buNone/>
              <a:defRPr sz="1200"/>
            </a:lvl2pPr>
            <a:lvl3pPr marL="0" indent="0">
              <a:buFontTx/>
              <a:buNone/>
              <a:defRPr/>
            </a:lvl3pPr>
          </a:lstStyle>
          <a:p>
            <a:pPr lvl="0"/>
            <a:r>
              <a:rPr lang="de-DE"/>
              <a:t>Formatvorlagen des Textmasters bearbeiten</a:t>
            </a:r>
          </a:p>
        </p:txBody>
      </p:sp>
      <p:sp>
        <p:nvSpPr>
          <p:cNvPr id="6" name="Textplatzhalter 16"/>
          <p:cNvSpPr>
            <a:spLocks noGrp="1"/>
          </p:cNvSpPr>
          <p:nvPr>
            <p:ph type="body" sz="quarter" idx="17"/>
          </p:nvPr>
        </p:nvSpPr>
        <p:spPr>
          <a:xfrm>
            <a:off x="719138" y="1611900"/>
            <a:ext cx="2457428" cy="341285"/>
          </a:xfrm>
          <a:prstGeom prst="rect">
            <a:avLst/>
          </a:prstGeom>
          <a:solidFill>
            <a:schemeClr val="accent1"/>
          </a:solidFill>
        </p:spPr>
        <p:txBody>
          <a:bodyPr anchor="ctr">
            <a:noAutofit/>
          </a:bodyPr>
          <a:lstStyle>
            <a:lvl1pPr marL="0" indent="0" algn="ctr">
              <a:buNone/>
              <a:defRPr sz="1050" b="1" baseline="0">
                <a:solidFill>
                  <a:schemeClr val="bg1"/>
                </a:solidFill>
              </a:defRPr>
            </a:lvl1pPr>
          </a:lstStyle>
          <a:p>
            <a:pPr lvl="0"/>
            <a:r>
              <a:rPr lang="de-DE"/>
              <a:t>Formatvorlagen des Textmasters bearbeiten</a:t>
            </a:r>
          </a:p>
        </p:txBody>
      </p:sp>
      <p:sp>
        <p:nvSpPr>
          <p:cNvPr id="8" name="Textplatzhalter 11"/>
          <p:cNvSpPr>
            <a:spLocks noGrp="1"/>
          </p:cNvSpPr>
          <p:nvPr>
            <p:ph type="body" sz="quarter" idx="18"/>
          </p:nvPr>
        </p:nvSpPr>
        <p:spPr>
          <a:xfrm>
            <a:off x="3397261" y="1611900"/>
            <a:ext cx="2448272" cy="2538329"/>
          </a:xfrm>
          <a:prstGeom prst="rect">
            <a:avLst/>
          </a:prstGeom>
          <a:solidFill>
            <a:schemeClr val="bg1">
              <a:lumMod val="95000"/>
            </a:schemeClr>
          </a:solidFill>
        </p:spPr>
        <p:txBody>
          <a:bodyPr lIns="72000" tIns="72000">
            <a:noAutofit/>
          </a:bodyPr>
          <a:lstStyle>
            <a:lvl1pPr marL="0" marR="0" indent="0" algn="l" defTabSz="685800" rtl="0" eaLnBrk="1" fontAlgn="auto" latinLnBrk="0" hangingPunct="1">
              <a:lnSpc>
                <a:spcPct val="90000"/>
              </a:lnSpc>
              <a:spcBef>
                <a:spcPts val="750"/>
              </a:spcBef>
              <a:spcAft>
                <a:spcPts val="0"/>
              </a:spcAft>
              <a:buClr>
                <a:srgbClr val="FF0000"/>
              </a:buClr>
              <a:buSzTx/>
              <a:buFontTx/>
              <a:buNone/>
              <a:tabLst/>
              <a:defRPr sz="1050" baseline="0"/>
            </a:lvl1pPr>
            <a:lvl2pPr marL="0" indent="0">
              <a:buFontTx/>
              <a:buNone/>
              <a:defRPr sz="1200"/>
            </a:lvl2pPr>
            <a:lvl3pPr marL="0" indent="0">
              <a:buFontTx/>
              <a:buNone/>
              <a:defRPr/>
            </a:lvl3pPr>
          </a:lstStyle>
          <a:p>
            <a:pPr lvl="0"/>
            <a:r>
              <a:rPr lang="de-DE"/>
              <a:t>Formatvorlagen des Textmasters bearbeiten</a:t>
            </a:r>
          </a:p>
        </p:txBody>
      </p:sp>
      <p:sp>
        <p:nvSpPr>
          <p:cNvPr id="9" name="Textplatzhalter 16"/>
          <p:cNvSpPr>
            <a:spLocks noGrp="1"/>
          </p:cNvSpPr>
          <p:nvPr>
            <p:ph type="body" sz="quarter" idx="19"/>
          </p:nvPr>
        </p:nvSpPr>
        <p:spPr>
          <a:xfrm>
            <a:off x="3397261" y="1611900"/>
            <a:ext cx="2457428" cy="341285"/>
          </a:xfrm>
          <a:prstGeom prst="rect">
            <a:avLst/>
          </a:prstGeom>
          <a:solidFill>
            <a:schemeClr val="accent2"/>
          </a:solidFill>
        </p:spPr>
        <p:txBody>
          <a:bodyPr anchor="ctr">
            <a:noAutofit/>
          </a:bodyPr>
          <a:lstStyle>
            <a:lvl1pPr marL="0" indent="0" algn="ctr">
              <a:buNone/>
              <a:defRPr sz="1050" b="1" baseline="0">
                <a:solidFill>
                  <a:schemeClr val="bg1"/>
                </a:solidFill>
              </a:defRPr>
            </a:lvl1pPr>
          </a:lstStyle>
          <a:p>
            <a:pPr lvl="0"/>
            <a:r>
              <a:rPr lang="de-DE"/>
              <a:t>Formatvorlagen des Textmasters bearbeiten</a:t>
            </a:r>
          </a:p>
        </p:txBody>
      </p:sp>
      <p:sp>
        <p:nvSpPr>
          <p:cNvPr id="10" name="Textplatzhalter 11"/>
          <p:cNvSpPr>
            <a:spLocks noGrp="1"/>
          </p:cNvSpPr>
          <p:nvPr>
            <p:ph type="body" sz="quarter" idx="20"/>
          </p:nvPr>
        </p:nvSpPr>
        <p:spPr>
          <a:xfrm>
            <a:off x="6075385" y="1611900"/>
            <a:ext cx="2448272" cy="2538329"/>
          </a:xfrm>
          <a:prstGeom prst="rect">
            <a:avLst/>
          </a:prstGeom>
          <a:solidFill>
            <a:schemeClr val="bg1">
              <a:lumMod val="95000"/>
            </a:schemeClr>
          </a:solidFill>
        </p:spPr>
        <p:txBody>
          <a:bodyPr lIns="72000" tIns="72000">
            <a:noAutofit/>
          </a:bodyPr>
          <a:lstStyle>
            <a:lvl1pPr marL="0" marR="0" indent="0" algn="l" defTabSz="685800" rtl="0" eaLnBrk="1" fontAlgn="auto" latinLnBrk="0" hangingPunct="1">
              <a:lnSpc>
                <a:spcPct val="90000"/>
              </a:lnSpc>
              <a:spcBef>
                <a:spcPts val="750"/>
              </a:spcBef>
              <a:spcAft>
                <a:spcPts val="0"/>
              </a:spcAft>
              <a:buClr>
                <a:srgbClr val="FF0000"/>
              </a:buClr>
              <a:buSzTx/>
              <a:buFontTx/>
              <a:buNone/>
              <a:tabLst/>
              <a:defRPr sz="1050" baseline="0"/>
            </a:lvl1pPr>
            <a:lvl2pPr marL="0" indent="0">
              <a:buFontTx/>
              <a:buNone/>
              <a:defRPr sz="1200"/>
            </a:lvl2pPr>
            <a:lvl3pPr marL="0" indent="0">
              <a:buFontTx/>
              <a:buNone/>
              <a:defRPr/>
            </a:lvl3pPr>
          </a:lstStyle>
          <a:p>
            <a:pPr lvl="0"/>
            <a:r>
              <a:rPr lang="de-DE"/>
              <a:t>Formatvorlagen des Textmasters bearbeiten</a:t>
            </a:r>
          </a:p>
        </p:txBody>
      </p:sp>
      <p:sp>
        <p:nvSpPr>
          <p:cNvPr id="11" name="Textplatzhalter 16"/>
          <p:cNvSpPr>
            <a:spLocks noGrp="1"/>
          </p:cNvSpPr>
          <p:nvPr>
            <p:ph type="body" sz="quarter" idx="21"/>
          </p:nvPr>
        </p:nvSpPr>
        <p:spPr>
          <a:xfrm>
            <a:off x="6075385" y="1611900"/>
            <a:ext cx="2457428" cy="341285"/>
          </a:xfrm>
          <a:prstGeom prst="rect">
            <a:avLst/>
          </a:prstGeom>
          <a:solidFill>
            <a:schemeClr val="accent6"/>
          </a:solidFill>
        </p:spPr>
        <p:txBody>
          <a:bodyPr anchor="ctr">
            <a:noAutofit/>
          </a:bodyPr>
          <a:lstStyle>
            <a:lvl1pPr marL="0" indent="0" algn="ctr">
              <a:buNone/>
              <a:defRPr sz="1050" b="1" baseline="0">
                <a:solidFill>
                  <a:schemeClr val="bg1"/>
                </a:solidFill>
              </a:defRPr>
            </a:lvl1pPr>
          </a:lstStyle>
          <a:p>
            <a:pPr lvl="0"/>
            <a:r>
              <a:rPr lang="de-DE"/>
              <a:t>Formatvorlagen des Textmasters bearbeiten</a:t>
            </a:r>
          </a:p>
        </p:txBody>
      </p:sp>
      <p:sp>
        <p:nvSpPr>
          <p:cNvPr id="13" name="Foliennummernplatzhalter 3"/>
          <p:cNvSpPr>
            <a:spLocks noGrp="1"/>
          </p:cNvSpPr>
          <p:nvPr>
            <p:ph type="sldNum" sz="quarter" idx="22"/>
          </p:nvPr>
        </p:nvSpPr>
        <p:spPr/>
        <p:txBody>
          <a:bodyPr/>
          <a:lstStyle>
            <a:lvl1pPr>
              <a:defRPr/>
            </a:lvl1pPr>
          </a:lstStyle>
          <a:p>
            <a:pPr>
              <a:defRPr/>
            </a:pPr>
            <a:fld id="{ADB39756-F2D1-4167-9023-F760DB795403}" type="slidenum">
              <a:rPr lang="de-DE"/>
              <a:pPr>
                <a:defRPr/>
              </a:pPr>
              <a:t>‹Nr.›</a:t>
            </a:fld>
            <a:endParaRPr lang="de-DE"/>
          </a:p>
        </p:txBody>
      </p:sp>
    </p:spTree>
    <p:extLst>
      <p:ext uri="{BB962C8B-B14F-4D97-AF65-F5344CB8AC3E}">
        <p14:creationId xmlns:p14="http://schemas.microsoft.com/office/powerpoint/2010/main" val="1099121944"/>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ext 1-spaltig mit 2zeiliger Überschrif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6" name="Textplatzhalter 5"/>
          <p:cNvSpPr>
            <a:spLocks noGrp="1"/>
          </p:cNvSpPr>
          <p:nvPr>
            <p:ph type="body" sz="quarter" idx="12"/>
          </p:nvPr>
        </p:nvSpPr>
        <p:spPr>
          <a:xfrm>
            <a:off x="756000" y="1611900"/>
            <a:ext cx="7776812" cy="3131344"/>
          </a:xfrm>
        </p:spPr>
        <p:txBody>
          <a:bodyPr>
            <a:no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Textplatzhalter 6"/>
          <p:cNvSpPr>
            <a:spLocks noGrp="1"/>
          </p:cNvSpPr>
          <p:nvPr>
            <p:ph type="body" sz="quarter" idx="14" hasCustomPrompt="1"/>
          </p:nvPr>
        </p:nvSpPr>
        <p:spPr>
          <a:xfrm>
            <a:off x="756000" y="951310"/>
            <a:ext cx="6696000" cy="351000"/>
          </a:xfrm>
          <a:prstGeom prst="rect">
            <a:avLst/>
          </a:prstGeom>
        </p:spPr>
        <p:txBody>
          <a:bodyPr>
            <a:noAutofit/>
          </a:bodyPr>
          <a:lstStyle>
            <a:lvl1pPr marL="0" indent="0">
              <a:lnSpc>
                <a:spcPct val="100000"/>
              </a:lnSpc>
              <a:spcBef>
                <a:spcPts val="0"/>
              </a:spcBef>
              <a:buFontTx/>
              <a:buNone/>
              <a:defRPr sz="1350" b="1" baseline="0"/>
            </a:lvl1pPr>
          </a:lstStyle>
          <a:p>
            <a:pPr lvl="0"/>
            <a:r>
              <a:rPr lang="de-DE"/>
              <a:t>Formatvorlagen des Textmasters bearbeiten</a:t>
            </a:r>
            <a:br>
              <a:rPr lang="de-DE"/>
            </a:br>
            <a:r>
              <a:rPr lang="de-DE"/>
              <a:t>Zwei Zeilen </a:t>
            </a:r>
          </a:p>
        </p:txBody>
      </p:sp>
      <p:sp>
        <p:nvSpPr>
          <p:cNvPr id="5" name="Slide Number Placeholder 5"/>
          <p:cNvSpPr>
            <a:spLocks noGrp="1"/>
          </p:cNvSpPr>
          <p:nvPr>
            <p:ph type="sldNum" sz="quarter" idx="15"/>
          </p:nvPr>
        </p:nvSpPr>
        <p:spPr/>
        <p:txBody>
          <a:bodyPr/>
          <a:lstStyle>
            <a:lvl1pPr>
              <a:defRPr/>
            </a:lvl1pPr>
          </a:lstStyle>
          <a:p>
            <a:pPr>
              <a:defRPr/>
            </a:pPr>
            <a:fld id="{453F2086-6671-4FD1-B6F3-23411EFD6869}" type="slidenum">
              <a:rPr lang="de-DE"/>
              <a:pPr>
                <a:defRPr/>
              </a:pPr>
              <a:t>‹Nr.›</a:t>
            </a:fld>
            <a:endParaRPr lang="de-DE"/>
          </a:p>
        </p:txBody>
      </p:sp>
    </p:spTree>
    <p:extLst>
      <p:ext uri="{BB962C8B-B14F-4D97-AF65-F5344CB8AC3E}">
        <p14:creationId xmlns:p14="http://schemas.microsoft.com/office/powerpoint/2010/main" val="1884601165"/>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ild rechts und Text - 2 Spalten ">
    <p:spTree>
      <p:nvGrpSpPr>
        <p:cNvPr id="1" name=""/>
        <p:cNvGrpSpPr/>
        <p:nvPr/>
      </p:nvGrpSpPr>
      <p:grpSpPr>
        <a:xfrm>
          <a:off x="0" y="0"/>
          <a:ext cx="0" cy="0"/>
          <a:chOff x="0" y="0"/>
          <a:chExt cx="0" cy="0"/>
        </a:xfrm>
      </p:grpSpPr>
      <p:sp>
        <p:nvSpPr>
          <p:cNvPr id="10" name="Bildplatzhalter 9"/>
          <p:cNvSpPr>
            <a:spLocks noGrp="1"/>
          </p:cNvSpPr>
          <p:nvPr>
            <p:ph type="pic" sz="quarter" idx="13"/>
          </p:nvPr>
        </p:nvSpPr>
        <p:spPr>
          <a:xfrm>
            <a:off x="5292455" y="1611900"/>
            <a:ext cx="3240359" cy="3120090"/>
          </a:xfrm>
          <a:prstGeom prst="rect">
            <a:avLst/>
          </a:prstGeom>
        </p:spPr>
        <p:txBody>
          <a:bodyPr rtlCol="0">
            <a:normAutofit/>
          </a:bodyPr>
          <a:lstStyle>
            <a:lvl1pPr marL="0" marR="0" indent="0" algn="l" defTabSz="685800" rtl="0" eaLnBrk="1" fontAlgn="auto" latinLnBrk="0" hangingPunct="1">
              <a:lnSpc>
                <a:spcPct val="90000"/>
              </a:lnSpc>
              <a:spcBef>
                <a:spcPts val="750"/>
              </a:spcBef>
              <a:spcAft>
                <a:spcPts val="0"/>
              </a:spcAft>
              <a:buClr>
                <a:srgbClr val="FF0000"/>
              </a:buClr>
              <a:buSzTx/>
              <a:buFontTx/>
              <a:buNone/>
              <a:tabLst/>
              <a:defRPr sz="1350"/>
            </a:lvl1pPr>
          </a:lstStyle>
          <a:p>
            <a:pPr lvl="0"/>
            <a:r>
              <a:rPr lang="de-DE" noProof="0"/>
              <a:t>Bild durch Klicken auf Symbol hinzufügen</a:t>
            </a:r>
          </a:p>
        </p:txBody>
      </p:sp>
      <p:sp>
        <p:nvSpPr>
          <p:cNvPr id="8" name="Textplatzhalter 6"/>
          <p:cNvSpPr>
            <a:spLocks noGrp="1"/>
          </p:cNvSpPr>
          <p:nvPr>
            <p:ph type="body" sz="quarter" idx="15"/>
          </p:nvPr>
        </p:nvSpPr>
        <p:spPr>
          <a:xfrm>
            <a:off x="756001" y="951310"/>
            <a:ext cx="7813301" cy="432197"/>
          </a:xfrm>
          <a:prstGeom prst="rect">
            <a:avLst/>
          </a:prstGeom>
        </p:spPr>
        <p:txBody>
          <a:bodyPr>
            <a:noAutofit/>
          </a:bodyPr>
          <a:lstStyle>
            <a:lvl1pPr marL="0" indent="0">
              <a:lnSpc>
                <a:spcPct val="100000"/>
              </a:lnSpc>
              <a:spcBef>
                <a:spcPts val="0"/>
              </a:spcBef>
              <a:buFontTx/>
              <a:buNone/>
              <a:defRPr sz="1350" b="1" baseline="0"/>
            </a:lvl1pPr>
          </a:lstStyle>
          <a:p>
            <a:pPr lvl="0"/>
            <a:r>
              <a:rPr lang="de-DE"/>
              <a:t>Formatvorlagen des Textmasters bearbeiten</a:t>
            </a:r>
          </a:p>
        </p:txBody>
      </p:sp>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12" name="Textplatzhalter 2"/>
          <p:cNvSpPr>
            <a:spLocks noGrp="1"/>
          </p:cNvSpPr>
          <p:nvPr>
            <p:ph idx="1"/>
          </p:nvPr>
        </p:nvSpPr>
        <p:spPr>
          <a:xfrm>
            <a:off x="756001" y="1611900"/>
            <a:ext cx="4176787" cy="3132348"/>
          </a:xfrm>
          <a:prstGeom prst="rect">
            <a:avLst/>
          </a:prstGeom>
        </p:spPr>
        <p:txBody>
          <a:bodyPr rtlCol="0">
            <a:normAutofit/>
          </a:bodyPr>
          <a:lstStyle>
            <a:lvl1pPr>
              <a:lnSpc>
                <a:spcPct val="100000"/>
              </a:lnSpc>
              <a:defRPr/>
            </a:lvl1pPr>
            <a:lvl2pPr>
              <a:lnSpc>
                <a:spcPct val="100000"/>
              </a:lnSpc>
              <a:defRPr/>
            </a:lvl2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Slide Number Placeholder 6"/>
          <p:cNvSpPr>
            <a:spLocks noGrp="1"/>
          </p:cNvSpPr>
          <p:nvPr>
            <p:ph type="sldNum" sz="quarter" idx="16"/>
          </p:nvPr>
        </p:nvSpPr>
        <p:spPr/>
        <p:txBody>
          <a:bodyPr/>
          <a:lstStyle>
            <a:lvl1pPr>
              <a:defRPr/>
            </a:lvl1pPr>
          </a:lstStyle>
          <a:p>
            <a:pPr>
              <a:defRPr/>
            </a:pPr>
            <a:fld id="{917353CB-E346-40FB-8DC9-91AF72359C7C}" type="slidenum">
              <a:rPr lang="de-DE"/>
              <a:pPr>
                <a:defRPr/>
              </a:pPr>
              <a:t>‹Nr.›</a:t>
            </a:fld>
            <a:endParaRPr lang="de-DE"/>
          </a:p>
        </p:txBody>
      </p:sp>
      <p:sp>
        <p:nvSpPr>
          <p:cNvPr id="7" name="Footer Placeholder 4"/>
          <p:cNvSpPr>
            <a:spLocks noGrp="1"/>
          </p:cNvSpPr>
          <p:nvPr>
            <p:ph type="ftr" sz="quarter" idx="17"/>
          </p:nvPr>
        </p:nvSpPr>
        <p:spPr>
          <a:xfrm>
            <a:off x="1620839" y="4888707"/>
            <a:ext cx="3500437" cy="113110"/>
          </a:xfrm>
          <a:prstGeom prst="rect">
            <a:avLst/>
          </a:prstGeom>
        </p:spPr>
        <p:txBody>
          <a:bodyPr vert="horz" lIns="72000" tIns="45720" rIns="91440" bIns="45720" rtlCol="0" anchor="ctr"/>
          <a:lstStyle>
            <a:lvl1pPr algn="l" eaLnBrk="1" fontAlgn="auto" hangingPunct="1">
              <a:spcBef>
                <a:spcPts val="0"/>
              </a:spcBef>
              <a:spcAft>
                <a:spcPts val="0"/>
              </a:spcAft>
              <a:defRPr sz="675" b="0">
                <a:solidFill>
                  <a:schemeClr val="tx1">
                    <a:tint val="75000"/>
                  </a:schemeClr>
                </a:solidFill>
                <a:latin typeface="+mn-lt"/>
              </a:defRPr>
            </a:lvl1pPr>
          </a:lstStyle>
          <a:p>
            <a:pPr>
              <a:defRPr/>
            </a:pPr>
            <a:endParaRPr lang="de-DE"/>
          </a:p>
        </p:txBody>
      </p:sp>
    </p:spTree>
    <p:extLst>
      <p:ext uri="{BB962C8B-B14F-4D97-AF65-F5344CB8AC3E}">
        <p14:creationId xmlns:p14="http://schemas.microsoft.com/office/powerpoint/2010/main" val="3635650608"/>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enutzerdefiniertes Layout">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pPr defTabSz="685800"/>
            <a:endParaRPr lang="de-DE" dirty="0"/>
          </a:p>
        </p:txBody>
      </p:sp>
      <p:sp>
        <p:nvSpPr>
          <p:cNvPr id="4" name="Foliennummernplatzhalter 3"/>
          <p:cNvSpPr>
            <a:spLocks noGrp="1"/>
          </p:cNvSpPr>
          <p:nvPr>
            <p:ph type="sldNum" sz="quarter" idx="11"/>
          </p:nvPr>
        </p:nvSpPr>
        <p:spPr/>
        <p:txBody>
          <a:bodyPr/>
          <a:lstStyle/>
          <a:p>
            <a:pPr defTabSz="685800"/>
            <a:endParaRPr lang="de-DE" dirty="0"/>
          </a:p>
        </p:txBody>
      </p:sp>
      <p:sp>
        <p:nvSpPr>
          <p:cNvPr id="7" name="Inhalt"/>
          <p:cNvSpPr>
            <a:spLocks noGrp="1"/>
          </p:cNvSpPr>
          <p:nvPr>
            <p:ph sz="quarter" idx="14"/>
          </p:nvPr>
        </p:nvSpPr>
        <p:spPr>
          <a:xfrm>
            <a:off x="250825" y="2303463"/>
            <a:ext cx="8642350" cy="2124075"/>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10" name="Untertitel"/>
          <p:cNvSpPr>
            <a:spLocks noGrp="1"/>
          </p:cNvSpPr>
          <p:nvPr>
            <p:ph type="body" sz="quarter" idx="13" hasCustomPrompt="1"/>
          </p:nvPr>
        </p:nvSpPr>
        <p:spPr>
          <a:xfrm>
            <a:off x="252000" y="1548000"/>
            <a:ext cx="8643600" cy="496800"/>
          </a:xfrm>
          <a:prstGeom prst="rect">
            <a:avLst/>
          </a:prstGeom>
        </p:spPr>
        <p:txBody>
          <a:bodyPr vert="horz" lIns="0" tIns="0" rIns="0" bIns="0" rtlCol="0" anchor="ctr">
            <a:normAutofit/>
          </a:bodyPr>
          <a:lstStyle>
            <a:lvl1pPr>
              <a:defRPr lang="de-DE" sz="2400" b="1" baseline="0" dirty="0" smtClean="0"/>
            </a:lvl1pPr>
          </a:lstStyle>
          <a:p>
            <a:pPr marL="0" lvl="0" indent="0">
              <a:buNone/>
            </a:pPr>
            <a:r>
              <a:rPr lang="de-DE" dirty="0" smtClean="0"/>
              <a:t>Unterzeile einfügen</a:t>
            </a:r>
          </a:p>
        </p:txBody>
      </p:sp>
      <p:sp>
        <p:nvSpPr>
          <p:cNvPr id="2" name="Titel"/>
          <p:cNvSpPr>
            <a:spLocks noGrp="1"/>
          </p:cNvSpPr>
          <p:nvPr>
            <p:ph type="title" hasCustomPrompt="1"/>
          </p:nvPr>
        </p:nvSpPr>
        <p:spPr>
          <a:xfrm>
            <a:off x="251999" y="1080000"/>
            <a:ext cx="8641175" cy="453600"/>
          </a:xfrm>
        </p:spPr>
        <p:txBody>
          <a:bodyPr/>
          <a:lstStyle>
            <a:lvl1pPr>
              <a:defRPr baseline="0"/>
            </a:lvl1pPr>
          </a:lstStyle>
          <a:p>
            <a:r>
              <a:rPr lang="de-DE" dirty="0" smtClean="0"/>
              <a:t>Titel bearbeiten</a:t>
            </a:r>
            <a:endParaRPr lang="de-DE" dirty="0"/>
          </a:p>
        </p:txBody>
      </p:sp>
    </p:spTree>
    <p:extLst>
      <p:ext uri="{BB962C8B-B14F-4D97-AF65-F5344CB8AC3E}">
        <p14:creationId xmlns:p14="http://schemas.microsoft.com/office/powerpoint/2010/main" val="37642212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sp>
        <p:nvSpPr>
          <p:cNvPr id="32" name="Rechteck 31">
            <a:extLst>
              <a:ext uri="{FF2B5EF4-FFF2-40B4-BE49-F238E27FC236}">
                <a16:creationId xmlns:a16="http://schemas.microsoft.com/office/drawing/2014/main" id="{7A5ECE3D-4B62-964E-BF60-6DD95EC06B60}"/>
              </a:ext>
            </a:extLst>
          </p:cNvPr>
          <p:cNvSpPr/>
          <p:nvPr userDrawn="1"/>
        </p:nvSpPr>
        <p:spPr>
          <a:xfrm>
            <a:off x="-1" y="-1"/>
            <a:ext cx="9226447" cy="4274128"/>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Meta IGM" panose="02000503040000020004" pitchFamily="2" charset="0"/>
            </a:endParaRPr>
          </a:p>
        </p:txBody>
      </p:sp>
      <p:pic>
        <p:nvPicPr>
          <p:cNvPr id="34" name="Grafik 33">
            <a:extLst>
              <a:ext uri="{FF2B5EF4-FFF2-40B4-BE49-F238E27FC236}">
                <a16:creationId xmlns:a16="http://schemas.microsoft.com/office/drawing/2014/main" id="{A1E45744-6AD6-4F43-A343-971D23259787}"/>
              </a:ext>
            </a:extLst>
          </p:cNvPr>
          <p:cNvPicPr>
            <a:picLocks noChangeAspect="1"/>
          </p:cNvPicPr>
          <p:nvPr userDrawn="1"/>
        </p:nvPicPr>
        <p:blipFill>
          <a:blip r:embed="rId3"/>
          <a:stretch>
            <a:fillRect/>
          </a:stretch>
        </p:blipFill>
        <p:spPr>
          <a:xfrm>
            <a:off x="8173175" y="238618"/>
            <a:ext cx="720000" cy="720000"/>
          </a:xfrm>
          <a:prstGeom prst="rect">
            <a:avLst/>
          </a:prstGeom>
        </p:spPr>
      </p:pic>
      <p:sp>
        <p:nvSpPr>
          <p:cNvPr id="36" name="Rechteck 35">
            <a:extLst>
              <a:ext uri="{FF2B5EF4-FFF2-40B4-BE49-F238E27FC236}">
                <a16:creationId xmlns:a16="http://schemas.microsoft.com/office/drawing/2014/main" id="{551D7B0F-DCAE-5B45-A92D-07BA8B987DC0}"/>
              </a:ext>
            </a:extLst>
          </p:cNvPr>
          <p:cNvSpPr/>
          <p:nvPr userDrawn="1"/>
        </p:nvSpPr>
        <p:spPr>
          <a:xfrm rot="3786198">
            <a:off x="6756020" y="1937170"/>
            <a:ext cx="1741767" cy="4431387"/>
          </a:xfrm>
          <a:custGeom>
            <a:avLst/>
            <a:gdLst>
              <a:gd name="connsiteX0" fmla="*/ 0 w 1559566"/>
              <a:gd name="connsiteY0" fmla="*/ 0 h 3868614"/>
              <a:gd name="connsiteX1" fmla="*/ 1559566 w 1559566"/>
              <a:gd name="connsiteY1" fmla="*/ 0 h 3868614"/>
              <a:gd name="connsiteX2" fmla="*/ 1559566 w 1559566"/>
              <a:gd name="connsiteY2" fmla="*/ 3868614 h 3868614"/>
              <a:gd name="connsiteX3" fmla="*/ 0 w 1559566"/>
              <a:gd name="connsiteY3" fmla="*/ 3868614 h 3868614"/>
              <a:gd name="connsiteX4" fmla="*/ 0 w 1559566"/>
              <a:gd name="connsiteY4" fmla="*/ 0 h 3868614"/>
              <a:gd name="connsiteX0" fmla="*/ 0 w 1559566"/>
              <a:gd name="connsiteY0" fmla="*/ 0 h 3868614"/>
              <a:gd name="connsiteX1" fmla="*/ 1559566 w 1559566"/>
              <a:gd name="connsiteY1" fmla="*/ 0 h 3868614"/>
              <a:gd name="connsiteX2" fmla="*/ 424813 w 1559566"/>
              <a:gd name="connsiteY2" fmla="*/ 3663256 h 3868614"/>
              <a:gd name="connsiteX3" fmla="*/ 0 w 1559566"/>
              <a:gd name="connsiteY3" fmla="*/ 3868614 h 3868614"/>
              <a:gd name="connsiteX4" fmla="*/ 0 w 1559566"/>
              <a:gd name="connsiteY4" fmla="*/ 0 h 3868614"/>
              <a:gd name="connsiteX0" fmla="*/ 0 w 1559566"/>
              <a:gd name="connsiteY0" fmla="*/ 0 h 3868614"/>
              <a:gd name="connsiteX1" fmla="*/ 1559566 w 1559566"/>
              <a:gd name="connsiteY1" fmla="*/ 0 h 3868614"/>
              <a:gd name="connsiteX2" fmla="*/ 577634 w 1559566"/>
              <a:gd name="connsiteY2" fmla="*/ 3755016 h 3868614"/>
              <a:gd name="connsiteX3" fmla="*/ 0 w 1559566"/>
              <a:gd name="connsiteY3" fmla="*/ 3868614 h 3868614"/>
              <a:gd name="connsiteX4" fmla="*/ 0 w 1559566"/>
              <a:gd name="connsiteY4" fmla="*/ 0 h 3868614"/>
              <a:gd name="connsiteX0" fmla="*/ 0 w 1842555"/>
              <a:gd name="connsiteY0" fmla="*/ 0 h 3868614"/>
              <a:gd name="connsiteX1" fmla="*/ 1842555 w 1842555"/>
              <a:gd name="connsiteY1" fmla="*/ 172029 h 3868614"/>
              <a:gd name="connsiteX2" fmla="*/ 577634 w 1842555"/>
              <a:gd name="connsiteY2" fmla="*/ 3755016 h 3868614"/>
              <a:gd name="connsiteX3" fmla="*/ 0 w 1842555"/>
              <a:gd name="connsiteY3" fmla="*/ 3868614 h 3868614"/>
              <a:gd name="connsiteX4" fmla="*/ 0 w 1842555"/>
              <a:gd name="connsiteY4" fmla="*/ 0 h 3868614"/>
              <a:gd name="connsiteX0" fmla="*/ 0 w 1842555"/>
              <a:gd name="connsiteY0" fmla="*/ 0 h 3868614"/>
              <a:gd name="connsiteX1" fmla="*/ 1842555 w 1842555"/>
              <a:gd name="connsiteY1" fmla="*/ 172029 h 3868614"/>
              <a:gd name="connsiteX2" fmla="*/ 634265 w 1842555"/>
              <a:gd name="connsiteY2" fmla="*/ 3783743 h 3868614"/>
              <a:gd name="connsiteX3" fmla="*/ 0 w 1842555"/>
              <a:gd name="connsiteY3" fmla="*/ 3868614 h 3868614"/>
              <a:gd name="connsiteX4" fmla="*/ 0 w 1842555"/>
              <a:gd name="connsiteY4" fmla="*/ 0 h 3868614"/>
              <a:gd name="connsiteX0" fmla="*/ 0 w 1842555"/>
              <a:gd name="connsiteY0" fmla="*/ 0 h 3868614"/>
              <a:gd name="connsiteX1" fmla="*/ 1842555 w 1842555"/>
              <a:gd name="connsiteY1" fmla="*/ 172029 h 3868614"/>
              <a:gd name="connsiteX2" fmla="*/ 487189 w 1842555"/>
              <a:gd name="connsiteY2" fmla="*/ 3680657 h 3868614"/>
              <a:gd name="connsiteX3" fmla="*/ 0 w 1842555"/>
              <a:gd name="connsiteY3" fmla="*/ 3868614 h 3868614"/>
              <a:gd name="connsiteX4" fmla="*/ 0 w 1842555"/>
              <a:gd name="connsiteY4" fmla="*/ 0 h 3868614"/>
              <a:gd name="connsiteX0" fmla="*/ 0 w 1600947"/>
              <a:gd name="connsiteY0" fmla="*/ 0 h 3868614"/>
              <a:gd name="connsiteX1" fmla="*/ 1600947 w 1600947"/>
              <a:gd name="connsiteY1" fmla="*/ 807584 h 3868614"/>
              <a:gd name="connsiteX2" fmla="*/ 487189 w 1600947"/>
              <a:gd name="connsiteY2" fmla="*/ 3680657 h 3868614"/>
              <a:gd name="connsiteX3" fmla="*/ 0 w 1600947"/>
              <a:gd name="connsiteY3" fmla="*/ 3868614 h 3868614"/>
              <a:gd name="connsiteX4" fmla="*/ 0 w 1600947"/>
              <a:gd name="connsiteY4" fmla="*/ 0 h 3868614"/>
              <a:gd name="connsiteX0" fmla="*/ 0 w 1603382"/>
              <a:gd name="connsiteY0" fmla="*/ 0 h 3868614"/>
              <a:gd name="connsiteX1" fmla="*/ 1603382 w 1603382"/>
              <a:gd name="connsiteY1" fmla="*/ 815034 h 3868614"/>
              <a:gd name="connsiteX2" fmla="*/ 487189 w 1603382"/>
              <a:gd name="connsiteY2" fmla="*/ 3680657 h 3868614"/>
              <a:gd name="connsiteX3" fmla="*/ 0 w 1603382"/>
              <a:gd name="connsiteY3" fmla="*/ 3868614 h 3868614"/>
              <a:gd name="connsiteX4" fmla="*/ 0 w 1603382"/>
              <a:gd name="connsiteY4" fmla="*/ 0 h 3868614"/>
              <a:gd name="connsiteX0" fmla="*/ 0 w 1603382"/>
              <a:gd name="connsiteY0" fmla="*/ 0 h 4431387"/>
              <a:gd name="connsiteX1" fmla="*/ 1603382 w 1603382"/>
              <a:gd name="connsiteY1" fmla="*/ 815034 h 4431387"/>
              <a:gd name="connsiteX2" fmla="*/ 19379 w 1603382"/>
              <a:gd name="connsiteY2" fmla="*/ 4431387 h 4431387"/>
              <a:gd name="connsiteX3" fmla="*/ 0 w 1603382"/>
              <a:gd name="connsiteY3" fmla="*/ 3868614 h 4431387"/>
              <a:gd name="connsiteX4" fmla="*/ 0 w 1603382"/>
              <a:gd name="connsiteY4" fmla="*/ 0 h 4431387"/>
              <a:gd name="connsiteX0" fmla="*/ 0 w 1741767"/>
              <a:gd name="connsiteY0" fmla="*/ 0 h 4431387"/>
              <a:gd name="connsiteX1" fmla="*/ 1741767 w 1741767"/>
              <a:gd name="connsiteY1" fmla="*/ 885230 h 4431387"/>
              <a:gd name="connsiteX2" fmla="*/ 19379 w 1741767"/>
              <a:gd name="connsiteY2" fmla="*/ 4431387 h 4431387"/>
              <a:gd name="connsiteX3" fmla="*/ 0 w 1741767"/>
              <a:gd name="connsiteY3" fmla="*/ 3868614 h 4431387"/>
              <a:gd name="connsiteX4" fmla="*/ 0 w 1741767"/>
              <a:gd name="connsiteY4" fmla="*/ 0 h 4431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67" h="4431387">
                <a:moveTo>
                  <a:pt x="0" y="0"/>
                </a:moveTo>
                <a:lnTo>
                  <a:pt x="1741767" y="885230"/>
                </a:lnTo>
                <a:lnTo>
                  <a:pt x="19379" y="4431387"/>
                </a:lnTo>
                <a:lnTo>
                  <a:pt x="0" y="386861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Meta IGM" panose="02000503040000020004" pitchFamily="2" charset="0"/>
            </a:endParaRPr>
          </a:p>
        </p:txBody>
      </p:sp>
      <p:pic>
        <p:nvPicPr>
          <p:cNvPr id="38" name="Grafik 37">
            <a:extLst>
              <a:ext uri="{FF2B5EF4-FFF2-40B4-BE49-F238E27FC236}">
                <a16:creationId xmlns:a16="http://schemas.microsoft.com/office/drawing/2014/main" id="{31492AB0-7B02-C047-9A95-FAF70C8D8A54}"/>
              </a:ext>
            </a:extLst>
          </p:cNvPr>
          <p:cNvPicPr>
            <a:picLocks noChangeAspect="1"/>
          </p:cNvPicPr>
          <p:nvPr userDrawn="1"/>
        </p:nvPicPr>
        <p:blipFill>
          <a:blip r:embed="rId4"/>
          <a:stretch>
            <a:fillRect/>
          </a:stretch>
        </p:blipFill>
        <p:spPr>
          <a:xfrm>
            <a:off x="-264862" y="733269"/>
            <a:ext cx="6747304" cy="6661461"/>
          </a:xfrm>
          <a:prstGeom prst="rect">
            <a:avLst/>
          </a:prstGeom>
        </p:spPr>
      </p:pic>
      <p:sp>
        <p:nvSpPr>
          <p:cNvPr id="2" name="Title 1"/>
          <p:cNvSpPr>
            <a:spLocks noGrp="1"/>
          </p:cNvSpPr>
          <p:nvPr>
            <p:ph type="ctrTitle" hasCustomPrompt="1"/>
          </p:nvPr>
        </p:nvSpPr>
        <p:spPr>
          <a:xfrm>
            <a:off x="250825" y="2876550"/>
            <a:ext cx="4859057" cy="1541626"/>
          </a:xfrm>
        </p:spPr>
        <p:txBody>
          <a:bodyPr anchor="b" anchorCtr="0"/>
          <a:lstStyle>
            <a:lvl1pPr algn="l">
              <a:defRPr sz="3500" b="1" i="0" spc="200" baseline="0">
                <a:solidFill>
                  <a:schemeClr val="bg1"/>
                </a:solidFill>
                <a:latin typeface="Meta Head IGM Cond Black" panose="02000506030000020004" pitchFamily="2" charset="77"/>
              </a:defRPr>
            </a:lvl1pPr>
          </a:lstStyle>
          <a:p>
            <a:r>
              <a:rPr lang="de-DE" dirty="0"/>
              <a:t>PRÄSENTATIONSTITEL BEARBEITEN</a:t>
            </a:r>
            <a:endParaRPr lang="en-US" dirty="0"/>
          </a:p>
        </p:txBody>
      </p:sp>
      <p:sp>
        <p:nvSpPr>
          <p:cNvPr id="15" name="Textplatzhalter 14">
            <a:extLst>
              <a:ext uri="{FF2B5EF4-FFF2-40B4-BE49-F238E27FC236}">
                <a16:creationId xmlns:a16="http://schemas.microsoft.com/office/drawing/2014/main" id="{64E9B235-21E8-9341-A119-8338AD853901}"/>
              </a:ext>
            </a:extLst>
          </p:cNvPr>
          <p:cNvSpPr>
            <a:spLocks noGrp="1"/>
          </p:cNvSpPr>
          <p:nvPr>
            <p:ph type="body" sz="quarter" idx="14" hasCustomPrompt="1"/>
          </p:nvPr>
        </p:nvSpPr>
        <p:spPr>
          <a:xfrm>
            <a:off x="250825" y="4430210"/>
            <a:ext cx="2514146" cy="379256"/>
          </a:xfrm>
        </p:spPr>
        <p:txBody>
          <a:bodyPr wrap="none" lIns="0" tIns="0" rIns="0" bIns="0" anchor="ctr" anchorCtr="0">
            <a:normAutofit/>
          </a:bodyPr>
          <a:lstStyle>
            <a:lvl1pPr marL="0" indent="0">
              <a:buNone/>
              <a:defRPr sz="2100" b="0" i="0" spc="100" baseline="0">
                <a:solidFill>
                  <a:schemeClr val="bg1"/>
                </a:solidFill>
                <a:latin typeface="Meta Head IGM Cond Light" panose="02000506030000020004" pitchFamily="2" charset="77"/>
              </a:defRPr>
            </a:lvl1pPr>
          </a:lstStyle>
          <a:p>
            <a:r>
              <a:rPr lang="de-DE" dirty="0"/>
              <a:t>Datum</a:t>
            </a:r>
          </a:p>
        </p:txBody>
      </p:sp>
    </p:spTree>
    <p:extLst>
      <p:ext uri="{BB962C8B-B14F-4D97-AF65-F5344CB8AC3E}">
        <p14:creationId xmlns:p14="http://schemas.microsoft.com/office/powerpoint/2010/main" val="3360475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0AA2AEA-20EE-1F47-ACF4-0C99D615D47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7143750" cy="5143500"/>
          </a:xfrm>
          <a:prstGeom prst="rect">
            <a:avLst/>
          </a:prstGeom>
        </p:spPr>
      </p:pic>
      <p:sp>
        <p:nvSpPr>
          <p:cNvPr id="2" name="Title 1"/>
          <p:cNvSpPr>
            <a:spLocks noGrp="1"/>
          </p:cNvSpPr>
          <p:nvPr>
            <p:ph type="ctrTitle" hasCustomPrompt="1"/>
          </p:nvPr>
        </p:nvSpPr>
        <p:spPr>
          <a:xfrm>
            <a:off x="250825" y="2374211"/>
            <a:ext cx="6591039" cy="961628"/>
          </a:xfrm>
        </p:spPr>
        <p:txBody>
          <a:bodyPr anchor="ctr" anchorCtr="0"/>
          <a:lstStyle>
            <a:lvl1pPr algn="l">
              <a:defRPr sz="3500" spc="200" baseline="0">
                <a:solidFill>
                  <a:schemeClr val="bg1"/>
                </a:solidFill>
              </a:defRPr>
            </a:lvl1pPr>
          </a:lstStyle>
          <a:p>
            <a:r>
              <a:rPr lang="de-DE" dirty="0"/>
              <a:t>PRÄSENTATIONSTITEL BEARBEITEN</a:t>
            </a:r>
            <a:endParaRPr lang="en-US" dirty="0"/>
          </a:p>
        </p:txBody>
      </p:sp>
      <p:sp>
        <p:nvSpPr>
          <p:cNvPr id="15" name="Textplatzhalter 14">
            <a:extLst>
              <a:ext uri="{FF2B5EF4-FFF2-40B4-BE49-F238E27FC236}">
                <a16:creationId xmlns:a16="http://schemas.microsoft.com/office/drawing/2014/main" id="{64E9B235-21E8-9341-A119-8338AD853901}"/>
              </a:ext>
            </a:extLst>
          </p:cNvPr>
          <p:cNvSpPr>
            <a:spLocks noGrp="1"/>
          </p:cNvSpPr>
          <p:nvPr>
            <p:ph type="body" sz="quarter" idx="14" hasCustomPrompt="1"/>
          </p:nvPr>
        </p:nvSpPr>
        <p:spPr>
          <a:xfrm>
            <a:off x="250825" y="3352934"/>
            <a:ext cx="2514146" cy="347696"/>
          </a:xfrm>
        </p:spPr>
        <p:txBody>
          <a:bodyPr wrap="none" lIns="0" tIns="0" rIns="0" bIns="0" anchor="ctr" anchorCtr="0">
            <a:normAutofit/>
          </a:bodyPr>
          <a:lstStyle>
            <a:lvl1pPr marL="0" indent="0">
              <a:buNone/>
              <a:defRPr sz="2100" b="0" i="0" spc="100" baseline="0">
                <a:solidFill>
                  <a:schemeClr val="bg1"/>
                </a:solidFill>
                <a:latin typeface="Meta Head IGM Cond Light" panose="02000506030000020004" pitchFamily="2" charset="77"/>
              </a:defRPr>
            </a:lvl1pPr>
          </a:lstStyle>
          <a:p>
            <a:r>
              <a:rPr lang="de-DE" dirty="0"/>
              <a:t>Datum</a:t>
            </a:r>
          </a:p>
        </p:txBody>
      </p:sp>
      <p:sp>
        <p:nvSpPr>
          <p:cNvPr id="5" name="Textfeld 4">
            <a:extLst>
              <a:ext uri="{FF2B5EF4-FFF2-40B4-BE49-F238E27FC236}">
                <a16:creationId xmlns:a16="http://schemas.microsoft.com/office/drawing/2014/main" id="{61566813-E909-A142-B31F-03FCE51CCD4D}"/>
              </a:ext>
            </a:extLst>
          </p:cNvPr>
          <p:cNvSpPr txBox="1"/>
          <p:nvPr userDrawn="1"/>
        </p:nvSpPr>
        <p:spPr>
          <a:xfrm>
            <a:off x="6115050" y="4636168"/>
            <a:ext cx="2784031" cy="461665"/>
          </a:xfrm>
          <a:prstGeom prst="rect">
            <a:avLst/>
          </a:prstGeom>
          <a:noFill/>
        </p:spPr>
        <p:txBody>
          <a:bodyPr wrap="square" lIns="0" tIns="0" rIns="0" bIns="0" rtlCol="0">
            <a:spAutoFit/>
          </a:bodyPr>
          <a:lstStyle/>
          <a:p>
            <a:pPr algn="r"/>
            <a:r>
              <a:rPr lang="de-DE" sz="1000" b="0" i="0" kern="1200" dirty="0">
                <a:solidFill>
                  <a:srgbClr val="3C3C3B"/>
                </a:solidFill>
                <a:effectLst/>
                <a:latin typeface="Meta IGM" panose="02000503040000020004" pitchFamily="2" charset="0"/>
                <a:ea typeface="+mn-ea"/>
                <a:cs typeface="+mn-cs"/>
              </a:rPr>
              <a:t>IG Metall</a:t>
            </a:r>
          </a:p>
          <a:p>
            <a:pPr algn="r"/>
            <a:r>
              <a:rPr lang="de-DE" sz="1000" b="1" i="0" kern="1200" dirty="0" smtClean="0">
                <a:solidFill>
                  <a:srgbClr val="3C3C3B"/>
                </a:solidFill>
                <a:effectLst/>
                <a:latin typeface="Meta IGM" panose="02000503040000020004" pitchFamily="2" charset="0"/>
                <a:ea typeface="+mn-ea"/>
                <a:cs typeface="+mn-cs"/>
              </a:rPr>
              <a:t>FB Zielgruppen und Gleichstellung</a:t>
            </a:r>
          </a:p>
          <a:p>
            <a:pPr algn="r"/>
            <a:r>
              <a:rPr lang="de-DE" sz="1000" b="1" i="0" kern="1200" dirty="0" smtClean="0">
                <a:solidFill>
                  <a:srgbClr val="3C3C3B"/>
                </a:solidFill>
                <a:effectLst/>
                <a:latin typeface="Meta IGM" panose="02000503040000020004" pitchFamily="2" charset="0"/>
                <a:ea typeface="+mn-ea"/>
                <a:cs typeface="+mn-cs"/>
              </a:rPr>
              <a:t>Res. Angestellte, IT, Studierende</a:t>
            </a:r>
            <a:endParaRPr lang="de-DE" sz="1000" b="1" i="0" kern="1200" dirty="0">
              <a:solidFill>
                <a:srgbClr val="3C3C3B"/>
              </a:solidFill>
              <a:effectLst/>
              <a:latin typeface="Meta IGM" panose="02000503040000020004" pitchFamily="2" charset="0"/>
              <a:ea typeface="+mn-ea"/>
              <a:cs typeface="+mn-cs"/>
            </a:endParaRPr>
          </a:p>
        </p:txBody>
      </p:sp>
    </p:spTree>
    <p:extLst>
      <p:ext uri="{BB962C8B-B14F-4D97-AF65-F5344CB8AC3E}">
        <p14:creationId xmlns:p14="http://schemas.microsoft.com/office/powerpoint/2010/main" val="119743149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0AA2AEA-20EE-1F47-ACF4-0C99D615D47D}"/>
              </a:ext>
            </a:extLst>
          </p:cNvPr>
          <p:cNvPicPr>
            <a:picLocks noChangeAspect="1"/>
          </p:cNvPicPr>
          <p:nvPr userDrawn="1"/>
        </p:nvPicPr>
        <p:blipFill>
          <a:blip r:embed="rId2"/>
          <a:stretch>
            <a:fillRect/>
          </a:stretch>
        </p:blipFill>
        <p:spPr>
          <a:xfrm>
            <a:off x="0" y="0"/>
            <a:ext cx="7143750" cy="5143500"/>
          </a:xfrm>
          <a:prstGeom prst="rect">
            <a:avLst/>
          </a:prstGeom>
        </p:spPr>
      </p:pic>
      <p:sp>
        <p:nvSpPr>
          <p:cNvPr id="2" name="Title 1"/>
          <p:cNvSpPr>
            <a:spLocks noGrp="1"/>
          </p:cNvSpPr>
          <p:nvPr>
            <p:ph type="ctrTitle" hasCustomPrompt="1"/>
          </p:nvPr>
        </p:nvSpPr>
        <p:spPr>
          <a:xfrm>
            <a:off x="250825" y="2374211"/>
            <a:ext cx="6591039" cy="961628"/>
          </a:xfrm>
        </p:spPr>
        <p:txBody>
          <a:bodyPr anchor="ctr" anchorCtr="0"/>
          <a:lstStyle>
            <a:lvl1pPr algn="l">
              <a:defRPr sz="3500" spc="200" baseline="0">
                <a:solidFill>
                  <a:schemeClr val="bg1"/>
                </a:solidFill>
              </a:defRPr>
            </a:lvl1pPr>
          </a:lstStyle>
          <a:p>
            <a:r>
              <a:rPr lang="de-DE" dirty="0"/>
              <a:t>PRÄSENTATIONSTITEL BEARBEITEN</a:t>
            </a:r>
            <a:endParaRPr lang="en-US" dirty="0"/>
          </a:p>
        </p:txBody>
      </p:sp>
      <p:sp>
        <p:nvSpPr>
          <p:cNvPr id="15" name="Textplatzhalter 14">
            <a:extLst>
              <a:ext uri="{FF2B5EF4-FFF2-40B4-BE49-F238E27FC236}">
                <a16:creationId xmlns:a16="http://schemas.microsoft.com/office/drawing/2014/main" id="{64E9B235-21E8-9341-A119-8338AD853901}"/>
              </a:ext>
            </a:extLst>
          </p:cNvPr>
          <p:cNvSpPr>
            <a:spLocks noGrp="1"/>
          </p:cNvSpPr>
          <p:nvPr>
            <p:ph type="body" sz="quarter" idx="14" hasCustomPrompt="1"/>
          </p:nvPr>
        </p:nvSpPr>
        <p:spPr>
          <a:xfrm>
            <a:off x="250825" y="3352934"/>
            <a:ext cx="2514146" cy="347696"/>
          </a:xfrm>
        </p:spPr>
        <p:txBody>
          <a:bodyPr wrap="none" lIns="0" tIns="0" rIns="0" bIns="0" anchor="ctr" anchorCtr="0">
            <a:normAutofit/>
          </a:bodyPr>
          <a:lstStyle>
            <a:lvl1pPr marL="0" indent="0">
              <a:buNone/>
              <a:defRPr sz="2100" b="0" i="0" spc="100" baseline="0">
                <a:solidFill>
                  <a:schemeClr val="bg1"/>
                </a:solidFill>
                <a:latin typeface="Meta Head IGM Cond Light" panose="02000506030000020004" pitchFamily="2" charset="77"/>
              </a:defRPr>
            </a:lvl1pPr>
          </a:lstStyle>
          <a:p>
            <a:r>
              <a:rPr lang="de-DE" dirty="0"/>
              <a:t>Datum</a:t>
            </a:r>
          </a:p>
        </p:txBody>
      </p:sp>
    </p:spTree>
    <p:extLst>
      <p:ext uri="{BB962C8B-B14F-4D97-AF65-F5344CB8AC3E}">
        <p14:creationId xmlns:p14="http://schemas.microsoft.com/office/powerpoint/2010/main" val="38823225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Zwischentitel">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A6C4DE8-63EB-944F-9420-AFA164894E16}"/>
              </a:ext>
            </a:extLst>
          </p:cNvPr>
          <p:cNvPicPr>
            <a:picLocks noChangeAspect="1"/>
          </p:cNvPicPr>
          <p:nvPr userDrawn="1"/>
        </p:nvPicPr>
        <p:blipFill>
          <a:blip r:embed="rId2"/>
          <a:stretch>
            <a:fillRect/>
          </a:stretch>
        </p:blipFill>
        <p:spPr>
          <a:xfrm>
            <a:off x="0" y="0"/>
            <a:ext cx="7143750" cy="5143500"/>
          </a:xfrm>
          <a:prstGeom prst="rect">
            <a:avLst/>
          </a:prstGeom>
        </p:spPr>
      </p:pic>
      <p:pic>
        <p:nvPicPr>
          <p:cNvPr id="34" name="Grafik 33">
            <a:extLst>
              <a:ext uri="{FF2B5EF4-FFF2-40B4-BE49-F238E27FC236}">
                <a16:creationId xmlns:a16="http://schemas.microsoft.com/office/drawing/2014/main" id="{A1E45744-6AD6-4F43-A343-971D23259787}"/>
              </a:ext>
            </a:extLst>
          </p:cNvPr>
          <p:cNvPicPr>
            <a:picLocks noChangeAspect="1"/>
          </p:cNvPicPr>
          <p:nvPr userDrawn="1"/>
        </p:nvPicPr>
        <p:blipFill>
          <a:blip r:embed="rId3"/>
          <a:stretch>
            <a:fillRect/>
          </a:stretch>
        </p:blipFill>
        <p:spPr>
          <a:xfrm>
            <a:off x="8173175" y="238618"/>
            <a:ext cx="720000" cy="720000"/>
          </a:xfrm>
          <a:prstGeom prst="rect">
            <a:avLst/>
          </a:prstGeom>
        </p:spPr>
      </p:pic>
      <p:sp>
        <p:nvSpPr>
          <p:cNvPr id="2" name="Title 1"/>
          <p:cNvSpPr>
            <a:spLocks noGrp="1"/>
          </p:cNvSpPr>
          <p:nvPr>
            <p:ph type="ctrTitle" hasCustomPrompt="1"/>
          </p:nvPr>
        </p:nvSpPr>
        <p:spPr>
          <a:xfrm>
            <a:off x="250825" y="1603659"/>
            <a:ext cx="4859057" cy="2524062"/>
          </a:xfrm>
        </p:spPr>
        <p:txBody>
          <a:bodyPr anchor="ctr" anchorCtr="0"/>
          <a:lstStyle>
            <a:lvl1pPr algn="l">
              <a:defRPr sz="3500" b="1" i="0" spc="200" baseline="0">
                <a:solidFill>
                  <a:schemeClr val="bg1"/>
                </a:solidFill>
                <a:latin typeface="Meta Head IGM Cond Black" panose="02000506030000020004" pitchFamily="2" charset="77"/>
              </a:defRPr>
            </a:lvl1pPr>
          </a:lstStyle>
          <a:p>
            <a:r>
              <a:rPr lang="de-DE" dirty="0"/>
              <a:t>ZWISCHENTITEL BEARBEITEN</a:t>
            </a:r>
            <a:endParaRPr lang="en-US" dirty="0"/>
          </a:p>
        </p:txBody>
      </p:sp>
    </p:spTree>
    <p:extLst>
      <p:ext uri="{BB962C8B-B14F-4D97-AF65-F5344CB8AC3E}">
        <p14:creationId xmlns:p14="http://schemas.microsoft.com/office/powerpoint/2010/main" val="192848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0825" y="1080000"/>
            <a:ext cx="8642349" cy="454025"/>
          </a:xfrm>
        </p:spPr>
        <p:txBody>
          <a:bodyPr/>
          <a:lstStyle>
            <a:lvl1pPr>
              <a:defRPr spc="200" baseline="0"/>
            </a:lvl1pPr>
          </a:lstStyle>
          <a:p>
            <a:r>
              <a:rPr lang="de-DE" dirty="0"/>
              <a:t>TITEL BEARBEITEN</a:t>
            </a:r>
            <a:endParaRPr lang="en-US" dirty="0"/>
          </a:p>
        </p:txBody>
      </p:sp>
      <p:sp>
        <p:nvSpPr>
          <p:cNvPr id="3" name="Content Placeholder 2"/>
          <p:cNvSpPr>
            <a:spLocks noGrp="1"/>
          </p:cNvSpPr>
          <p:nvPr>
            <p:ph idx="1"/>
          </p:nvPr>
        </p:nvSpPr>
        <p:spPr>
          <a:xfrm>
            <a:off x="250825" y="2299168"/>
            <a:ext cx="8642349" cy="2119409"/>
          </a:xfrm>
        </p:spPr>
        <p:txBody>
          <a:bodyPr lIns="0" tIns="0" rIns="0" bIns="0">
            <a:normAutofit/>
          </a:bodyPr>
          <a:lstStyle>
            <a:lvl1pPr marL="280800" indent="-279450">
              <a:spcBef>
                <a:spcPts val="750"/>
              </a:spcBef>
              <a:buSzPct val="90000"/>
              <a:buFontTx/>
              <a:buBlip>
                <a:blip r:embed="rId2"/>
              </a:buBlip>
              <a:defRPr sz="1800" b="0" i="0">
                <a:solidFill>
                  <a:srgbClr val="3C3C3B"/>
                </a:solidFill>
                <a:latin typeface="Meta IGM" panose="02000503040000020004" pitchFamily="2" charset="0"/>
              </a:defRPr>
            </a:lvl1pPr>
            <a:lvl2pPr marL="586350" indent="-279450">
              <a:spcBef>
                <a:spcPts val="750"/>
              </a:spcBef>
              <a:buSzPct val="90000"/>
              <a:buFontTx/>
              <a:buBlip>
                <a:blip r:embed="rId2"/>
              </a:buBlip>
              <a:defRPr sz="1800" b="0" i="0">
                <a:solidFill>
                  <a:srgbClr val="3C3C3B"/>
                </a:solidFill>
                <a:latin typeface="Meta IGM" panose="02000503040000020004" pitchFamily="2" charset="0"/>
              </a:defRPr>
            </a:lvl2pPr>
            <a:lvl3pPr marL="899550" indent="-285750">
              <a:spcBef>
                <a:spcPts val="750"/>
              </a:spcBef>
              <a:buFontTx/>
              <a:buBlip>
                <a:blip r:embed="rId2"/>
              </a:buBlip>
              <a:defRPr b="0" i="0">
                <a:solidFill>
                  <a:srgbClr val="3C3C3B"/>
                </a:solidFill>
                <a:latin typeface="Meta IGM" panose="02000503040000020004" pitchFamily="2" charset="0"/>
              </a:defRPr>
            </a:lvl3pPr>
            <a:lvl4pPr marL="1200150" indent="-279450">
              <a:spcBef>
                <a:spcPts val="750"/>
              </a:spcBef>
              <a:buFontTx/>
              <a:buBlip>
                <a:blip r:embed="rId2"/>
              </a:buBlip>
              <a:defRPr b="0" i="0">
                <a:solidFill>
                  <a:srgbClr val="3C3C3B"/>
                </a:solidFill>
                <a:latin typeface="Meta IGM" panose="02000503040000020004" pitchFamily="2" charset="0"/>
              </a:defRPr>
            </a:lvl4pPr>
            <a:lvl5pPr marL="1471050">
              <a:spcBef>
                <a:spcPts val="750"/>
              </a:spcBef>
              <a:defRPr b="0" i="0">
                <a:solidFill>
                  <a:srgbClr val="3C3C3B"/>
                </a:solidFill>
                <a:latin typeface="Meta IGM" panose="02000503040000020004" pitchFamily="2" charset="0"/>
              </a:defRPr>
            </a:lvl5pPr>
          </a:lstStyle>
          <a:p>
            <a:pPr lvl="0"/>
            <a:r>
              <a:rPr lang="de-DE" smtClean="0"/>
              <a:t>Formatvorlagen des Textmasters bearbeiten</a:t>
            </a:r>
          </a:p>
        </p:txBody>
      </p:sp>
      <p:sp>
        <p:nvSpPr>
          <p:cNvPr id="9" name="Textplatzhalter 8">
            <a:extLst>
              <a:ext uri="{FF2B5EF4-FFF2-40B4-BE49-F238E27FC236}">
                <a16:creationId xmlns:a16="http://schemas.microsoft.com/office/drawing/2014/main" id="{CBAFFCE6-5B0A-D047-AF37-74CD899250A6}"/>
              </a:ext>
            </a:extLst>
          </p:cNvPr>
          <p:cNvSpPr>
            <a:spLocks noGrp="1"/>
          </p:cNvSpPr>
          <p:nvPr>
            <p:ph type="body" sz="quarter" idx="13" hasCustomPrompt="1"/>
          </p:nvPr>
        </p:nvSpPr>
        <p:spPr>
          <a:xfrm>
            <a:off x="250825" y="1544968"/>
            <a:ext cx="8642349" cy="495300"/>
          </a:xfrm>
        </p:spPr>
        <p:txBody>
          <a:bodyPr lIns="0" tIns="0" rIns="0" bIns="0" anchor="ctr" anchorCtr="0">
            <a:noAutofit/>
          </a:bodyPr>
          <a:lstStyle>
            <a:lvl1pPr marL="0" indent="0">
              <a:buNone/>
              <a:defRPr sz="2400" b="0" i="0" spc="100" baseline="0">
                <a:latin typeface="Meta Head IGM Cond Light" panose="02000506030000020004" pitchFamily="2" charset="77"/>
              </a:defRPr>
            </a:lvl1pPr>
          </a:lstStyle>
          <a:p>
            <a:r>
              <a:rPr lang="de-DE" dirty="0"/>
              <a:t>Unterzeile einfügen</a:t>
            </a:r>
          </a:p>
        </p:txBody>
      </p:sp>
      <p:sp>
        <p:nvSpPr>
          <p:cNvPr id="8" name="Textplatzhalter 3">
            <a:extLst>
              <a:ext uri="{FF2B5EF4-FFF2-40B4-BE49-F238E27FC236}">
                <a16:creationId xmlns:a16="http://schemas.microsoft.com/office/drawing/2014/main" id="{D7486DF0-5739-C444-8591-8165BD759D7F}"/>
              </a:ext>
            </a:extLst>
          </p:cNvPr>
          <p:cNvSpPr txBox="1">
            <a:spLocks/>
          </p:cNvSpPr>
          <p:nvPr userDrawn="1"/>
        </p:nvSpPr>
        <p:spPr>
          <a:xfrm>
            <a:off x="4135077" y="4678176"/>
            <a:ext cx="884237" cy="271969"/>
          </a:xfrm>
          <a:prstGeom prst="rect">
            <a:avLst/>
          </a:prstGeom>
        </p:spPr>
        <p:txBody>
          <a:bodyPr lIns="0" tIns="0" rIns="0" bIns="0" anchor="b" anchorCtr="0"/>
          <a:lstStyle>
            <a:lvl1pPr marL="0" indent="0" algn="l" defTabSz="685800" rtl="0" eaLnBrk="1" latinLnBrk="0" hangingPunct="1">
              <a:lnSpc>
                <a:spcPct val="90000"/>
              </a:lnSpc>
              <a:spcBef>
                <a:spcPts val="750"/>
              </a:spcBef>
              <a:buSzPct val="90000"/>
              <a:buFontTx/>
              <a:buNone/>
              <a:defRPr sz="1000" b="0" i="0" kern="1200">
                <a:solidFill>
                  <a:srgbClr val="3C3C3B"/>
                </a:solidFill>
                <a:latin typeface="Meta OT" panose="020B0504030101020104" pitchFamily="34" charset="77"/>
                <a:ea typeface="+mn-ea"/>
                <a:cs typeface="+mn-cs"/>
              </a:defRPr>
            </a:lvl1pPr>
            <a:lvl2pPr marL="5143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2pPr>
            <a:lvl3pPr marL="7852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3pPr>
            <a:lvl4pPr marL="10561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4pPr>
            <a:lvl5pPr marL="1327050" indent="-243450" algn="l" defTabSz="685800" rtl="0" eaLnBrk="1" latinLnBrk="0" hangingPunct="1">
              <a:lnSpc>
                <a:spcPct val="90000"/>
              </a:lnSpc>
              <a:spcBef>
                <a:spcPts val="375"/>
              </a:spcBef>
              <a:buFontTx/>
              <a:buBlip>
                <a:blip r:embed="rId2"/>
              </a:buBlip>
              <a:defRPr sz="1800" b="0" i="0" kern="1200">
                <a:solidFill>
                  <a:schemeClr val="tx1"/>
                </a:solidFill>
                <a:latin typeface="Meta OT" panose="020B05040301010201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fld id="{FE565D1A-C7ED-2741-8521-CA3C0FECAFC6}" type="slidenum">
              <a:rPr lang="de-DE" b="0" i="0" smtClean="0">
                <a:latin typeface="Meta IGM" panose="02000503040000020004" pitchFamily="2" charset="0"/>
              </a:rPr>
              <a:pPr algn="ctr"/>
              <a:t>‹Nr.›</a:t>
            </a:fld>
            <a:endParaRPr lang="de-DE" b="0" i="0" dirty="0">
              <a:latin typeface="Meta IGM" panose="02000503040000020004" pitchFamily="2" charset="0"/>
            </a:endParaRPr>
          </a:p>
        </p:txBody>
      </p:sp>
    </p:spTree>
    <p:extLst>
      <p:ext uri="{BB962C8B-B14F-4D97-AF65-F5344CB8AC3E}">
        <p14:creationId xmlns:p14="http://schemas.microsoft.com/office/powerpoint/2010/main" val="2540952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und Bilder in Dreiecke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0824" y="2213003"/>
            <a:ext cx="4228968" cy="2228368"/>
          </a:xfrm>
        </p:spPr>
        <p:txBody>
          <a:bodyPr lIns="0" tIns="0" rIns="0" bIns="0">
            <a:noAutofit/>
          </a:bodyPr>
          <a:lstStyle>
            <a:lvl1pPr marL="243450">
              <a:defRPr b="0" i="0">
                <a:latin typeface="Meta IGM" panose="02000503040000020004" pitchFamily="2" charset="0"/>
              </a:defRPr>
            </a:lvl1pPr>
            <a:lvl2pPr>
              <a:defRPr/>
            </a:lvl2pPr>
            <a:lvl3pPr>
              <a:defRPr/>
            </a:lvl3pPr>
            <a:lvl4pPr>
              <a:defRPr/>
            </a:lvl4pPr>
            <a:lvl5pPr>
              <a:defRPr/>
            </a:lvl5pPr>
          </a:lstStyle>
          <a:p>
            <a:pPr lvl="0"/>
            <a:r>
              <a:rPr lang="de-DE" smtClean="0"/>
              <a:t>Formatvorlagen des Textmasters bearbeiten</a:t>
            </a:r>
          </a:p>
        </p:txBody>
      </p:sp>
      <p:sp>
        <p:nvSpPr>
          <p:cNvPr id="9" name="Textplatzhalter 8">
            <a:extLst>
              <a:ext uri="{FF2B5EF4-FFF2-40B4-BE49-F238E27FC236}">
                <a16:creationId xmlns:a16="http://schemas.microsoft.com/office/drawing/2014/main" id="{701916FA-D5D3-3649-805F-88EF80C0F85B}"/>
              </a:ext>
            </a:extLst>
          </p:cNvPr>
          <p:cNvSpPr>
            <a:spLocks noGrp="1"/>
          </p:cNvSpPr>
          <p:nvPr>
            <p:ph type="body" sz="quarter" idx="13" hasCustomPrompt="1"/>
          </p:nvPr>
        </p:nvSpPr>
        <p:spPr>
          <a:xfrm>
            <a:off x="250825" y="1579389"/>
            <a:ext cx="4228967" cy="495300"/>
          </a:xfrm>
        </p:spPr>
        <p:txBody>
          <a:bodyPr lIns="0" tIns="0" rIns="0" bIns="0" anchor="ctr" anchorCtr="0">
            <a:noAutofit/>
          </a:bodyPr>
          <a:lstStyle>
            <a:lvl1pPr marL="0" indent="0">
              <a:buNone/>
              <a:defRPr sz="2400" b="0" i="0" spc="100" baseline="0">
                <a:latin typeface="Meta Head IGM Cond Light" panose="02000506030000020004" pitchFamily="2" charset="77"/>
              </a:defRPr>
            </a:lvl1pPr>
          </a:lstStyle>
          <a:p>
            <a:r>
              <a:rPr lang="de-DE" dirty="0"/>
              <a:t>Unterzeile einfügen</a:t>
            </a:r>
          </a:p>
        </p:txBody>
      </p:sp>
      <p:sp>
        <p:nvSpPr>
          <p:cNvPr id="10" name="Textplatzhalter 3">
            <a:extLst>
              <a:ext uri="{FF2B5EF4-FFF2-40B4-BE49-F238E27FC236}">
                <a16:creationId xmlns:a16="http://schemas.microsoft.com/office/drawing/2014/main" id="{640241A6-D7C2-2D40-8F92-2599EC120160}"/>
              </a:ext>
            </a:extLst>
          </p:cNvPr>
          <p:cNvSpPr txBox="1">
            <a:spLocks/>
          </p:cNvSpPr>
          <p:nvPr userDrawn="1"/>
        </p:nvSpPr>
        <p:spPr>
          <a:xfrm>
            <a:off x="4135077" y="4678176"/>
            <a:ext cx="884237" cy="271969"/>
          </a:xfrm>
          <a:prstGeom prst="rect">
            <a:avLst/>
          </a:prstGeom>
        </p:spPr>
        <p:txBody>
          <a:bodyPr lIns="0" tIns="0" rIns="0" bIns="0" anchor="b" anchorCtr="0"/>
          <a:lstStyle>
            <a:lvl1pPr marL="0" indent="0" algn="l" defTabSz="685800" rtl="0" eaLnBrk="1" latinLnBrk="0" hangingPunct="1">
              <a:lnSpc>
                <a:spcPct val="90000"/>
              </a:lnSpc>
              <a:spcBef>
                <a:spcPts val="750"/>
              </a:spcBef>
              <a:buSzPct val="90000"/>
              <a:buFontTx/>
              <a:buNone/>
              <a:defRPr sz="1000" b="0" i="0" kern="1200">
                <a:solidFill>
                  <a:srgbClr val="3C3C3B"/>
                </a:solidFill>
                <a:latin typeface="Meta OT" panose="020B0504030101020104" pitchFamily="34" charset="77"/>
                <a:ea typeface="+mn-ea"/>
                <a:cs typeface="+mn-cs"/>
              </a:defRPr>
            </a:lvl1pPr>
            <a:lvl2pPr marL="5143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2pPr>
            <a:lvl3pPr marL="7852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3pPr>
            <a:lvl4pPr marL="10561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4pPr>
            <a:lvl5pPr marL="1327050" indent="-243450" algn="l" defTabSz="685800" rtl="0" eaLnBrk="1" latinLnBrk="0" hangingPunct="1">
              <a:lnSpc>
                <a:spcPct val="90000"/>
              </a:lnSpc>
              <a:spcBef>
                <a:spcPts val="375"/>
              </a:spcBef>
              <a:buFontTx/>
              <a:buBlip>
                <a:blip r:embed="rId2"/>
              </a:buBlip>
              <a:defRPr sz="1800" b="0" i="0" kern="1200">
                <a:solidFill>
                  <a:schemeClr val="tx1"/>
                </a:solidFill>
                <a:latin typeface="Meta OT" panose="020B05040301010201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fld id="{FE565D1A-C7ED-2741-8521-CA3C0FECAFC6}" type="slidenum">
              <a:rPr lang="de-DE" b="0" i="0" smtClean="0">
                <a:latin typeface="Meta IGM" panose="02000503040000020004" pitchFamily="2" charset="0"/>
              </a:rPr>
              <a:pPr algn="ctr"/>
              <a:t>‹Nr.›</a:t>
            </a:fld>
            <a:endParaRPr lang="de-DE" b="0" i="0" dirty="0">
              <a:latin typeface="Meta IGM" panose="02000503040000020004" pitchFamily="2" charset="0"/>
            </a:endParaRPr>
          </a:p>
        </p:txBody>
      </p:sp>
      <p:sp>
        <p:nvSpPr>
          <p:cNvPr id="12" name="Title 1">
            <a:extLst>
              <a:ext uri="{FF2B5EF4-FFF2-40B4-BE49-F238E27FC236}">
                <a16:creationId xmlns:a16="http://schemas.microsoft.com/office/drawing/2014/main" id="{B6248DF6-2726-DD4A-A7E5-C91F48E303A9}"/>
              </a:ext>
            </a:extLst>
          </p:cNvPr>
          <p:cNvSpPr>
            <a:spLocks noGrp="1"/>
          </p:cNvSpPr>
          <p:nvPr>
            <p:ph type="title" hasCustomPrompt="1"/>
          </p:nvPr>
        </p:nvSpPr>
        <p:spPr>
          <a:xfrm>
            <a:off x="250825" y="1080000"/>
            <a:ext cx="4228967" cy="472175"/>
          </a:xfrm>
        </p:spPr>
        <p:txBody>
          <a:bodyPr/>
          <a:lstStyle>
            <a:lvl1pPr>
              <a:defRPr spc="200" baseline="0"/>
            </a:lvl1pPr>
          </a:lstStyle>
          <a:p>
            <a:r>
              <a:rPr lang="de-DE" dirty="0"/>
              <a:t>TITEL BEARBEITEN</a:t>
            </a:r>
            <a:endParaRPr lang="en-US" dirty="0"/>
          </a:p>
        </p:txBody>
      </p:sp>
      <p:sp>
        <p:nvSpPr>
          <p:cNvPr id="6" name="Bildplatzhalter 5">
            <a:extLst>
              <a:ext uri="{FF2B5EF4-FFF2-40B4-BE49-F238E27FC236}">
                <a16:creationId xmlns:a16="http://schemas.microsoft.com/office/drawing/2014/main" id="{1AFD7D0B-45C0-0649-BF63-2ABAFA50360B}"/>
              </a:ext>
            </a:extLst>
          </p:cNvPr>
          <p:cNvSpPr>
            <a:spLocks noGrp="1"/>
          </p:cNvSpPr>
          <p:nvPr>
            <p:ph type="pic" sz="quarter" idx="15"/>
          </p:nvPr>
        </p:nvSpPr>
        <p:spPr>
          <a:xfrm>
            <a:off x="5250569" y="1732138"/>
            <a:ext cx="3895208" cy="3908072"/>
          </a:xfrm>
          <a:custGeom>
            <a:avLst/>
            <a:gdLst>
              <a:gd name="connsiteX0" fmla="*/ 0 w 2844800"/>
              <a:gd name="connsiteY0" fmla="*/ 1492250 h 1492250"/>
              <a:gd name="connsiteX1" fmla="*/ 1422400 w 2844800"/>
              <a:gd name="connsiteY1" fmla="*/ 0 h 1492250"/>
              <a:gd name="connsiteX2" fmla="*/ 2844800 w 2844800"/>
              <a:gd name="connsiteY2" fmla="*/ 1492250 h 1492250"/>
              <a:gd name="connsiteX3" fmla="*/ 0 w 2844800"/>
              <a:gd name="connsiteY3" fmla="*/ 1492250 h 1492250"/>
              <a:gd name="connsiteX0" fmla="*/ 0 w 3719689"/>
              <a:gd name="connsiteY0" fmla="*/ 1492250 h 3366205"/>
              <a:gd name="connsiteX1" fmla="*/ 1422400 w 3719689"/>
              <a:gd name="connsiteY1" fmla="*/ 0 h 3366205"/>
              <a:gd name="connsiteX2" fmla="*/ 3719689 w 3719689"/>
              <a:gd name="connsiteY2" fmla="*/ 3366205 h 3366205"/>
              <a:gd name="connsiteX3" fmla="*/ 0 w 3719689"/>
              <a:gd name="connsiteY3" fmla="*/ 1492250 h 3366205"/>
              <a:gd name="connsiteX0" fmla="*/ 0 w 3905955"/>
              <a:gd name="connsiteY0" fmla="*/ 1938161 h 3812116"/>
              <a:gd name="connsiteX1" fmla="*/ 3905955 w 3905955"/>
              <a:gd name="connsiteY1" fmla="*/ 0 h 3812116"/>
              <a:gd name="connsiteX2" fmla="*/ 3719689 w 3905955"/>
              <a:gd name="connsiteY2" fmla="*/ 3812116 h 3812116"/>
              <a:gd name="connsiteX3" fmla="*/ 0 w 3905955"/>
              <a:gd name="connsiteY3" fmla="*/ 1938161 h 3812116"/>
              <a:gd name="connsiteX0" fmla="*/ 0 w 3905955"/>
              <a:gd name="connsiteY0" fmla="*/ 1938161 h 3496027"/>
              <a:gd name="connsiteX1" fmla="*/ 3905955 w 3905955"/>
              <a:gd name="connsiteY1" fmla="*/ 0 h 3496027"/>
              <a:gd name="connsiteX2" fmla="*/ 3900311 w 3905955"/>
              <a:gd name="connsiteY2" fmla="*/ 3496027 h 3496027"/>
              <a:gd name="connsiteX3" fmla="*/ 0 w 3905955"/>
              <a:gd name="connsiteY3" fmla="*/ 1938161 h 3496027"/>
              <a:gd name="connsiteX0" fmla="*/ 0 w 3900342"/>
              <a:gd name="connsiteY0" fmla="*/ 1830917 h 3388783"/>
              <a:gd name="connsiteX1" fmla="*/ 3821289 w 3900342"/>
              <a:gd name="connsiteY1" fmla="*/ 0 h 3388783"/>
              <a:gd name="connsiteX2" fmla="*/ 3900311 w 3900342"/>
              <a:gd name="connsiteY2" fmla="*/ 3388783 h 3388783"/>
              <a:gd name="connsiteX3" fmla="*/ 0 w 3900342"/>
              <a:gd name="connsiteY3" fmla="*/ 1830917 h 3388783"/>
              <a:gd name="connsiteX0" fmla="*/ 0 w 3900561"/>
              <a:gd name="connsiteY0" fmla="*/ 1932517 h 3490383"/>
              <a:gd name="connsiteX1" fmla="*/ 3894666 w 3900561"/>
              <a:gd name="connsiteY1" fmla="*/ 0 h 3490383"/>
              <a:gd name="connsiteX2" fmla="*/ 3900311 w 3900561"/>
              <a:gd name="connsiteY2" fmla="*/ 3490383 h 3490383"/>
              <a:gd name="connsiteX3" fmla="*/ 0 w 3900561"/>
              <a:gd name="connsiteY3" fmla="*/ 1932517 h 3490383"/>
              <a:gd name="connsiteX0" fmla="*/ 0 w 3895208"/>
              <a:gd name="connsiteY0" fmla="*/ 1932517 h 3908072"/>
              <a:gd name="connsiteX1" fmla="*/ 3894666 w 3895208"/>
              <a:gd name="connsiteY1" fmla="*/ 0 h 3908072"/>
              <a:gd name="connsiteX2" fmla="*/ 3894666 w 3895208"/>
              <a:gd name="connsiteY2" fmla="*/ 3908072 h 3908072"/>
              <a:gd name="connsiteX3" fmla="*/ 0 w 3895208"/>
              <a:gd name="connsiteY3" fmla="*/ 1932517 h 3908072"/>
            </a:gdLst>
            <a:ahLst/>
            <a:cxnLst>
              <a:cxn ang="0">
                <a:pos x="connsiteX0" y="connsiteY0"/>
              </a:cxn>
              <a:cxn ang="0">
                <a:pos x="connsiteX1" y="connsiteY1"/>
              </a:cxn>
              <a:cxn ang="0">
                <a:pos x="connsiteX2" y="connsiteY2"/>
              </a:cxn>
              <a:cxn ang="0">
                <a:pos x="connsiteX3" y="connsiteY3"/>
              </a:cxn>
            </a:cxnLst>
            <a:rect l="l" t="t" r="r" b="b"/>
            <a:pathLst>
              <a:path w="3895208" h="3908072">
                <a:moveTo>
                  <a:pt x="0" y="1932517"/>
                </a:moveTo>
                <a:lnTo>
                  <a:pt x="3894666" y="0"/>
                </a:lnTo>
                <a:cubicBezTo>
                  <a:pt x="3892785" y="1165342"/>
                  <a:pt x="3896547" y="2742730"/>
                  <a:pt x="3894666" y="3908072"/>
                </a:cubicBezTo>
                <a:lnTo>
                  <a:pt x="0" y="1932517"/>
                </a:lnTo>
                <a:close/>
              </a:path>
            </a:pathLst>
          </a:custGeom>
          <a:solidFill>
            <a:schemeClr val="accent6"/>
          </a:solidFill>
        </p:spPr>
        <p:txBody>
          <a:bodyPr anchor="ctr">
            <a:normAutofit/>
          </a:bodyPr>
          <a:lstStyle>
            <a:lvl1pPr marL="0" indent="0" algn="r">
              <a:spcBef>
                <a:spcPts val="500"/>
              </a:spcBef>
              <a:buFont typeface="Arial" panose="020B0604020202020204" pitchFamily="34" charset="0"/>
              <a:buNone/>
              <a:defRPr sz="1600"/>
            </a:lvl1pPr>
          </a:lstStyle>
          <a:p>
            <a:r>
              <a:rPr lang="de-DE" smtClean="0"/>
              <a:t>Bild durch Klicken auf Symbol hinzufügen</a:t>
            </a:r>
            <a:endParaRPr lang="de-DE" dirty="0"/>
          </a:p>
        </p:txBody>
      </p:sp>
      <p:sp>
        <p:nvSpPr>
          <p:cNvPr id="14" name="Bildplatzhalter 13">
            <a:extLst>
              <a:ext uri="{FF2B5EF4-FFF2-40B4-BE49-F238E27FC236}">
                <a16:creationId xmlns:a16="http://schemas.microsoft.com/office/drawing/2014/main" id="{307DC63A-7B6C-E443-8FD2-12E8BE98F005}"/>
              </a:ext>
            </a:extLst>
          </p:cNvPr>
          <p:cNvSpPr>
            <a:spLocks noGrp="1"/>
          </p:cNvSpPr>
          <p:nvPr>
            <p:ph type="pic" sz="quarter" idx="16"/>
          </p:nvPr>
        </p:nvSpPr>
        <p:spPr>
          <a:xfrm>
            <a:off x="6142614" y="1023853"/>
            <a:ext cx="2114407" cy="2121623"/>
          </a:xfrm>
          <a:custGeom>
            <a:avLst/>
            <a:gdLst>
              <a:gd name="connsiteX0" fmla="*/ 0 w 1614487"/>
              <a:gd name="connsiteY0" fmla="*/ 0 h 2119313"/>
              <a:gd name="connsiteX1" fmla="*/ 1614487 w 1614487"/>
              <a:gd name="connsiteY1" fmla="*/ 0 h 2119313"/>
              <a:gd name="connsiteX2" fmla="*/ 1614487 w 1614487"/>
              <a:gd name="connsiteY2" fmla="*/ 2119313 h 2119313"/>
              <a:gd name="connsiteX3" fmla="*/ 0 w 1614487"/>
              <a:gd name="connsiteY3" fmla="*/ 2119313 h 2119313"/>
              <a:gd name="connsiteX4" fmla="*/ 0 w 1614487"/>
              <a:gd name="connsiteY4" fmla="*/ 0 h 2119313"/>
              <a:gd name="connsiteX0" fmla="*/ 0 w 1614487"/>
              <a:gd name="connsiteY0" fmla="*/ 0 h 2119313"/>
              <a:gd name="connsiteX1" fmla="*/ 1614487 w 1614487"/>
              <a:gd name="connsiteY1" fmla="*/ 2119313 h 2119313"/>
              <a:gd name="connsiteX2" fmla="*/ 0 w 1614487"/>
              <a:gd name="connsiteY2" fmla="*/ 2119313 h 2119313"/>
              <a:gd name="connsiteX3" fmla="*/ 0 w 1614487"/>
              <a:gd name="connsiteY3" fmla="*/ 0 h 2119313"/>
              <a:gd name="connsiteX0" fmla="*/ 90054 w 1614487"/>
              <a:gd name="connsiteY0" fmla="*/ 0 h 2244004"/>
              <a:gd name="connsiteX1" fmla="*/ 1614487 w 1614487"/>
              <a:gd name="connsiteY1" fmla="*/ 2244004 h 2244004"/>
              <a:gd name="connsiteX2" fmla="*/ 0 w 1614487"/>
              <a:gd name="connsiteY2" fmla="*/ 2244004 h 2244004"/>
              <a:gd name="connsiteX3" fmla="*/ 90054 w 1614487"/>
              <a:gd name="connsiteY3" fmla="*/ 0 h 2244004"/>
              <a:gd name="connsiteX0" fmla="*/ 0 w 1524433"/>
              <a:gd name="connsiteY0" fmla="*/ 0 h 2244004"/>
              <a:gd name="connsiteX1" fmla="*/ 1524433 w 1524433"/>
              <a:gd name="connsiteY1" fmla="*/ 2244004 h 2244004"/>
              <a:gd name="connsiteX2" fmla="*/ 6927 w 1524433"/>
              <a:gd name="connsiteY2" fmla="*/ 2160877 h 2244004"/>
              <a:gd name="connsiteX3" fmla="*/ 0 w 1524433"/>
              <a:gd name="connsiteY3" fmla="*/ 0 h 2244004"/>
              <a:gd name="connsiteX0" fmla="*/ 0 w 2120179"/>
              <a:gd name="connsiteY0" fmla="*/ 0 h 2160877"/>
              <a:gd name="connsiteX1" fmla="*/ 2120179 w 2120179"/>
              <a:gd name="connsiteY1" fmla="*/ 1080223 h 2160877"/>
              <a:gd name="connsiteX2" fmla="*/ 6927 w 2120179"/>
              <a:gd name="connsiteY2" fmla="*/ 2160877 h 2160877"/>
              <a:gd name="connsiteX3" fmla="*/ 0 w 2120179"/>
              <a:gd name="connsiteY3" fmla="*/ 0 h 2160877"/>
              <a:gd name="connsiteX0" fmla="*/ 0 w 2120179"/>
              <a:gd name="connsiteY0" fmla="*/ 0 h 2147023"/>
              <a:gd name="connsiteX1" fmla="*/ 2120179 w 2120179"/>
              <a:gd name="connsiteY1" fmla="*/ 1080223 h 2147023"/>
              <a:gd name="connsiteX2" fmla="*/ 6927 w 2120179"/>
              <a:gd name="connsiteY2" fmla="*/ 2147023 h 2147023"/>
              <a:gd name="connsiteX3" fmla="*/ 0 w 2120179"/>
              <a:gd name="connsiteY3" fmla="*/ 0 h 2147023"/>
              <a:gd name="connsiteX0" fmla="*/ 6928 w 2127107"/>
              <a:gd name="connsiteY0" fmla="*/ 0 h 2147023"/>
              <a:gd name="connsiteX1" fmla="*/ 2127107 w 2127107"/>
              <a:gd name="connsiteY1" fmla="*/ 1080223 h 2147023"/>
              <a:gd name="connsiteX2" fmla="*/ 0 w 2127107"/>
              <a:gd name="connsiteY2" fmla="*/ 2147023 h 2147023"/>
              <a:gd name="connsiteX3" fmla="*/ 6928 w 2127107"/>
              <a:gd name="connsiteY3" fmla="*/ 0 h 2147023"/>
              <a:gd name="connsiteX0" fmla="*/ 338 w 2120517"/>
              <a:gd name="connsiteY0" fmla="*/ 0 h 2147023"/>
              <a:gd name="connsiteX1" fmla="*/ 2120517 w 2120517"/>
              <a:gd name="connsiteY1" fmla="*/ 1080223 h 2147023"/>
              <a:gd name="connsiteX2" fmla="*/ 6110 w 2120517"/>
              <a:gd name="connsiteY2" fmla="*/ 2147023 h 2147023"/>
              <a:gd name="connsiteX3" fmla="*/ 338 w 2120517"/>
              <a:gd name="connsiteY3" fmla="*/ 0 h 2147023"/>
              <a:gd name="connsiteX0" fmla="*/ 35503 w 2114407"/>
              <a:gd name="connsiteY0" fmla="*/ 0 h 2004148"/>
              <a:gd name="connsiteX1" fmla="*/ 2114407 w 2114407"/>
              <a:gd name="connsiteY1" fmla="*/ 937348 h 2004148"/>
              <a:gd name="connsiteX2" fmla="*/ 0 w 2114407"/>
              <a:gd name="connsiteY2" fmla="*/ 2004148 h 2004148"/>
              <a:gd name="connsiteX3" fmla="*/ 35503 w 2114407"/>
              <a:gd name="connsiteY3" fmla="*/ 0 h 2004148"/>
              <a:gd name="connsiteX0" fmla="*/ 6928 w 2114407"/>
              <a:gd name="connsiteY0" fmla="*/ 0 h 2121623"/>
              <a:gd name="connsiteX1" fmla="*/ 2114407 w 2114407"/>
              <a:gd name="connsiteY1" fmla="*/ 1054823 h 2121623"/>
              <a:gd name="connsiteX2" fmla="*/ 0 w 2114407"/>
              <a:gd name="connsiteY2" fmla="*/ 2121623 h 2121623"/>
              <a:gd name="connsiteX3" fmla="*/ 6928 w 2114407"/>
              <a:gd name="connsiteY3" fmla="*/ 0 h 2121623"/>
            </a:gdLst>
            <a:ahLst/>
            <a:cxnLst>
              <a:cxn ang="0">
                <a:pos x="connsiteX0" y="connsiteY0"/>
              </a:cxn>
              <a:cxn ang="0">
                <a:pos x="connsiteX1" y="connsiteY1"/>
              </a:cxn>
              <a:cxn ang="0">
                <a:pos x="connsiteX2" y="connsiteY2"/>
              </a:cxn>
              <a:cxn ang="0">
                <a:pos x="connsiteX3" y="connsiteY3"/>
              </a:cxn>
            </a:cxnLst>
            <a:rect l="l" t="t" r="r" b="b"/>
            <a:pathLst>
              <a:path w="2114407" h="2121623">
                <a:moveTo>
                  <a:pt x="6928" y="0"/>
                </a:moveTo>
                <a:lnTo>
                  <a:pt x="2114407" y="1054823"/>
                </a:lnTo>
                <a:lnTo>
                  <a:pt x="0" y="2121623"/>
                </a:lnTo>
                <a:cubicBezTo>
                  <a:pt x="2309" y="1405949"/>
                  <a:pt x="4619" y="715674"/>
                  <a:pt x="6928" y="0"/>
                </a:cubicBezTo>
                <a:close/>
              </a:path>
            </a:pathLst>
          </a:custGeom>
          <a:solidFill>
            <a:schemeClr val="accent6"/>
          </a:solidFill>
        </p:spPr>
        <p:txBody>
          <a:bodyPr anchor="ctr">
            <a:normAutofit/>
          </a:bodyPr>
          <a:lstStyle>
            <a:lvl1pPr marL="0" indent="0" algn="l">
              <a:lnSpc>
                <a:spcPct val="100000"/>
              </a:lnSpc>
              <a:spcBef>
                <a:spcPts val="100"/>
              </a:spcBef>
              <a:buFont typeface="Arial" panose="020B0604020202020204" pitchFamily="34" charset="0"/>
              <a:buNone/>
              <a:defRPr sz="1400"/>
            </a:lvl1pPr>
          </a:lstStyle>
          <a:p>
            <a:r>
              <a:rPr lang="de-DE" smtClean="0"/>
              <a:t>Bild durch Klicken auf Symbol hinzufügen</a:t>
            </a:r>
            <a:endParaRPr lang="de-DE" dirty="0"/>
          </a:p>
        </p:txBody>
      </p:sp>
      <p:sp>
        <p:nvSpPr>
          <p:cNvPr id="17" name="Rechteck 16">
            <a:extLst>
              <a:ext uri="{FF2B5EF4-FFF2-40B4-BE49-F238E27FC236}">
                <a16:creationId xmlns:a16="http://schemas.microsoft.com/office/drawing/2014/main" id="{328332BA-1E60-C547-87CF-B32F3589022F}"/>
              </a:ext>
            </a:extLst>
          </p:cNvPr>
          <p:cNvSpPr/>
          <p:nvPr userDrawn="1"/>
        </p:nvSpPr>
        <p:spPr>
          <a:xfrm>
            <a:off x="5250569" y="3766384"/>
            <a:ext cx="3791420" cy="3543684"/>
          </a:xfrm>
          <a:custGeom>
            <a:avLst/>
            <a:gdLst>
              <a:gd name="connsiteX0" fmla="*/ 0 w 1533886"/>
              <a:gd name="connsiteY0" fmla="*/ 0 h 2268362"/>
              <a:gd name="connsiteX1" fmla="*/ 1533886 w 1533886"/>
              <a:gd name="connsiteY1" fmla="*/ 0 h 2268362"/>
              <a:gd name="connsiteX2" fmla="*/ 1533886 w 1533886"/>
              <a:gd name="connsiteY2" fmla="*/ 2268362 h 2268362"/>
              <a:gd name="connsiteX3" fmla="*/ 0 w 1533886"/>
              <a:gd name="connsiteY3" fmla="*/ 2268362 h 2268362"/>
              <a:gd name="connsiteX4" fmla="*/ 0 w 1533886"/>
              <a:gd name="connsiteY4" fmla="*/ 0 h 2268362"/>
              <a:gd name="connsiteX0" fmla="*/ 0 w 1533886"/>
              <a:gd name="connsiteY0" fmla="*/ 0 h 2268362"/>
              <a:gd name="connsiteX1" fmla="*/ 1533886 w 1533886"/>
              <a:gd name="connsiteY1" fmla="*/ 2268362 h 2268362"/>
              <a:gd name="connsiteX2" fmla="*/ 0 w 1533886"/>
              <a:gd name="connsiteY2" fmla="*/ 2268362 h 2268362"/>
              <a:gd name="connsiteX3" fmla="*/ 0 w 1533886"/>
              <a:gd name="connsiteY3" fmla="*/ 0 h 2268362"/>
              <a:gd name="connsiteX0" fmla="*/ 0 w 3896086"/>
              <a:gd name="connsiteY0" fmla="*/ 0 h 2268362"/>
              <a:gd name="connsiteX1" fmla="*/ 3896086 w 3896086"/>
              <a:gd name="connsiteY1" fmla="*/ 1938162 h 2268362"/>
              <a:gd name="connsiteX2" fmla="*/ 0 w 3896086"/>
              <a:gd name="connsiteY2" fmla="*/ 2268362 h 2268362"/>
              <a:gd name="connsiteX3" fmla="*/ 0 w 3896086"/>
              <a:gd name="connsiteY3" fmla="*/ 0 h 2268362"/>
              <a:gd name="connsiteX0" fmla="*/ 0 w 4607286"/>
              <a:gd name="connsiteY0" fmla="*/ 0 h 2306462"/>
              <a:gd name="connsiteX1" fmla="*/ 4607286 w 4607286"/>
              <a:gd name="connsiteY1" fmla="*/ 2306462 h 2306462"/>
              <a:gd name="connsiteX2" fmla="*/ 0 w 4607286"/>
              <a:gd name="connsiteY2" fmla="*/ 2268362 h 2306462"/>
              <a:gd name="connsiteX3" fmla="*/ 0 w 4607286"/>
              <a:gd name="connsiteY3" fmla="*/ 0 h 2306462"/>
              <a:gd name="connsiteX0" fmla="*/ 12700 w 4619986"/>
              <a:gd name="connsiteY0" fmla="*/ 0 h 4262262"/>
              <a:gd name="connsiteX1" fmla="*/ 4619986 w 4619986"/>
              <a:gd name="connsiteY1" fmla="*/ 2306462 h 4262262"/>
              <a:gd name="connsiteX2" fmla="*/ 0 w 4619986"/>
              <a:gd name="connsiteY2" fmla="*/ 4262262 h 4262262"/>
              <a:gd name="connsiteX3" fmla="*/ 12700 w 4619986"/>
              <a:gd name="connsiteY3" fmla="*/ 0 h 4262262"/>
            </a:gdLst>
            <a:ahLst/>
            <a:cxnLst>
              <a:cxn ang="0">
                <a:pos x="connsiteX0" y="connsiteY0"/>
              </a:cxn>
              <a:cxn ang="0">
                <a:pos x="connsiteX1" y="connsiteY1"/>
              </a:cxn>
              <a:cxn ang="0">
                <a:pos x="connsiteX2" y="connsiteY2"/>
              </a:cxn>
              <a:cxn ang="0">
                <a:pos x="connsiteX3" y="connsiteY3"/>
              </a:cxn>
            </a:cxnLst>
            <a:rect l="l" t="t" r="r" b="b"/>
            <a:pathLst>
              <a:path w="4619986" h="4262262">
                <a:moveTo>
                  <a:pt x="12700" y="0"/>
                </a:moveTo>
                <a:lnTo>
                  <a:pt x="4619986" y="2306462"/>
                </a:lnTo>
                <a:lnTo>
                  <a:pt x="0" y="4262262"/>
                </a:lnTo>
                <a:cubicBezTo>
                  <a:pt x="4233" y="2841508"/>
                  <a:pt x="8467" y="1420754"/>
                  <a:pt x="12700" y="0"/>
                </a:cubicBezTo>
                <a:close/>
              </a:path>
            </a:pathLst>
          </a:custGeom>
          <a:gradFill>
            <a:gsLst>
              <a:gs pos="0">
                <a:schemeClr val="accent2"/>
              </a:gs>
              <a:gs pos="52000">
                <a:schemeClr val="tx1"/>
              </a:gs>
              <a:gs pos="98000">
                <a:schemeClr val="accent1"/>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Meta IGM" panose="02000503040000020004" pitchFamily="2" charset="0"/>
            </a:endParaRPr>
          </a:p>
        </p:txBody>
      </p:sp>
    </p:spTree>
    <p:extLst>
      <p:ext uri="{BB962C8B-B14F-4D97-AF65-F5344CB8AC3E}">
        <p14:creationId xmlns:p14="http://schemas.microsoft.com/office/powerpoint/2010/main" val="1786395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und Bild Quadra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0824" y="2213003"/>
            <a:ext cx="4228968" cy="2228368"/>
          </a:xfrm>
        </p:spPr>
        <p:txBody>
          <a:bodyPr lIns="0" tIns="0" rIns="0" bIns="0">
            <a:noAutofit/>
          </a:bodyPr>
          <a:lstStyle>
            <a:lvl1pPr marL="243450">
              <a:defRPr/>
            </a:lvl1pPr>
            <a:lvl2pPr>
              <a:defRPr/>
            </a:lvl2pPr>
            <a:lvl3pPr>
              <a:defRPr/>
            </a:lvl3pPr>
            <a:lvl4pPr>
              <a:defRPr/>
            </a:lvl4pPr>
            <a:lvl5pPr>
              <a:defRPr/>
            </a:lvl5pPr>
          </a:lstStyle>
          <a:p>
            <a:pPr lvl="0"/>
            <a:r>
              <a:rPr lang="de-DE" smtClean="0"/>
              <a:t>Formatvorlagen des Textmasters bearbeiten</a:t>
            </a:r>
          </a:p>
        </p:txBody>
      </p:sp>
      <p:sp>
        <p:nvSpPr>
          <p:cNvPr id="9" name="Textplatzhalter 8">
            <a:extLst>
              <a:ext uri="{FF2B5EF4-FFF2-40B4-BE49-F238E27FC236}">
                <a16:creationId xmlns:a16="http://schemas.microsoft.com/office/drawing/2014/main" id="{701916FA-D5D3-3649-805F-88EF80C0F85B}"/>
              </a:ext>
            </a:extLst>
          </p:cNvPr>
          <p:cNvSpPr>
            <a:spLocks noGrp="1"/>
          </p:cNvSpPr>
          <p:nvPr>
            <p:ph type="body" sz="quarter" idx="13" hasCustomPrompt="1"/>
          </p:nvPr>
        </p:nvSpPr>
        <p:spPr>
          <a:xfrm>
            <a:off x="250825" y="1579389"/>
            <a:ext cx="4228967" cy="495300"/>
          </a:xfrm>
        </p:spPr>
        <p:txBody>
          <a:bodyPr lIns="0" tIns="0" rIns="0" bIns="0" anchor="ctr" anchorCtr="0">
            <a:noAutofit/>
          </a:bodyPr>
          <a:lstStyle>
            <a:lvl1pPr marL="0" indent="0">
              <a:buNone/>
              <a:defRPr sz="2400" b="0" i="0" spc="100" baseline="0">
                <a:latin typeface="Meta Head IGM Cond Light" panose="02000506030000020004" pitchFamily="2" charset="77"/>
              </a:defRPr>
            </a:lvl1pPr>
          </a:lstStyle>
          <a:p>
            <a:r>
              <a:rPr lang="de-DE" dirty="0"/>
              <a:t>Unterzeile einfügen</a:t>
            </a:r>
          </a:p>
        </p:txBody>
      </p:sp>
      <p:sp>
        <p:nvSpPr>
          <p:cNvPr id="11" name="Bildplatzhalter 9">
            <a:extLst>
              <a:ext uri="{FF2B5EF4-FFF2-40B4-BE49-F238E27FC236}">
                <a16:creationId xmlns:a16="http://schemas.microsoft.com/office/drawing/2014/main" id="{38FCB7D0-646F-AF48-A2B8-12A09927B98A}"/>
              </a:ext>
            </a:extLst>
          </p:cNvPr>
          <p:cNvSpPr>
            <a:spLocks noGrp="1"/>
          </p:cNvSpPr>
          <p:nvPr>
            <p:ph type="pic" sz="quarter" idx="14"/>
          </p:nvPr>
        </p:nvSpPr>
        <p:spPr>
          <a:xfrm>
            <a:off x="4745736" y="1080001"/>
            <a:ext cx="4147439" cy="3361632"/>
          </a:xfrm>
          <a:solidFill>
            <a:schemeClr val="accent6"/>
          </a:solidFill>
        </p:spPr>
        <p:txBody>
          <a:bodyPr lIns="0" tIns="0" rIns="0" bIns="0" anchor="ctr">
            <a:noAutofit/>
          </a:bodyPr>
          <a:lstStyle>
            <a:lvl1pPr marL="0" indent="0" algn="ctr">
              <a:buNone/>
              <a:defRPr/>
            </a:lvl1pPr>
          </a:lstStyle>
          <a:p>
            <a:r>
              <a:rPr lang="de-DE" smtClean="0"/>
              <a:t>Bild durch Klicken auf Symbol hinzufügen</a:t>
            </a:r>
            <a:endParaRPr lang="de-DE" dirty="0"/>
          </a:p>
        </p:txBody>
      </p:sp>
      <p:sp>
        <p:nvSpPr>
          <p:cNvPr id="10" name="Textplatzhalter 3">
            <a:extLst>
              <a:ext uri="{FF2B5EF4-FFF2-40B4-BE49-F238E27FC236}">
                <a16:creationId xmlns:a16="http://schemas.microsoft.com/office/drawing/2014/main" id="{640241A6-D7C2-2D40-8F92-2599EC120160}"/>
              </a:ext>
            </a:extLst>
          </p:cNvPr>
          <p:cNvSpPr txBox="1">
            <a:spLocks/>
          </p:cNvSpPr>
          <p:nvPr userDrawn="1"/>
        </p:nvSpPr>
        <p:spPr>
          <a:xfrm>
            <a:off x="4135077" y="4678176"/>
            <a:ext cx="884237" cy="271969"/>
          </a:xfrm>
          <a:prstGeom prst="rect">
            <a:avLst/>
          </a:prstGeom>
        </p:spPr>
        <p:txBody>
          <a:bodyPr lIns="0" tIns="0" rIns="0" bIns="0" anchor="b" anchorCtr="0"/>
          <a:lstStyle>
            <a:lvl1pPr marL="0" indent="0" algn="l" defTabSz="685800" rtl="0" eaLnBrk="1" latinLnBrk="0" hangingPunct="1">
              <a:lnSpc>
                <a:spcPct val="90000"/>
              </a:lnSpc>
              <a:spcBef>
                <a:spcPts val="750"/>
              </a:spcBef>
              <a:buSzPct val="90000"/>
              <a:buFontTx/>
              <a:buNone/>
              <a:defRPr sz="1000" b="0" i="0" kern="1200">
                <a:solidFill>
                  <a:srgbClr val="3C3C3B"/>
                </a:solidFill>
                <a:latin typeface="Meta OT" panose="020B0504030101020104" pitchFamily="34" charset="77"/>
                <a:ea typeface="+mn-ea"/>
                <a:cs typeface="+mn-cs"/>
              </a:defRPr>
            </a:lvl1pPr>
            <a:lvl2pPr marL="5143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2pPr>
            <a:lvl3pPr marL="7852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3pPr>
            <a:lvl4pPr marL="10561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4pPr>
            <a:lvl5pPr marL="1327050" indent="-243450" algn="l" defTabSz="685800" rtl="0" eaLnBrk="1" latinLnBrk="0" hangingPunct="1">
              <a:lnSpc>
                <a:spcPct val="90000"/>
              </a:lnSpc>
              <a:spcBef>
                <a:spcPts val="375"/>
              </a:spcBef>
              <a:buFontTx/>
              <a:buBlip>
                <a:blip r:embed="rId2"/>
              </a:buBlip>
              <a:defRPr sz="1800" b="0" i="0" kern="1200">
                <a:solidFill>
                  <a:schemeClr val="tx1"/>
                </a:solidFill>
                <a:latin typeface="Meta OT" panose="020B05040301010201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fld id="{FE565D1A-C7ED-2741-8521-CA3C0FECAFC6}" type="slidenum">
              <a:rPr lang="de-DE" b="0" i="0" smtClean="0">
                <a:latin typeface="Meta IGM" panose="02000503040000020004" pitchFamily="2" charset="0"/>
              </a:rPr>
              <a:pPr algn="ctr"/>
              <a:t>‹Nr.›</a:t>
            </a:fld>
            <a:endParaRPr lang="de-DE" b="0" i="0" dirty="0">
              <a:latin typeface="Meta IGM" panose="02000503040000020004" pitchFamily="2" charset="0"/>
            </a:endParaRPr>
          </a:p>
        </p:txBody>
      </p:sp>
      <p:sp>
        <p:nvSpPr>
          <p:cNvPr id="12" name="Title 1">
            <a:extLst>
              <a:ext uri="{FF2B5EF4-FFF2-40B4-BE49-F238E27FC236}">
                <a16:creationId xmlns:a16="http://schemas.microsoft.com/office/drawing/2014/main" id="{B6248DF6-2726-DD4A-A7E5-C91F48E303A9}"/>
              </a:ext>
            </a:extLst>
          </p:cNvPr>
          <p:cNvSpPr>
            <a:spLocks noGrp="1"/>
          </p:cNvSpPr>
          <p:nvPr>
            <p:ph type="title" hasCustomPrompt="1"/>
          </p:nvPr>
        </p:nvSpPr>
        <p:spPr>
          <a:xfrm>
            <a:off x="250825" y="1080000"/>
            <a:ext cx="4228967" cy="472175"/>
          </a:xfrm>
        </p:spPr>
        <p:txBody>
          <a:bodyPr/>
          <a:lstStyle>
            <a:lvl1pPr>
              <a:defRPr spc="200" baseline="0"/>
            </a:lvl1pPr>
          </a:lstStyle>
          <a:p>
            <a:r>
              <a:rPr lang="de-DE" dirty="0"/>
              <a:t>TITEL BEARBEITEN</a:t>
            </a:r>
            <a:endParaRPr lang="en-US" dirty="0"/>
          </a:p>
        </p:txBody>
      </p:sp>
    </p:spTree>
    <p:extLst>
      <p:ext uri="{BB962C8B-B14F-4D97-AF65-F5344CB8AC3E}">
        <p14:creationId xmlns:p14="http://schemas.microsoft.com/office/powerpoint/2010/main" val="12224844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ur Bild">
    <p:spTree>
      <p:nvGrpSpPr>
        <p:cNvPr id="1" name=""/>
        <p:cNvGrpSpPr/>
        <p:nvPr/>
      </p:nvGrpSpPr>
      <p:grpSpPr>
        <a:xfrm>
          <a:off x="0" y="0"/>
          <a:ext cx="0" cy="0"/>
          <a:chOff x="0" y="0"/>
          <a:chExt cx="0" cy="0"/>
        </a:xfrm>
      </p:grpSpPr>
      <p:sp>
        <p:nvSpPr>
          <p:cNvPr id="11" name="Bildplatzhalter 9">
            <a:extLst>
              <a:ext uri="{FF2B5EF4-FFF2-40B4-BE49-F238E27FC236}">
                <a16:creationId xmlns:a16="http://schemas.microsoft.com/office/drawing/2014/main" id="{38FCB7D0-646F-AF48-A2B8-12A09927B98A}"/>
              </a:ext>
            </a:extLst>
          </p:cNvPr>
          <p:cNvSpPr>
            <a:spLocks noGrp="1"/>
          </p:cNvSpPr>
          <p:nvPr>
            <p:ph type="pic" sz="quarter" idx="14"/>
          </p:nvPr>
        </p:nvSpPr>
        <p:spPr>
          <a:xfrm>
            <a:off x="250032" y="1080001"/>
            <a:ext cx="8643144" cy="3361632"/>
          </a:xfrm>
          <a:solidFill>
            <a:schemeClr val="accent6"/>
          </a:solidFill>
        </p:spPr>
        <p:txBody>
          <a:bodyPr lIns="0" tIns="0" rIns="0" bIns="0" anchor="ctr">
            <a:noAutofit/>
          </a:bodyPr>
          <a:lstStyle>
            <a:lvl1pPr marL="0" indent="0" algn="ctr">
              <a:buNone/>
              <a:defRPr/>
            </a:lvl1pPr>
          </a:lstStyle>
          <a:p>
            <a:r>
              <a:rPr lang="de-DE" smtClean="0"/>
              <a:t>Bild durch Klicken auf Symbol hinzufügen</a:t>
            </a:r>
            <a:endParaRPr lang="de-DE" dirty="0"/>
          </a:p>
        </p:txBody>
      </p:sp>
      <p:sp>
        <p:nvSpPr>
          <p:cNvPr id="10" name="Textplatzhalter 3">
            <a:extLst>
              <a:ext uri="{FF2B5EF4-FFF2-40B4-BE49-F238E27FC236}">
                <a16:creationId xmlns:a16="http://schemas.microsoft.com/office/drawing/2014/main" id="{640241A6-D7C2-2D40-8F92-2599EC120160}"/>
              </a:ext>
            </a:extLst>
          </p:cNvPr>
          <p:cNvSpPr txBox="1">
            <a:spLocks/>
          </p:cNvSpPr>
          <p:nvPr userDrawn="1"/>
        </p:nvSpPr>
        <p:spPr>
          <a:xfrm>
            <a:off x="4135077" y="4678176"/>
            <a:ext cx="884237" cy="271969"/>
          </a:xfrm>
          <a:prstGeom prst="rect">
            <a:avLst/>
          </a:prstGeom>
        </p:spPr>
        <p:txBody>
          <a:bodyPr lIns="0" tIns="0" rIns="0" bIns="0" anchor="b" anchorCtr="0"/>
          <a:lstStyle>
            <a:lvl1pPr marL="0" indent="0" algn="l" defTabSz="685800" rtl="0" eaLnBrk="1" latinLnBrk="0" hangingPunct="1">
              <a:lnSpc>
                <a:spcPct val="90000"/>
              </a:lnSpc>
              <a:spcBef>
                <a:spcPts val="750"/>
              </a:spcBef>
              <a:buSzPct val="90000"/>
              <a:buFontTx/>
              <a:buNone/>
              <a:defRPr sz="1000" b="0" i="0" kern="1200">
                <a:solidFill>
                  <a:srgbClr val="3C3C3B"/>
                </a:solidFill>
                <a:latin typeface="Meta OT" panose="020B0504030101020104" pitchFamily="34" charset="77"/>
                <a:ea typeface="+mn-ea"/>
                <a:cs typeface="+mn-cs"/>
              </a:defRPr>
            </a:lvl1pPr>
            <a:lvl2pPr marL="5143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2pPr>
            <a:lvl3pPr marL="7852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3pPr>
            <a:lvl4pPr marL="10561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4pPr>
            <a:lvl5pPr marL="1327050" indent="-243450" algn="l" defTabSz="685800" rtl="0" eaLnBrk="1" latinLnBrk="0" hangingPunct="1">
              <a:lnSpc>
                <a:spcPct val="90000"/>
              </a:lnSpc>
              <a:spcBef>
                <a:spcPts val="375"/>
              </a:spcBef>
              <a:buFontTx/>
              <a:buBlip>
                <a:blip r:embed="rId2"/>
              </a:buBlip>
              <a:defRPr sz="1800" b="0" i="0" kern="1200">
                <a:solidFill>
                  <a:schemeClr val="tx1"/>
                </a:solidFill>
                <a:latin typeface="Meta OT" panose="020B05040301010201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fld id="{FE565D1A-C7ED-2741-8521-CA3C0FECAFC6}" type="slidenum">
              <a:rPr lang="de-DE" b="0" i="0" smtClean="0">
                <a:latin typeface="Meta IGM" panose="02000503040000020004" pitchFamily="2" charset="0"/>
              </a:rPr>
              <a:pPr algn="ctr"/>
              <a:t>‹Nr.›</a:t>
            </a:fld>
            <a:endParaRPr lang="de-DE" b="0" i="0" dirty="0">
              <a:latin typeface="Meta IGM" panose="02000503040000020004" pitchFamily="2" charset="0"/>
            </a:endParaRPr>
          </a:p>
        </p:txBody>
      </p:sp>
    </p:spTree>
    <p:extLst>
      <p:ext uri="{BB962C8B-B14F-4D97-AF65-F5344CB8AC3E}">
        <p14:creationId xmlns:p14="http://schemas.microsoft.com/office/powerpoint/2010/main" val="1401631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und Smartart">
    <p:spTree>
      <p:nvGrpSpPr>
        <p:cNvPr id="1" name=""/>
        <p:cNvGrpSpPr/>
        <p:nvPr/>
      </p:nvGrpSpPr>
      <p:grpSpPr>
        <a:xfrm>
          <a:off x="0" y="0"/>
          <a:ext cx="0" cy="0"/>
          <a:chOff x="0" y="0"/>
          <a:chExt cx="0" cy="0"/>
        </a:xfrm>
      </p:grpSpPr>
      <p:sp>
        <p:nvSpPr>
          <p:cNvPr id="10" name="Textplatzhalter 3">
            <a:extLst>
              <a:ext uri="{FF2B5EF4-FFF2-40B4-BE49-F238E27FC236}">
                <a16:creationId xmlns:a16="http://schemas.microsoft.com/office/drawing/2014/main" id="{640241A6-D7C2-2D40-8F92-2599EC120160}"/>
              </a:ext>
            </a:extLst>
          </p:cNvPr>
          <p:cNvSpPr txBox="1">
            <a:spLocks/>
          </p:cNvSpPr>
          <p:nvPr userDrawn="1"/>
        </p:nvSpPr>
        <p:spPr>
          <a:xfrm>
            <a:off x="4135077" y="4678176"/>
            <a:ext cx="884237" cy="271969"/>
          </a:xfrm>
          <a:prstGeom prst="rect">
            <a:avLst/>
          </a:prstGeom>
        </p:spPr>
        <p:txBody>
          <a:bodyPr lIns="0" tIns="0" rIns="0" bIns="0" anchor="b" anchorCtr="0"/>
          <a:lstStyle>
            <a:lvl1pPr marL="0" indent="0" algn="l" defTabSz="685800" rtl="0" eaLnBrk="1" latinLnBrk="0" hangingPunct="1">
              <a:lnSpc>
                <a:spcPct val="90000"/>
              </a:lnSpc>
              <a:spcBef>
                <a:spcPts val="750"/>
              </a:spcBef>
              <a:buSzPct val="90000"/>
              <a:buFontTx/>
              <a:buNone/>
              <a:defRPr sz="1000" b="0" i="0" kern="1200">
                <a:solidFill>
                  <a:srgbClr val="3C3C3B"/>
                </a:solidFill>
                <a:latin typeface="Meta OT" panose="020B0504030101020104" pitchFamily="34" charset="77"/>
                <a:ea typeface="+mn-ea"/>
                <a:cs typeface="+mn-cs"/>
              </a:defRPr>
            </a:lvl1pPr>
            <a:lvl2pPr marL="5143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2pPr>
            <a:lvl3pPr marL="7852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3pPr>
            <a:lvl4pPr marL="10561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4pPr>
            <a:lvl5pPr marL="1327050" indent="-243450" algn="l" defTabSz="685800" rtl="0" eaLnBrk="1" latinLnBrk="0" hangingPunct="1">
              <a:lnSpc>
                <a:spcPct val="90000"/>
              </a:lnSpc>
              <a:spcBef>
                <a:spcPts val="375"/>
              </a:spcBef>
              <a:buFontTx/>
              <a:buBlip>
                <a:blip r:embed="rId2"/>
              </a:buBlip>
              <a:defRPr sz="1800" b="0" i="0" kern="1200">
                <a:solidFill>
                  <a:schemeClr val="tx1"/>
                </a:solidFill>
                <a:latin typeface="Meta OT" panose="020B05040301010201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fld id="{FE565D1A-C7ED-2741-8521-CA3C0FECAFC6}" type="slidenum">
              <a:rPr lang="de-DE" b="0" i="0" smtClean="0">
                <a:latin typeface="Meta IGM" panose="02000503040000020004" pitchFamily="2" charset="0"/>
              </a:rPr>
              <a:pPr algn="ctr"/>
              <a:t>‹Nr.›</a:t>
            </a:fld>
            <a:endParaRPr lang="de-DE" b="0" i="0" dirty="0">
              <a:latin typeface="Meta IGM" panose="02000503040000020004" pitchFamily="2" charset="0"/>
            </a:endParaRPr>
          </a:p>
        </p:txBody>
      </p:sp>
      <p:sp>
        <p:nvSpPr>
          <p:cNvPr id="12" name="Title 1">
            <a:extLst>
              <a:ext uri="{FF2B5EF4-FFF2-40B4-BE49-F238E27FC236}">
                <a16:creationId xmlns:a16="http://schemas.microsoft.com/office/drawing/2014/main" id="{B6248DF6-2726-DD4A-A7E5-C91F48E303A9}"/>
              </a:ext>
            </a:extLst>
          </p:cNvPr>
          <p:cNvSpPr>
            <a:spLocks noGrp="1"/>
          </p:cNvSpPr>
          <p:nvPr>
            <p:ph type="title" hasCustomPrompt="1"/>
          </p:nvPr>
        </p:nvSpPr>
        <p:spPr>
          <a:xfrm>
            <a:off x="250825" y="1080000"/>
            <a:ext cx="4228967" cy="472175"/>
          </a:xfrm>
        </p:spPr>
        <p:txBody>
          <a:bodyPr/>
          <a:lstStyle>
            <a:lvl1pPr>
              <a:defRPr spc="200" baseline="0"/>
            </a:lvl1pPr>
          </a:lstStyle>
          <a:p>
            <a:r>
              <a:rPr lang="de-DE" dirty="0"/>
              <a:t>TITEL BEARBEITEN</a:t>
            </a:r>
            <a:endParaRPr lang="en-US" dirty="0"/>
          </a:p>
        </p:txBody>
      </p:sp>
      <p:sp>
        <p:nvSpPr>
          <p:cNvPr id="13" name="SmartArt-Platzhalter 3">
            <a:extLst>
              <a:ext uri="{FF2B5EF4-FFF2-40B4-BE49-F238E27FC236}">
                <a16:creationId xmlns:a16="http://schemas.microsoft.com/office/drawing/2014/main" id="{55665241-B298-6C48-8846-F34E0522A230}"/>
              </a:ext>
            </a:extLst>
          </p:cNvPr>
          <p:cNvSpPr>
            <a:spLocks noGrp="1"/>
          </p:cNvSpPr>
          <p:nvPr>
            <p:ph type="dgm" sz="quarter" idx="15"/>
          </p:nvPr>
        </p:nvSpPr>
        <p:spPr>
          <a:xfrm>
            <a:off x="250825" y="1739900"/>
            <a:ext cx="8642350" cy="2701925"/>
          </a:xfrm>
        </p:spPr>
        <p:txBody>
          <a:bodyPr/>
          <a:lstStyle>
            <a:lvl1pPr marL="0" indent="0">
              <a:buNone/>
              <a:defRPr/>
            </a:lvl1pPr>
          </a:lstStyle>
          <a:p>
            <a:r>
              <a:rPr lang="de-DE" smtClean="0"/>
              <a:t>Klicken Sie auf das Symbol, um die SmartArt-Grafik hinzuzufügen</a:t>
            </a:r>
            <a:endParaRPr lang="de-DE" dirty="0"/>
          </a:p>
        </p:txBody>
      </p:sp>
    </p:spTree>
    <p:extLst>
      <p:ext uri="{BB962C8B-B14F-4D97-AF65-F5344CB8AC3E}">
        <p14:creationId xmlns:p14="http://schemas.microsoft.com/office/powerpoint/2010/main" val="36528356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10" name="Textplatzhalter 3">
            <a:extLst>
              <a:ext uri="{FF2B5EF4-FFF2-40B4-BE49-F238E27FC236}">
                <a16:creationId xmlns:a16="http://schemas.microsoft.com/office/drawing/2014/main" id="{640241A6-D7C2-2D40-8F92-2599EC120160}"/>
              </a:ext>
            </a:extLst>
          </p:cNvPr>
          <p:cNvSpPr txBox="1">
            <a:spLocks/>
          </p:cNvSpPr>
          <p:nvPr userDrawn="1"/>
        </p:nvSpPr>
        <p:spPr>
          <a:xfrm>
            <a:off x="4135077" y="4678176"/>
            <a:ext cx="884237" cy="271969"/>
          </a:xfrm>
          <a:prstGeom prst="rect">
            <a:avLst/>
          </a:prstGeom>
        </p:spPr>
        <p:txBody>
          <a:bodyPr lIns="0" tIns="0" rIns="0" bIns="0" anchor="b" anchorCtr="0"/>
          <a:lstStyle>
            <a:lvl1pPr marL="0" indent="0" algn="l" defTabSz="685800" rtl="0" eaLnBrk="1" latinLnBrk="0" hangingPunct="1">
              <a:lnSpc>
                <a:spcPct val="90000"/>
              </a:lnSpc>
              <a:spcBef>
                <a:spcPts val="750"/>
              </a:spcBef>
              <a:buSzPct val="90000"/>
              <a:buFontTx/>
              <a:buNone/>
              <a:defRPr sz="1000" b="0" i="0" kern="1200">
                <a:solidFill>
                  <a:srgbClr val="3C3C3B"/>
                </a:solidFill>
                <a:latin typeface="Meta OT" panose="020B0504030101020104" pitchFamily="34" charset="77"/>
                <a:ea typeface="+mn-ea"/>
                <a:cs typeface="+mn-cs"/>
              </a:defRPr>
            </a:lvl1pPr>
            <a:lvl2pPr marL="5143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2pPr>
            <a:lvl3pPr marL="7852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3pPr>
            <a:lvl4pPr marL="1056150" indent="-243450" algn="l" defTabSz="685800" rtl="0" eaLnBrk="1" latinLnBrk="0" hangingPunct="1">
              <a:lnSpc>
                <a:spcPct val="90000"/>
              </a:lnSpc>
              <a:spcBef>
                <a:spcPts val="375"/>
              </a:spcBef>
              <a:buSzPct val="90000"/>
              <a:buFontTx/>
              <a:buBlip>
                <a:blip r:embed="rId2"/>
              </a:buBlip>
              <a:defRPr sz="1800" b="0" i="0" kern="1200">
                <a:solidFill>
                  <a:schemeClr val="tx1"/>
                </a:solidFill>
                <a:latin typeface="Meta OT" panose="020B0504030101020104" pitchFamily="34" charset="77"/>
                <a:ea typeface="+mn-ea"/>
                <a:cs typeface="+mn-cs"/>
              </a:defRPr>
            </a:lvl4pPr>
            <a:lvl5pPr marL="1327050" indent="-243450" algn="l" defTabSz="685800" rtl="0" eaLnBrk="1" latinLnBrk="0" hangingPunct="1">
              <a:lnSpc>
                <a:spcPct val="90000"/>
              </a:lnSpc>
              <a:spcBef>
                <a:spcPts val="375"/>
              </a:spcBef>
              <a:buFontTx/>
              <a:buBlip>
                <a:blip r:embed="rId2"/>
              </a:buBlip>
              <a:defRPr sz="1800" b="0" i="0" kern="1200">
                <a:solidFill>
                  <a:schemeClr val="tx1"/>
                </a:solidFill>
                <a:latin typeface="Meta OT" panose="020B05040301010201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fld id="{FE565D1A-C7ED-2741-8521-CA3C0FECAFC6}" type="slidenum">
              <a:rPr lang="de-DE" b="0" i="0" smtClean="0">
                <a:latin typeface="Meta IGM" panose="02000503040000020004" pitchFamily="2" charset="0"/>
              </a:rPr>
              <a:pPr algn="ctr"/>
              <a:t>‹Nr.›</a:t>
            </a:fld>
            <a:endParaRPr lang="de-DE" b="0" i="0" dirty="0">
              <a:latin typeface="Meta IGM" panose="02000503040000020004" pitchFamily="2" charset="0"/>
            </a:endParaRPr>
          </a:p>
        </p:txBody>
      </p:sp>
    </p:spTree>
    <p:extLst>
      <p:ext uri="{BB962C8B-B14F-4D97-AF65-F5344CB8AC3E}">
        <p14:creationId xmlns:p14="http://schemas.microsoft.com/office/powerpoint/2010/main" val="3430934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C8A545D-DAD0-0540-AAC9-9A022508D0A1}"/>
              </a:ext>
            </a:extLst>
          </p:cNvPr>
          <p:cNvPicPr>
            <a:picLocks noChangeAspect="1"/>
          </p:cNvPicPr>
          <p:nvPr userDrawn="1"/>
        </p:nvPicPr>
        <p:blipFill>
          <a:blip r:embed="rId2"/>
          <a:stretch>
            <a:fillRect/>
          </a:stretch>
        </p:blipFill>
        <p:spPr>
          <a:xfrm>
            <a:off x="0" y="0"/>
            <a:ext cx="7143750" cy="5143500"/>
          </a:xfrm>
          <a:prstGeom prst="rect">
            <a:avLst/>
          </a:prstGeom>
        </p:spPr>
      </p:pic>
      <p:pic>
        <p:nvPicPr>
          <p:cNvPr id="34" name="Grafik 33">
            <a:extLst>
              <a:ext uri="{FF2B5EF4-FFF2-40B4-BE49-F238E27FC236}">
                <a16:creationId xmlns:a16="http://schemas.microsoft.com/office/drawing/2014/main" id="{A1E45744-6AD6-4F43-A343-971D23259787}"/>
              </a:ext>
            </a:extLst>
          </p:cNvPr>
          <p:cNvPicPr>
            <a:picLocks noChangeAspect="1"/>
          </p:cNvPicPr>
          <p:nvPr userDrawn="1"/>
        </p:nvPicPr>
        <p:blipFill>
          <a:blip r:embed="rId3"/>
          <a:stretch>
            <a:fillRect/>
          </a:stretch>
        </p:blipFill>
        <p:spPr>
          <a:xfrm>
            <a:off x="8173175" y="238618"/>
            <a:ext cx="720000" cy="720000"/>
          </a:xfrm>
          <a:prstGeom prst="rect">
            <a:avLst/>
          </a:prstGeom>
        </p:spPr>
      </p:pic>
      <p:sp>
        <p:nvSpPr>
          <p:cNvPr id="6" name="Rechteck 5">
            <a:extLst>
              <a:ext uri="{FF2B5EF4-FFF2-40B4-BE49-F238E27FC236}">
                <a16:creationId xmlns:a16="http://schemas.microsoft.com/office/drawing/2014/main" id="{A40B9E7E-0156-544E-8B23-4556027F32C5}"/>
              </a:ext>
            </a:extLst>
          </p:cNvPr>
          <p:cNvSpPr/>
          <p:nvPr userDrawn="1"/>
        </p:nvSpPr>
        <p:spPr>
          <a:xfrm>
            <a:off x="6825727" y="4651717"/>
            <a:ext cx="2318273" cy="494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Meta IGM" panose="02000503040000020004" pitchFamily="2" charset="0"/>
            </a:endParaRPr>
          </a:p>
        </p:txBody>
      </p:sp>
      <p:sp>
        <p:nvSpPr>
          <p:cNvPr id="5" name="Textfeld 4">
            <a:extLst>
              <a:ext uri="{FF2B5EF4-FFF2-40B4-BE49-F238E27FC236}">
                <a16:creationId xmlns:a16="http://schemas.microsoft.com/office/drawing/2014/main" id="{027B3B13-3C71-104B-92CD-29B6205299BB}"/>
              </a:ext>
            </a:extLst>
          </p:cNvPr>
          <p:cNvSpPr txBox="1"/>
          <p:nvPr userDrawn="1"/>
        </p:nvSpPr>
        <p:spPr>
          <a:xfrm>
            <a:off x="5705475" y="3375286"/>
            <a:ext cx="3187699" cy="1523494"/>
          </a:xfrm>
          <a:prstGeom prst="rect">
            <a:avLst/>
          </a:prstGeom>
          <a:noFill/>
        </p:spPr>
        <p:txBody>
          <a:bodyPr wrap="square" lIns="0" tIns="0" rIns="0" bIns="0" rtlCol="0" anchor="b">
            <a:spAutoFit/>
          </a:bodyPr>
          <a:lstStyle/>
          <a:p>
            <a:pPr algn="r"/>
            <a:r>
              <a:rPr lang="de-DE" sz="1100" b="0" i="0" kern="1200" dirty="0">
                <a:solidFill>
                  <a:srgbClr val="3C3C3B"/>
                </a:solidFill>
                <a:effectLst/>
                <a:latin typeface="Meta IGM" panose="02000503040000020004" pitchFamily="2" charset="0"/>
                <a:ea typeface="+mn-ea"/>
                <a:cs typeface="+mn-cs"/>
              </a:rPr>
              <a:t>IG METALL </a:t>
            </a:r>
            <a:br>
              <a:rPr lang="de-DE" sz="1100" b="0" i="0" kern="1200" dirty="0">
                <a:solidFill>
                  <a:srgbClr val="3C3C3B"/>
                </a:solidFill>
                <a:effectLst/>
                <a:latin typeface="Meta IGM" panose="02000503040000020004" pitchFamily="2" charset="0"/>
                <a:ea typeface="+mn-ea"/>
                <a:cs typeface="+mn-cs"/>
              </a:rPr>
            </a:br>
            <a:r>
              <a:rPr lang="de-DE" sz="1100" b="1" i="0" kern="1200" dirty="0">
                <a:solidFill>
                  <a:srgbClr val="3C3C3B"/>
                </a:solidFill>
                <a:effectLst/>
                <a:latin typeface="Meta IGM" panose="02000503040000020004" pitchFamily="2" charset="0"/>
                <a:ea typeface="+mn-ea"/>
                <a:cs typeface="+mn-cs"/>
              </a:rPr>
              <a:t>Gliederung einfügen</a:t>
            </a:r>
          </a:p>
          <a:p>
            <a:pPr algn="r"/>
            <a:endParaRPr lang="de-DE" sz="1100" b="0" i="0" kern="1200" dirty="0">
              <a:solidFill>
                <a:srgbClr val="3C3C3B"/>
              </a:solidFill>
              <a:effectLst/>
              <a:latin typeface="Meta IGM" panose="02000503040000020004" pitchFamily="2" charset="0"/>
              <a:ea typeface="+mn-ea"/>
              <a:cs typeface="+mn-cs"/>
            </a:endParaRPr>
          </a:p>
          <a:p>
            <a:pPr algn="r"/>
            <a:r>
              <a:rPr lang="de-DE" sz="1100" b="0" i="0" kern="1200" dirty="0">
                <a:solidFill>
                  <a:srgbClr val="3C3C3B"/>
                </a:solidFill>
                <a:effectLst/>
                <a:latin typeface="Meta IGM" panose="02000503040000020004" pitchFamily="2" charset="0"/>
                <a:ea typeface="+mn-ea"/>
                <a:cs typeface="+mn-cs"/>
              </a:rPr>
              <a:t>Max Mustermann</a:t>
            </a:r>
            <a:br>
              <a:rPr lang="de-DE" sz="1100" b="0" i="0" kern="1200" dirty="0">
                <a:solidFill>
                  <a:srgbClr val="3C3C3B"/>
                </a:solidFill>
                <a:effectLst/>
                <a:latin typeface="Meta IGM" panose="02000503040000020004" pitchFamily="2" charset="0"/>
                <a:ea typeface="+mn-ea"/>
                <a:cs typeface="+mn-cs"/>
              </a:rPr>
            </a:br>
            <a:r>
              <a:rPr lang="de-DE" sz="1100" b="0" i="0" kern="1200" dirty="0">
                <a:solidFill>
                  <a:srgbClr val="3C3C3B"/>
                </a:solidFill>
                <a:effectLst/>
                <a:latin typeface="Meta IGM" panose="02000503040000020004" pitchFamily="2" charset="0"/>
                <a:ea typeface="+mn-ea"/>
                <a:cs typeface="+mn-cs"/>
              </a:rPr>
              <a:t>Musterstraße 12</a:t>
            </a:r>
            <a:br>
              <a:rPr lang="de-DE" sz="1100" b="0" i="0" kern="1200" dirty="0">
                <a:solidFill>
                  <a:srgbClr val="3C3C3B"/>
                </a:solidFill>
                <a:effectLst/>
                <a:latin typeface="Meta IGM" panose="02000503040000020004" pitchFamily="2" charset="0"/>
                <a:ea typeface="+mn-ea"/>
                <a:cs typeface="+mn-cs"/>
              </a:rPr>
            </a:br>
            <a:r>
              <a:rPr lang="de-DE" sz="1100" b="0" i="0" kern="1200" dirty="0">
                <a:solidFill>
                  <a:srgbClr val="3C3C3B"/>
                </a:solidFill>
                <a:effectLst/>
                <a:latin typeface="Meta IGM" panose="02000503040000020004" pitchFamily="2" charset="0"/>
                <a:ea typeface="+mn-ea"/>
                <a:cs typeface="+mn-cs"/>
              </a:rPr>
              <a:t>45678 Musterstadt</a:t>
            </a:r>
          </a:p>
          <a:p>
            <a:pPr algn="r"/>
            <a:endParaRPr lang="de-DE" sz="1100" b="0" i="0" kern="1200" dirty="0">
              <a:solidFill>
                <a:srgbClr val="3C3C3B"/>
              </a:solidFill>
              <a:effectLst/>
              <a:latin typeface="Meta IGM" panose="02000503040000020004" pitchFamily="2" charset="0"/>
              <a:ea typeface="+mn-ea"/>
              <a:cs typeface="+mn-cs"/>
            </a:endParaRPr>
          </a:p>
          <a:p>
            <a:pPr algn="r"/>
            <a:r>
              <a:rPr lang="de-DE" sz="1100" b="0" i="0" kern="1200" dirty="0">
                <a:solidFill>
                  <a:srgbClr val="3C3C3B"/>
                </a:solidFill>
                <a:effectLst/>
                <a:latin typeface="Meta IGM" panose="02000503040000020004" pitchFamily="2" charset="0"/>
                <a:ea typeface="+mn-ea"/>
                <a:cs typeface="+mn-cs"/>
              </a:rPr>
              <a:t>Tel 0123 456789-0</a:t>
            </a:r>
            <a:br>
              <a:rPr lang="de-DE" sz="1100" b="0" i="0" kern="1200" dirty="0">
                <a:solidFill>
                  <a:srgbClr val="3C3C3B"/>
                </a:solidFill>
                <a:effectLst/>
                <a:latin typeface="Meta IGM" panose="02000503040000020004" pitchFamily="2" charset="0"/>
                <a:ea typeface="+mn-ea"/>
                <a:cs typeface="+mn-cs"/>
              </a:rPr>
            </a:br>
            <a:r>
              <a:rPr lang="de-DE" sz="1100" b="0" i="0" kern="1200" dirty="0" err="1">
                <a:solidFill>
                  <a:srgbClr val="3C3C3B"/>
                </a:solidFill>
                <a:effectLst/>
                <a:latin typeface="Meta IGM" panose="02000503040000020004" pitchFamily="2" charset="0"/>
                <a:ea typeface="+mn-ea"/>
                <a:cs typeface="+mn-cs"/>
              </a:rPr>
              <a:t>max.mustermann@igmetall.de</a:t>
            </a:r>
            <a:endParaRPr lang="de-DE" sz="1100" b="0" i="0" kern="1200" dirty="0">
              <a:solidFill>
                <a:srgbClr val="3C3C3B"/>
              </a:solidFill>
              <a:effectLst/>
              <a:latin typeface="Meta IGM" panose="02000503040000020004" pitchFamily="2" charset="0"/>
              <a:ea typeface="+mn-ea"/>
              <a:cs typeface="+mn-cs"/>
            </a:endParaRPr>
          </a:p>
        </p:txBody>
      </p:sp>
      <p:sp>
        <p:nvSpPr>
          <p:cNvPr id="7" name="Title 1">
            <a:extLst>
              <a:ext uri="{FF2B5EF4-FFF2-40B4-BE49-F238E27FC236}">
                <a16:creationId xmlns:a16="http://schemas.microsoft.com/office/drawing/2014/main" id="{C68D3693-BBC6-414A-8E27-D8298EF983B2}"/>
              </a:ext>
            </a:extLst>
          </p:cNvPr>
          <p:cNvSpPr>
            <a:spLocks noGrp="1"/>
          </p:cNvSpPr>
          <p:nvPr>
            <p:ph type="ctrTitle" hasCustomPrompt="1"/>
          </p:nvPr>
        </p:nvSpPr>
        <p:spPr>
          <a:xfrm>
            <a:off x="250825" y="1603659"/>
            <a:ext cx="4859057" cy="2524062"/>
          </a:xfrm>
        </p:spPr>
        <p:txBody>
          <a:bodyPr anchor="ctr" anchorCtr="0"/>
          <a:lstStyle>
            <a:lvl1pPr algn="l">
              <a:defRPr sz="3500" b="1" i="0" spc="200" baseline="0">
                <a:solidFill>
                  <a:schemeClr val="bg1"/>
                </a:solidFill>
                <a:latin typeface="Meta Head IGM Cond Black" panose="02000506030000020004" pitchFamily="2" charset="77"/>
              </a:defRPr>
            </a:lvl1pPr>
          </a:lstStyle>
          <a:p>
            <a:r>
              <a:rPr lang="de-DE" dirty="0"/>
              <a:t>VIELEN DANK FÜR IHRE</a:t>
            </a:r>
            <a:br>
              <a:rPr lang="de-DE" dirty="0"/>
            </a:br>
            <a:r>
              <a:rPr lang="de-DE" dirty="0"/>
              <a:t>AUFMERKSAMKEIT.</a:t>
            </a:r>
            <a:endParaRPr lang="en-US" dirty="0"/>
          </a:p>
        </p:txBody>
      </p:sp>
    </p:spTree>
    <p:extLst>
      <p:ext uri="{BB962C8B-B14F-4D97-AF65-F5344CB8AC3E}">
        <p14:creationId xmlns:p14="http://schemas.microsoft.com/office/powerpoint/2010/main" val="11924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ischentitel">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A6C4DE8-63EB-944F-9420-AFA164894E1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7143750" cy="5143500"/>
          </a:xfrm>
          <a:prstGeom prst="rect">
            <a:avLst/>
          </a:prstGeom>
        </p:spPr>
      </p:pic>
      <p:pic>
        <p:nvPicPr>
          <p:cNvPr id="34" name="Grafik 33">
            <a:extLst>
              <a:ext uri="{FF2B5EF4-FFF2-40B4-BE49-F238E27FC236}">
                <a16:creationId xmlns:a16="http://schemas.microsoft.com/office/drawing/2014/main" id="{A1E45744-6AD6-4F43-A343-971D2325978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173175" y="238618"/>
            <a:ext cx="720000" cy="720000"/>
          </a:xfrm>
          <a:prstGeom prst="rect">
            <a:avLst/>
          </a:prstGeom>
        </p:spPr>
      </p:pic>
      <p:sp>
        <p:nvSpPr>
          <p:cNvPr id="2" name="Title 1"/>
          <p:cNvSpPr>
            <a:spLocks noGrp="1"/>
          </p:cNvSpPr>
          <p:nvPr>
            <p:ph type="ctrTitle" hasCustomPrompt="1"/>
          </p:nvPr>
        </p:nvSpPr>
        <p:spPr>
          <a:xfrm>
            <a:off x="250825" y="1603659"/>
            <a:ext cx="4859057" cy="2524062"/>
          </a:xfrm>
        </p:spPr>
        <p:txBody>
          <a:bodyPr anchor="ctr" anchorCtr="0"/>
          <a:lstStyle>
            <a:lvl1pPr algn="l">
              <a:defRPr sz="3500" b="1" i="0" spc="200" baseline="0">
                <a:solidFill>
                  <a:schemeClr val="bg1"/>
                </a:solidFill>
                <a:latin typeface="Meta Head IGM Cond Black" panose="02000506030000020004" pitchFamily="2" charset="77"/>
              </a:defRPr>
            </a:lvl1pPr>
          </a:lstStyle>
          <a:p>
            <a:r>
              <a:rPr lang="de-DE" dirty="0"/>
              <a:t>ZWISCHENTITEL BEARBEITEN</a:t>
            </a:r>
            <a:endParaRPr lang="en-US" dirty="0"/>
          </a:p>
        </p:txBody>
      </p:sp>
      <p:sp>
        <p:nvSpPr>
          <p:cNvPr id="6" name="Textfeld 5">
            <a:extLst>
              <a:ext uri="{FF2B5EF4-FFF2-40B4-BE49-F238E27FC236}">
                <a16:creationId xmlns:a16="http://schemas.microsoft.com/office/drawing/2014/main" id="{61566813-E909-A142-B31F-03FCE51CCD4D}"/>
              </a:ext>
            </a:extLst>
          </p:cNvPr>
          <p:cNvSpPr txBox="1"/>
          <p:nvPr userDrawn="1"/>
        </p:nvSpPr>
        <p:spPr>
          <a:xfrm>
            <a:off x="6115050" y="4636168"/>
            <a:ext cx="2784031" cy="461665"/>
          </a:xfrm>
          <a:prstGeom prst="rect">
            <a:avLst/>
          </a:prstGeom>
          <a:noFill/>
        </p:spPr>
        <p:txBody>
          <a:bodyPr wrap="square" lIns="0" tIns="0" rIns="0" bIns="0" rtlCol="0">
            <a:spAutoFit/>
          </a:bodyPr>
          <a:lstStyle/>
          <a:p>
            <a:pPr algn="r"/>
            <a:r>
              <a:rPr lang="de-DE" sz="1000" b="0" i="0" kern="1200" dirty="0">
                <a:solidFill>
                  <a:srgbClr val="3C3C3B"/>
                </a:solidFill>
                <a:effectLst/>
                <a:latin typeface="Meta IGM" panose="02000503040000020004" pitchFamily="2" charset="0"/>
                <a:ea typeface="+mn-ea"/>
                <a:cs typeface="+mn-cs"/>
              </a:rPr>
              <a:t>IG Metall</a:t>
            </a:r>
          </a:p>
          <a:p>
            <a:pPr algn="r"/>
            <a:r>
              <a:rPr lang="de-DE" sz="1000" b="1" i="0" kern="1200" dirty="0" smtClean="0">
                <a:solidFill>
                  <a:srgbClr val="3C3C3B"/>
                </a:solidFill>
                <a:effectLst/>
                <a:latin typeface="Meta IGM" panose="02000503040000020004" pitchFamily="2" charset="0"/>
                <a:ea typeface="+mn-ea"/>
                <a:cs typeface="+mn-cs"/>
              </a:rPr>
              <a:t>FB Zielgruppen und Gleichstellung</a:t>
            </a:r>
          </a:p>
          <a:p>
            <a:pPr algn="r"/>
            <a:r>
              <a:rPr lang="de-DE" sz="1000" b="1" i="0" kern="1200" dirty="0" smtClean="0">
                <a:solidFill>
                  <a:srgbClr val="3C3C3B"/>
                </a:solidFill>
                <a:effectLst/>
                <a:latin typeface="Meta IGM" panose="02000503040000020004" pitchFamily="2" charset="0"/>
                <a:ea typeface="+mn-ea"/>
                <a:cs typeface="+mn-cs"/>
              </a:rPr>
              <a:t>Res. Angestellte, IT, Studierende</a:t>
            </a:r>
            <a:endParaRPr lang="de-DE" sz="1000" b="1" i="0" kern="1200" dirty="0">
              <a:solidFill>
                <a:srgbClr val="3C3C3B"/>
              </a:solidFill>
              <a:effectLst/>
              <a:latin typeface="Meta IGM" panose="02000503040000020004" pitchFamily="2" charset="0"/>
              <a:ea typeface="+mn-ea"/>
              <a:cs typeface="+mn-cs"/>
            </a:endParaRPr>
          </a:p>
        </p:txBody>
      </p:sp>
    </p:spTree>
    <p:extLst>
      <p:ext uri="{BB962C8B-B14F-4D97-AF65-F5344CB8AC3E}">
        <p14:creationId xmlns:p14="http://schemas.microsoft.com/office/powerpoint/2010/main" val="366517499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0825" y="1080000"/>
            <a:ext cx="8642349" cy="454025"/>
          </a:xfrm>
        </p:spPr>
        <p:txBody>
          <a:bodyPr/>
          <a:lstStyle>
            <a:lvl1pPr>
              <a:defRPr spc="200" baseline="0"/>
            </a:lvl1pPr>
          </a:lstStyle>
          <a:p>
            <a:r>
              <a:rPr lang="de-DE" dirty="0"/>
              <a:t>TITEL BEARBEITEN</a:t>
            </a:r>
            <a:endParaRPr lang="en-US" dirty="0"/>
          </a:p>
        </p:txBody>
      </p:sp>
      <p:sp>
        <p:nvSpPr>
          <p:cNvPr id="3" name="Content Placeholder 2"/>
          <p:cNvSpPr>
            <a:spLocks noGrp="1"/>
          </p:cNvSpPr>
          <p:nvPr>
            <p:ph idx="1"/>
          </p:nvPr>
        </p:nvSpPr>
        <p:spPr>
          <a:xfrm>
            <a:off x="250825" y="2299168"/>
            <a:ext cx="8642349" cy="2119409"/>
          </a:xfrm>
        </p:spPr>
        <p:txBody>
          <a:bodyPr lIns="0" tIns="0" rIns="0" bIns="0">
            <a:normAutofit/>
          </a:bodyPr>
          <a:lstStyle>
            <a:lvl1pPr marL="280800" indent="-279450">
              <a:spcBef>
                <a:spcPts val="750"/>
              </a:spcBef>
              <a:buSzPct val="90000"/>
              <a:buFontTx/>
              <a:buBlip>
                <a:blip r:embed="rId2"/>
              </a:buBlip>
              <a:defRPr sz="1800" b="0" i="0">
                <a:solidFill>
                  <a:srgbClr val="3C3C3B"/>
                </a:solidFill>
                <a:latin typeface="Meta IGM" panose="02000503040000020004" pitchFamily="2" charset="0"/>
              </a:defRPr>
            </a:lvl1pPr>
            <a:lvl2pPr marL="586350" indent="-279450">
              <a:spcBef>
                <a:spcPts val="750"/>
              </a:spcBef>
              <a:buSzPct val="90000"/>
              <a:buFontTx/>
              <a:buBlip>
                <a:blip r:embed="rId2"/>
              </a:buBlip>
              <a:defRPr sz="1800" b="0" i="0">
                <a:solidFill>
                  <a:srgbClr val="3C3C3B"/>
                </a:solidFill>
                <a:latin typeface="Meta IGM" panose="02000503040000020004" pitchFamily="2" charset="0"/>
              </a:defRPr>
            </a:lvl2pPr>
            <a:lvl3pPr marL="899550" indent="-285750">
              <a:spcBef>
                <a:spcPts val="750"/>
              </a:spcBef>
              <a:buFontTx/>
              <a:buBlip>
                <a:blip r:embed="rId2"/>
              </a:buBlip>
              <a:defRPr b="0" i="0">
                <a:solidFill>
                  <a:srgbClr val="3C3C3B"/>
                </a:solidFill>
                <a:latin typeface="Meta IGM" panose="02000503040000020004" pitchFamily="2" charset="0"/>
              </a:defRPr>
            </a:lvl3pPr>
            <a:lvl4pPr marL="1200150" indent="-279450">
              <a:spcBef>
                <a:spcPts val="750"/>
              </a:spcBef>
              <a:buFontTx/>
              <a:buBlip>
                <a:blip r:embed="rId2"/>
              </a:buBlip>
              <a:defRPr b="0" i="0">
                <a:solidFill>
                  <a:srgbClr val="3C3C3B"/>
                </a:solidFill>
                <a:latin typeface="Meta IGM" panose="02000503040000020004" pitchFamily="2" charset="0"/>
              </a:defRPr>
            </a:lvl4pPr>
            <a:lvl5pPr marL="1471050">
              <a:spcBef>
                <a:spcPts val="750"/>
              </a:spcBef>
              <a:defRPr b="0" i="0">
                <a:solidFill>
                  <a:srgbClr val="3C3C3B"/>
                </a:solidFill>
                <a:latin typeface="Meta IGM" panose="02000503040000020004" pitchFamily="2" charset="0"/>
              </a:defRPr>
            </a:lvl5pPr>
          </a:lstStyle>
          <a:p>
            <a:pPr lvl="0"/>
            <a:r>
              <a:rPr lang="de-DE" smtClean="0"/>
              <a:t>Formatvorlagen des Textmasters bearbeiten</a:t>
            </a:r>
          </a:p>
        </p:txBody>
      </p:sp>
      <p:sp>
        <p:nvSpPr>
          <p:cNvPr id="9" name="Textplatzhalter 8">
            <a:extLst>
              <a:ext uri="{FF2B5EF4-FFF2-40B4-BE49-F238E27FC236}">
                <a16:creationId xmlns:a16="http://schemas.microsoft.com/office/drawing/2014/main" id="{CBAFFCE6-5B0A-D047-AF37-74CD899250A6}"/>
              </a:ext>
            </a:extLst>
          </p:cNvPr>
          <p:cNvSpPr>
            <a:spLocks noGrp="1"/>
          </p:cNvSpPr>
          <p:nvPr>
            <p:ph type="body" sz="quarter" idx="13" hasCustomPrompt="1"/>
          </p:nvPr>
        </p:nvSpPr>
        <p:spPr>
          <a:xfrm>
            <a:off x="250825" y="1544968"/>
            <a:ext cx="8642349" cy="495300"/>
          </a:xfrm>
        </p:spPr>
        <p:txBody>
          <a:bodyPr lIns="0" tIns="0" rIns="0" bIns="0" anchor="ctr" anchorCtr="0">
            <a:noAutofit/>
          </a:bodyPr>
          <a:lstStyle>
            <a:lvl1pPr marL="0" indent="0">
              <a:buNone/>
              <a:defRPr sz="2400" b="0" i="0" spc="100" baseline="0">
                <a:latin typeface="Meta Head IGM Cond Light" panose="02000506030000020004" pitchFamily="2" charset="77"/>
              </a:defRPr>
            </a:lvl1pPr>
          </a:lstStyle>
          <a:p>
            <a:r>
              <a:rPr lang="de-DE" dirty="0"/>
              <a:t>Unterzeile einfügen</a:t>
            </a:r>
          </a:p>
        </p:txBody>
      </p:sp>
    </p:spTree>
    <p:extLst>
      <p:ext uri="{BB962C8B-B14F-4D97-AF65-F5344CB8AC3E}">
        <p14:creationId xmlns:p14="http://schemas.microsoft.com/office/powerpoint/2010/main" val="14369326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und Bilder in Dreiecke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0824" y="2213003"/>
            <a:ext cx="4228968" cy="2228368"/>
          </a:xfrm>
        </p:spPr>
        <p:txBody>
          <a:bodyPr lIns="0" tIns="0" rIns="0" bIns="0">
            <a:noAutofit/>
          </a:bodyPr>
          <a:lstStyle>
            <a:lvl1pPr marL="243450">
              <a:defRPr b="0" i="0">
                <a:latin typeface="Meta IGM" panose="02000503040000020004" pitchFamily="2" charset="0"/>
              </a:defRPr>
            </a:lvl1pPr>
            <a:lvl2pPr>
              <a:defRPr/>
            </a:lvl2pPr>
            <a:lvl3pPr>
              <a:defRPr/>
            </a:lvl3pPr>
            <a:lvl4pPr>
              <a:defRPr/>
            </a:lvl4pPr>
            <a:lvl5pPr>
              <a:defRPr/>
            </a:lvl5pPr>
          </a:lstStyle>
          <a:p>
            <a:pPr lvl="0"/>
            <a:r>
              <a:rPr lang="de-DE" smtClean="0"/>
              <a:t>Formatvorlagen des Textmasters bearbeiten</a:t>
            </a:r>
          </a:p>
        </p:txBody>
      </p:sp>
      <p:sp>
        <p:nvSpPr>
          <p:cNvPr id="9" name="Textplatzhalter 8">
            <a:extLst>
              <a:ext uri="{FF2B5EF4-FFF2-40B4-BE49-F238E27FC236}">
                <a16:creationId xmlns:a16="http://schemas.microsoft.com/office/drawing/2014/main" id="{701916FA-D5D3-3649-805F-88EF80C0F85B}"/>
              </a:ext>
            </a:extLst>
          </p:cNvPr>
          <p:cNvSpPr>
            <a:spLocks noGrp="1"/>
          </p:cNvSpPr>
          <p:nvPr>
            <p:ph type="body" sz="quarter" idx="13" hasCustomPrompt="1"/>
          </p:nvPr>
        </p:nvSpPr>
        <p:spPr>
          <a:xfrm>
            <a:off x="250825" y="1579389"/>
            <a:ext cx="4228967" cy="495300"/>
          </a:xfrm>
        </p:spPr>
        <p:txBody>
          <a:bodyPr lIns="0" tIns="0" rIns="0" bIns="0" anchor="ctr" anchorCtr="0">
            <a:noAutofit/>
          </a:bodyPr>
          <a:lstStyle>
            <a:lvl1pPr marL="0" indent="0">
              <a:buNone/>
              <a:defRPr sz="2400" b="0" i="0" spc="100" baseline="0">
                <a:latin typeface="Meta Head IGM Cond Light" panose="02000506030000020004" pitchFamily="2" charset="77"/>
              </a:defRPr>
            </a:lvl1pPr>
          </a:lstStyle>
          <a:p>
            <a:r>
              <a:rPr lang="de-DE" dirty="0"/>
              <a:t>Unterzeile einfügen</a:t>
            </a:r>
          </a:p>
        </p:txBody>
      </p:sp>
      <p:sp>
        <p:nvSpPr>
          <p:cNvPr id="12" name="Title 1">
            <a:extLst>
              <a:ext uri="{FF2B5EF4-FFF2-40B4-BE49-F238E27FC236}">
                <a16:creationId xmlns:a16="http://schemas.microsoft.com/office/drawing/2014/main" id="{B6248DF6-2726-DD4A-A7E5-C91F48E303A9}"/>
              </a:ext>
            </a:extLst>
          </p:cNvPr>
          <p:cNvSpPr>
            <a:spLocks noGrp="1"/>
          </p:cNvSpPr>
          <p:nvPr>
            <p:ph type="title" hasCustomPrompt="1"/>
          </p:nvPr>
        </p:nvSpPr>
        <p:spPr>
          <a:xfrm>
            <a:off x="250825" y="1080000"/>
            <a:ext cx="4228967" cy="472175"/>
          </a:xfrm>
        </p:spPr>
        <p:txBody>
          <a:bodyPr/>
          <a:lstStyle>
            <a:lvl1pPr>
              <a:defRPr spc="200" baseline="0"/>
            </a:lvl1pPr>
          </a:lstStyle>
          <a:p>
            <a:r>
              <a:rPr lang="de-DE" dirty="0"/>
              <a:t>TITEL BEARBEITEN</a:t>
            </a:r>
            <a:endParaRPr lang="en-US" dirty="0"/>
          </a:p>
        </p:txBody>
      </p:sp>
      <p:sp>
        <p:nvSpPr>
          <p:cNvPr id="6" name="Bildplatzhalter 5">
            <a:extLst>
              <a:ext uri="{FF2B5EF4-FFF2-40B4-BE49-F238E27FC236}">
                <a16:creationId xmlns:a16="http://schemas.microsoft.com/office/drawing/2014/main" id="{1AFD7D0B-45C0-0649-BF63-2ABAFA50360B}"/>
              </a:ext>
            </a:extLst>
          </p:cNvPr>
          <p:cNvSpPr>
            <a:spLocks noGrp="1"/>
          </p:cNvSpPr>
          <p:nvPr>
            <p:ph type="pic" sz="quarter" idx="15"/>
          </p:nvPr>
        </p:nvSpPr>
        <p:spPr>
          <a:xfrm>
            <a:off x="5250569" y="1732138"/>
            <a:ext cx="3895208" cy="3908072"/>
          </a:xfrm>
          <a:custGeom>
            <a:avLst/>
            <a:gdLst>
              <a:gd name="connsiteX0" fmla="*/ 0 w 2844800"/>
              <a:gd name="connsiteY0" fmla="*/ 1492250 h 1492250"/>
              <a:gd name="connsiteX1" fmla="*/ 1422400 w 2844800"/>
              <a:gd name="connsiteY1" fmla="*/ 0 h 1492250"/>
              <a:gd name="connsiteX2" fmla="*/ 2844800 w 2844800"/>
              <a:gd name="connsiteY2" fmla="*/ 1492250 h 1492250"/>
              <a:gd name="connsiteX3" fmla="*/ 0 w 2844800"/>
              <a:gd name="connsiteY3" fmla="*/ 1492250 h 1492250"/>
              <a:gd name="connsiteX0" fmla="*/ 0 w 3719689"/>
              <a:gd name="connsiteY0" fmla="*/ 1492250 h 3366205"/>
              <a:gd name="connsiteX1" fmla="*/ 1422400 w 3719689"/>
              <a:gd name="connsiteY1" fmla="*/ 0 h 3366205"/>
              <a:gd name="connsiteX2" fmla="*/ 3719689 w 3719689"/>
              <a:gd name="connsiteY2" fmla="*/ 3366205 h 3366205"/>
              <a:gd name="connsiteX3" fmla="*/ 0 w 3719689"/>
              <a:gd name="connsiteY3" fmla="*/ 1492250 h 3366205"/>
              <a:gd name="connsiteX0" fmla="*/ 0 w 3905955"/>
              <a:gd name="connsiteY0" fmla="*/ 1938161 h 3812116"/>
              <a:gd name="connsiteX1" fmla="*/ 3905955 w 3905955"/>
              <a:gd name="connsiteY1" fmla="*/ 0 h 3812116"/>
              <a:gd name="connsiteX2" fmla="*/ 3719689 w 3905955"/>
              <a:gd name="connsiteY2" fmla="*/ 3812116 h 3812116"/>
              <a:gd name="connsiteX3" fmla="*/ 0 w 3905955"/>
              <a:gd name="connsiteY3" fmla="*/ 1938161 h 3812116"/>
              <a:gd name="connsiteX0" fmla="*/ 0 w 3905955"/>
              <a:gd name="connsiteY0" fmla="*/ 1938161 h 3496027"/>
              <a:gd name="connsiteX1" fmla="*/ 3905955 w 3905955"/>
              <a:gd name="connsiteY1" fmla="*/ 0 h 3496027"/>
              <a:gd name="connsiteX2" fmla="*/ 3900311 w 3905955"/>
              <a:gd name="connsiteY2" fmla="*/ 3496027 h 3496027"/>
              <a:gd name="connsiteX3" fmla="*/ 0 w 3905955"/>
              <a:gd name="connsiteY3" fmla="*/ 1938161 h 3496027"/>
              <a:gd name="connsiteX0" fmla="*/ 0 w 3900342"/>
              <a:gd name="connsiteY0" fmla="*/ 1830917 h 3388783"/>
              <a:gd name="connsiteX1" fmla="*/ 3821289 w 3900342"/>
              <a:gd name="connsiteY1" fmla="*/ 0 h 3388783"/>
              <a:gd name="connsiteX2" fmla="*/ 3900311 w 3900342"/>
              <a:gd name="connsiteY2" fmla="*/ 3388783 h 3388783"/>
              <a:gd name="connsiteX3" fmla="*/ 0 w 3900342"/>
              <a:gd name="connsiteY3" fmla="*/ 1830917 h 3388783"/>
              <a:gd name="connsiteX0" fmla="*/ 0 w 3900561"/>
              <a:gd name="connsiteY0" fmla="*/ 1932517 h 3490383"/>
              <a:gd name="connsiteX1" fmla="*/ 3894666 w 3900561"/>
              <a:gd name="connsiteY1" fmla="*/ 0 h 3490383"/>
              <a:gd name="connsiteX2" fmla="*/ 3900311 w 3900561"/>
              <a:gd name="connsiteY2" fmla="*/ 3490383 h 3490383"/>
              <a:gd name="connsiteX3" fmla="*/ 0 w 3900561"/>
              <a:gd name="connsiteY3" fmla="*/ 1932517 h 3490383"/>
              <a:gd name="connsiteX0" fmla="*/ 0 w 3895208"/>
              <a:gd name="connsiteY0" fmla="*/ 1932517 h 3908072"/>
              <a:gd name="connsiteX1" fmla="*/ 3894666 w 3895208"/>
              <a:gd name="connsiteY1" fmla="*/ 0 h 3908072"/>
              <a:gd name="connsiteX2" fmla="*/ 3894666 w 3895208"/>
              <a:gd name="connsiteY2" fmla="*/ 3908072 h 3908072"/>
              <a:gd name="connsiteX3" fmla="*/ 0 w 3895208"/>
              <a:gd name="connsiteY3" fmla="*/ 1932517 h 3908072"/>
            </a:gdLst>
            <a:ahLst/>
            <a:cxnLst>
              <a:cxn ang="0">
                <a:pos x="connsiteX0" y="connsiteY0"/>
              </a:cxn>
              <a:cxn ang="0">
                <a:pos x="connsiteX1" y="connsiteY1"/>
              </a:cxn>
              <a:cxn ang="0">
                <a:pos x="connsiteX2" y="connsiteY2"/>
              </a:cxn>
              <a:cxn ang="0">
                <a:pos x="connsiteX3" y="connsiteY3"/>
              </a:cxn>
            </a:cxnLst>
            <a:rect l="l" t="t" r="r" b="b"/>
            <a:pathLst>
              <a:path w="3895208" h="3908072">
                <a:moveTo>
                  <a:pt x="0" y="1932517"/>
                </a:moveTo>
                <a:lnTo>
                  <a:pt x="3894666" y="0"/>
                </a:lnTo>
                <a:cubicBezTo>
                  <a:pt x="3892785" y="1165342"/>
                  <a:pt x="3896547" y="2742730"/>
                  <a:pt x="3894666" y="3908072"/>
                </a:cubicBezTo>
                <a:lnTo>
                  <a:pt x="0" y="1932517"/>
                </a:lnTo>
                <a:close/>
              </a:path>
            </a:pathLst>
          </a:custGeom>
          <a:solidFill>
            <a:schemeClr val="accent6"/>
          </a:solidFill>
        </p:spPr>
        <p:txBody>
          <a:bodyPr anchor="ctr">
            <a:normAutofit/>
          </a:bodyPr>
          <a:lstStyle>
            <a:lvl1pPr marL="0" indent="0" algn="r">
              <a:spcBef>
                <a:spcPts val="500"/>
              </a:spcBef>
              <a:buFont typeface="Arial" panose="020B0604020202020204" pitchFamily="34" charset="0"/>
              <a:buNone/>
              <a:defRPr sz="1600"/>
            </a:lvl1pPr>
          </a:lstStyle>
          <a:p>
            <a:r>
              <a:rPr lang="de-DE" smtClean="0"/>
              <a:t>Bild durch Klicken auf Symbol hinzufügen</a:t>
            </a:r>
            <a:endParaRPr lang="de-DE" dirty="0"/>
          </a:p>
        </p:txBody>
      </p:sp>
      <p:sp>
        <p:nvSpPr>
          <p:cNvPr id="14" name="Bildplatzhalter 13">
            <a:extLst>
              <a:ext uri="{FF2B5EF4-FFF2-40B4-BE49-F238E27FC236}">
                <a16:creationId xmlns:a16="http://schemas.microsoft.com/office/drawing/2014/main" id="{307DC63A-7B6C-E443-8FD2-12E8BE98F005}"/>
              </a:ext>
            </a:extLst>
          </p:cNvPr>
          <p:cNvSpPr>
            <a:spLocks noGrp="1"/>
          </p:cNvSpPr>
          <p:nvPr>
            <p:ph type="pic" sz="quarter" idx="16"/>
          </p:nvPr>
        </p:nvSpPr>
        <p:spPr>
          <a:xfrm>
            <a:off x="6142614" y="1023853"/>
            <a:ext cx="2114407" cy="2121623"/>
          </a:xfrm>
          <a:custGeom>
            <a:avLst/>
            <a:gdLst>
              <a:gd name="connsiteX0" fmla="*/ 0 w 1614487"/>
              <a:gd name="connsiteY0" fmla="*/ 0 h 2119313"/>
              <a:gd name="connsiteX1" fmla="*/ 1614487 w 1614487"/>
              <a:gd name="connsiteY1" fmla="*/ 0 h 2119313"/>
              <a:gd name="connsiteX2" fmla="*/ 1614487 w 1614487"/>
              <a:gd name="connsiteY2" fmla="*/ 2119313 h 2119313"/>
              <a:gd name="connsiteX3" fmla="*/ 0 w 1614487"/>
              <a:gd name="connsiteY3" fmla="*/ 2119313 h 2119313"/>
              <a:gd name="connsiteX4" fmla="*/ 0 w 1614487"/>
              <a:gd name="connsiteY4" fmla="*/ 0 h 2119313"/>
              <a:gd name="connsiteX0" fmla="*/ 0 w 1614487"/>
              <a:gd name="connsiteY0" fmla="*/ 0 h 2119313"/>
              <a:gd name="connsiteX1" fmla="*/ 1614487 w 1614487"/>
              <a:gd name="connsiteY1" fmla="*/ 2119313 h 2119313"/>
              <a:gd name="connsiteX2" fmla="*/ 0 w 1614487"/>
              <a:gd name="connsiteY2" fmla="*/ 2119313 h 2119313"/>
              <a:gd name="connsiteX3" fmla="*/ 0 w 1614487"/>
              <a:gd name="connsiteY3" fmla="*/ 0 h 2119313"/>
              <a:gd name="connsiteX0" fmla="*/ 90054 w 1614487"/>
              <a:gd name="connsiteY0" fmla="*/ 0 h 2244004"/>
              <a:gd name="connsiteX1" fmla="*/ 1614487 w 1614487"/>
              <a:gd name="connsiteY1" fmla="*/ 2244004 h 2244004"/>
              <a:gd name="connsiteX2" fmla="*/ 0 w 1614487"/>
              <a:gd name="connsiteY2" fmla="*/ 2244004 h 2244004"/>
              <a:gd name="connsiteX3" fmla="*/ 90054 w 1614487"/>
              <a:gd name="connsiteY3" fmla="*/ 0 h 2244004"/>
              <a:gd name="connsiteX0" fmla="*/ 0 w 1524433"/>
              <a:gd name="connsiteY0" fmla="*/ 0 h 2244004"/>
              <a:gd name="connsiteX1" fmla="*/ 1524433 w 1524433"/>
              <a:gd name="connsiteY1" fmla="*/ 2244004 h 2244004"/>
              <a:gd name="connsiteX2" fmla="*/ 6927 w 1524433"/>
              <a:gd name="connsiteY2" fmla="*/ 2160877 h 2244004"/>
              <a:gd name="connsiteX3" fmla="*/ 0 w 1524433"/>
              <a:gd name="connsiteY3" fmla="*/ 0 h 2244004"/>
              <a:gd name="connsiteX0" fmla="*/ 0 w 2120179"/>
              <a:gd name="connsiteY0" fmla="*/ 0 h 2160877"/>
              <a:gd name="connsiteX1" fmla="*/ 2120179 w 2120179"/>
              <a:gd name="connsiteY1" fmla="*/ 1080223 h 2160877"/>
              <a:gd name="connsiteX2" fmla="*/ 6927 w 2120179"/>
              <a:gd name="connsiteY2" fmla="*/ 2160877 h 2160877"/>
              <a:gd name="connsiteX3" fmla="*/ 0 w 2120179"/>
              <a:gd name="connsiteY3" fmla="*/ 0 h 2160877"/>
              <a:gd name="connsiteX0" fmla="*/ 0 w 2120179"/>
              <a:gd name="connsiteY0" fmla="*/ 0 h 2147023"/>
              <a:gd name="connsiteX1" fmla="*/ 2120179 w 2120179"/>
              <a:gd name="connsiteY1" fmla="*/ 1080223 h 2147023"/>
              <a:gd name="connsiteX2" fmla="*/ 6927 w 2120179"/>
              <a:gd name="connsiteY2" fmla="*/ 2147023 h 2147023"/>
              <a:gd name="connsiteX3" fmla="*/ 0 w 2120179"/>
              <a:gd name="connsiteY3" fmla="*/ 0 h 2147023"/>
              <a:gd name="connsiteX0" fmla="*/ 6928 w 2127107"/>
              <a:gd name="connsiteY0" fmla="*/ 0 h 2147023"/>
              <a:gd name="connsiteX1" fmla="*/ 2127107 w 2127107"/>
              <a:gd name="connsiteY1" fmla="*/ 1080223 h 2147023"/>
              <a:gd name="connsiteX2" fmla="*/ 0 w 2127107"/>
              <a:gd name="connsiteY2" fmla="*/ 2147023 h 2147023"/>
              <a:gd name="connsiteX3" fmla="*/ 6928 w 2127107"/>
              <a:gd name="connsiteY3" fmla="*/ 0 h 2147023"/>
              <a:gd name="connsiteX0" fmla="*/ 338 w 2120517"/>
              <a:gd name="connsiteY0" fmla="*/ 0 h 2147023"/>
              <a:gd name="connsiteX1" fmla="*/ 2120517 w 2120517"/>
              <a:gd name="connsiteY1" fmla="*/ 1080223 h 2147023"/>
              <a:gd name="connsiteX2" fmla="*/ 6110 w 2120517"/>
              <a:gd name="connsiteY2" fmla="*/ 2147023 h 2147023"/>
              <a:gd name="connsiteX3" fmla="*/ 338 w 2120517"/>
              <a:gd name="connsiteY3" fmla="*/ 0 h 2147023"/>
              <a:gd name="connsiteX0" fmla="*/ 35503 w 2114407"/>
              <a:gd name="connsiteY0" fmla="*/ 0 h 2004148"/>
              <a:gd name="connsiteX1" fmla="*/ 2114407 w 2114407"/>
              <a:gd name="connsiteY1" fmla="*/ 937348 h 2004148"/>
              <a:gd name="connsiteX2" fmla="*/ 0 w 2114407"/>
              <a:gd name="connsiteY2" fmla="*/ 2004148 h 2004148"/>
              <a:gd name="connsiteX3" fmla="*/ 35503 w 2114407"/>
              <a:gd name="connsiteY3" fmla="*/ 0 h 2004148"/>
              <a:gd name="connsiteX0" fmla="*/ 6928 w 2114407"/>
              <a:gd name="connsiteY0" fmla="*/ 0 h 2121623"/>
              <a:gd name="connsiteX1" fmla="*/ 2114407 w 2114407"/>
              <a:gd name="connsiteY1" fmla="*/ 1054823 h 2121623"/>
              <a:gd name="connsiteX2" fmla="*/ 0 w 2114407"/>
              <a:gd name="connsiteY2" fmla="*/ 2121623 h 2121623"/>
              <a:gd name="connsiteX3" fmla="*/ 6928 w 2114407"/>
              <a:gd name="connsiteY3" fmla="*/ 0 h 2121623"/>
            </a:gdLst>
            <a:ahLst/>
            <a:cxnLst>
              <a:cxn ang="0">
                <a:pos x="connsiteX0" y="connsiteY0"/>
              </a:cxn>
              <a:cxn ang="0">
                <a:pos x="connsiteX1" y="connsiteY1"/>
              </a:cxn>
              <a:cxn ang="0">
                <a:pos x="connsiteX2" y="connsiteY2"/>
              </a:cxn>
              <a:cxn ang="0">
                <a:pos x="connsiteX3" y="connsiteY3"/>
              </a:cxn>
            </a:cxnLst>
            <a:rect l="l" t="t" r="r" b="b"/>
            <a:pathLst>
              <a:path w="2114407" h="2121623">
                <a:moveTo>
                  <a:pt x="6928" y="0"/>
                </a:moveTo>
                <a:lnTo>
                  <a:pt x="2114407" y="1054823"/>
                </a:lnTo>
                <a:lnTo>
                  <a:pt x="0" y="2121623"/>
                </a:lnTo>
                <a:cubicBezTo>
                  <a:pt x="2309" y="1405949"/>
                  <a:pt x="4619" y="715674"/>
                  <a:pt x="6928" y="0"/>
                </a:cubicBezTo>
                <a:close/>
              </a:path>
            </a:pathLst>
          </a:custGeom>
          <a:solidFill>
            <a:schemeClr val="accent6"/>
          </a:solidFill>
        </p:spPr>
        <p:txBody>
          <a:bodyPr anchor="ctr">
            <a:normAutofit/>
          </a:bodyPr>
          <a:lstStyle>
            <a:lvl1pPr marL="0" indent="0" algn="l">
              <a:lnSpc>
                <a:spcPct val="100000"/>
              </a:lnSpc>
              <a:spcBef>
                <a:spcPts val="100"/>
              </a:spcBef>
              <a:buFont typeface="Arial" panose="020B0604020202020204" pitchFamily="34" charset="0"/>
              <a:buNone/>
              <a:defRPr sz="1400"/>
            </a:lvl1pPr>
          </a:lstStyle>
          <a:p>
            <a:r>
              <a:rPr lang="de-DE" smtClean="0"/>
              <a:t>Bild durch Klicken auf Symbol hinzufügen</a:t>
            </a:r>
            <a:endParaRPr lang="de-DE" dirty="0"/>
          </a:p>
        </p:txBody>
      </p:sp>
      <p:sp>
        <p:nvSpPr>
          <p:cNvPr id="17" name="Rechteck 16">
            <a:extLst>
              <a:ext uri="{FF2B5EF4-FFF2-40B4-BE49-F238E27FC236}">
                <a16:creationId xmlns:a16="http://schemas.microsoft.com/office/drawing/2014/main" id="{328332BA-1E60-C547-87CF-B32F3589022F}"/>
              </a:ext>
            </a:extLst>
          </p:cNvPr>
          <p:cNvSpPr/>
          <p:nvPr userDrawn="1"/>
        </p:nvSpPr>
        <p:spPr>
          <a:xfrm>
            <a:off x="5250569" y="3766384"/>
            <a:ext cx="3791420" cy="3543684"/>
          </a:xfrm>
          <a:custGeom>
            <a:avLst/>
            <a:gdLst>
              <a:gd name="connsiteX0" fmla="*/ 0 w 1533886"/>
              <a:gd name="connsiteY0" fmla="*/ 0 h 2268362"/>
              <a:gd name="connsiteX1" fmla="*/ 1533886 w 1533886"/>
              <a:gd name="connsiteY1" fmla="*/ 0 h 2268362"/>
              <a:gd name="connsiteX2" fmla="*/ 1533886 w 1533886"/>
              <a:gd name="connsiteY2" fmla="*/ 2268362 h 2268362"/>
              <a:gd name="connsiteX3" fmla="*/ 0 w 1533886"/>
              <a:gd name="connsiteY3" fmla="*/ 2268362 h 2268362"/>
              <a:gd name="connsiteX4" fmla="*/ 0 w 1533886"/>
              <a:gd name="connsiteY4" fmla="*/ 0 h 2268362"/>
              <a:gd name="connsiteX0" fmla="*/ 0 w 1533886"/>
              <a:gd name="connsiteY0" fmla="*/ 0 h 2268362"/>
              <a:gd name="connsiteX1" fmla="*/ 1533886 w 1533886"/>
              <a:gd name="connsiteY1" fmla="*/ 2268362 h 2268362"/>
              <a:gd name="connsiteX2" fmla="*/ 0 w 1533886"/>
              <a:gd name="connsiteY2" fmla="*/ 2268362 h 2268362"/>
              <a:gd name="connsiteX3" fmla="*/ 0 w 1533886"/>
              <a:gd name="connsiteY3" fmla="*/ 0 h 2268362"/>
              <a:gd name="connsiteX0" fmla="*/ 0 w 3896086"/>
              <a:gd name="connsiteY0" fmla="*/ 0 h 2268362"/>
              <a:gd name="connsiteX1" fmla="*/ 3896086 w 3896086"/>
              <a:gd name="connsiteY1" fmla="*/ 1938162 h 2268362"/>
              <a:gd name="connsiteX2" fmla="*/ 0 w 3896086"/>
              <a:gd name="connsiteY2" fmla="*/ 2268362 h 2268362"/>
              <a:gd name="connsiteX3" fmla="*/ 0 w 3896086"/>
              <a:gd name="connsiteY3" fmla="*/ 0 h 2268362"/>
              <a:gd name="connsiteX0" fmla="*/ 0 w 4607286"/>
              <a:gd name="connsiteY0" fmla="*/ 0 h 2306462"/>
              <a:gd name="connsiteX1" fmla="*/ 4607286 w 4607286"/>
              <a:gd name="connsiteY1" fmla="*/ 2306462 h 2306462"/>
              <a:gd name="connsiteX2" fmla="*/ 0 w 4607286"/>
              <a:gd name="connsiteY2" fmla="*/ 2268362 h 2306462"/>
              <a:gd name="connsiteX3" fmla="*/ 0 w 4607286"/>
              <a:gd name="connsiteY3" fmla="*/ 0 h 2306462"/>
              <a:gd name="connsiteX0" fmla="*/ 12700 w 4619986"/>
              <a:gd name="connsiteY0" fmla="*/ 0 h 4262262"/>
              <a:gd name="connsiteX1" fmla="*/ 4619986 w 4619986"/>
              <a:gd name="connsiteY1" fmla="*/ 2306462 h 4262262"/>
              <a:gd name="connsiteX2" fmla="*/ 0 w 4619986"/>
              <a:gd name="connsiteY2" fmla="*/ 4262262 h 4262262"/>
              <a:gd name="connsiteX3" fmla="*/ 12700 w 4619986"/>
              <a:gd name="connsiteY3" fmla="*/ 0 h 4262262"/>
            </a:gdLst>
            <a:ahLst/>
            <a:cxnLst>
              <a:cxn ang="0">
                <a:pos x="connsiteX0" y="connsiteY0"/>
              </a:cxn>
              <a:cxn ang="0">
                <a:pos x="connsiteX1" y="connsiteY1"/>
              </a:cxn>
              <a:cxn ang="0">
                <a:pos x="connsiteX2" y="connsiteY2"/>
              </a:cxn>
              <a:cxn ang="0">
                <a:pos x="connsiteX3" y="connsiteY3"/>
              </a:cxn>
            </a:cxnLst>
            <a:rect l="l" t="t" r="r" b="b"/>
            <a:pathLst>
              <a:path w="4619986" h="4262262">
                <a:moveTo>
                  <a:pt x="12700" y="0"/>
                </a:moveTo>
                <a:lnTo>
                  <a:pt x="4619986" y="2306462"/>
                </a:lnTo>
                <a:lnTo>
                  <a:pt x="0" y="4262262"/>
                </a:lnTo>
                <a:cubicBezTo>
                  <a:pt x="4233" y="2841508"/>
                  <a:pt x="8467" y="1420754"/>
                  <a:pt x="12700" y="0"/>
                </a:cubicBezTo>
                <a:close/>
              </a:path>
            </a:pathLst>
          </a:custGeom>
          <a:gradFill>
            <a:gsLst>
              <a:gs pos="0">
                <a:schemeClr val="accent2"/>
              </a:gs>
              <a:gs pos="52000">
                <a:schemeClr val="tx1"/>
              </a:gs>
              <a:gs pos="98000">
                <a:schemeClr val="accent1"/>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Meta IGM" panose="02000503040000020004" pitchFamily="2" charset="0"/>
            </a:endParaRPr>
          </a:p>
        </p:txBody>
      </p:sp>
    </p:spTree>
    <p:extLst>
      <p:ext uri="{BB962C8B-B14F-4D97-AF65-F5344CB8AC3E}">
        <p14:creationId xmlns:p14="http://schemas.microsoft.com/office/powerpoint/2010/main" val="197783770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und Bild Quadra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0824" y="2213003"/>
            <a:ext cx="4228968" cy="2228368"/>
          </a:xfrm>
        </p:spPr>
        <p:txBody>
          <a:bodyPr lIns="0" tIns="0" rIns="0" bIns="0">
            <a:noAutofit/>
          </a:bodyPr>
          <a:lstStyle>
            <a:lvl1pPr marL="243450">
              <a:defRPr/>
            </a:lvl1pPr>
            <a:lvl2pPr>
              <a:defRPr/>
            </a:lvl2pPr>
            <a:lvl3pPr>
              <a:defRPr/>
            </a:lvl3pPr>
            <a:lvl4pPr>
              <a:defRPr/>
            </a:lvl4pPr>
            <a:lvl5pPr>
              <a:defRPr/>
            </a:lvl5pPr>
          </a:lstStyle>
          <a:p>
            <a:pPr lvl="0"/>
            <a:r>
              <a:rPr lang="de-DE" smtClean="0"/>
              <a:t>Formatvorlagen des Textmasters bearbeiten</a:t>
            </a:r>
          </a:p>
        </p:txBody>
      </p:sp>
      <p:sp>
        <p:nvSpPr>
          <p:cNvPr id="9" name="Textplatzhalter 8">
            <a:extLst>
              <a:ext uri="{FF2B5EF4-FFF2-40B4-BE49-F238E27FC236}">
                <a16:creationId xmlns:a16="http://schemas.microsoft.com/office/drawing/2014/main" id="{701916FA-D5D3-3649-805F-88EF80C0F85B}"/>
              </a:ext>
            </a:extLst>
          </p:cNvPr>
          <p:cNvSpPr>
            <a:spLocks noGrp="1"/>
          </p:cNvSpPr>
          <p:nvPr>
            <p:ph type="body" sz="quarter" idx="13" hasCustomPrompt="1"/>
          </p:nvPr>
        </p:nvSpPr>
        <p:spPr>
          <a:xfrm>
            <a:off x="250825" y="1579389"/>
            <a:ext cx="4228967" cy="495300"/>
          </a:xfrm>
        </p:spPr>
        <p:txBody>
          <a:bodyPr lIns="0" tIns="0" rIns="0" bIns="0" anchor="ctr" anchorCtr="0">
            <a:noAutofit/>
          </a:bodyPr>
          <a:lstStyle>
            <a:lvl1pPr marL="0" indent="0">
              <a:buNone/>
              <a:defRPr sz="2400" b="0" i="0" spc="100" baseline="0">
                <a:latin typeface="Meta Head IGM Cond Light" panose="02000506030000020004" pitchFamily="2" charset="77"/>
              </a:defRPr>
            </a:lvl1pPr>
          </a:lstStyle>
          <a:p>
            <a:r>
              <a:rPr lang="de-DE" dirty="0"/>
              <a:t>Unterzeile einfügen</a:t>
            </a:r>
          </a:p>
        </p:txBody>
      </p:sp>
      <p:sp>
        <p:nvSpPr>
          <p:cNvPr id="11" name="Bildplatzhalter 9">
            <a:extLst>
              <a:ext uri="{FF2B5EF4-FFF2-40B4-BE49-F238E27FC236}">
                <a16:creationId xmlns:a16="http://schemas.microsoft.com/office/drawing/2014/main" id="{38FCB7D0-646F-AF48-A2B8-12A09927B98A}"/>
              </a:ext>
            </a:extLst>
          </p:cNvPr>
          <p:cNvSpPr>
            <a:spLocks noGrp="1"/>
          </p:cNvSpPr>
          <p:nvPr>
            <p:ph type="pic" sz="quarter" idx="14"/>
          </p:nvPr>
        </p:nvSpPr>
        <p:spPr>
          <a:xfrm>
            <a:off x="4745736" y="1080001"/>
            <a:ext cx="4147439" cy="3361632"/>
          </a:xfrm>
          <a:solidFill>
            <a:schemeClr val="accent6"/>
          </a:solidFill>
        </p:spPr>
        <p:txBody>
          <a:bodyPr lIns="0" tIns="0" rIns="0" bIns="0" anchor="ctr">
            <a:noAutofit/>
          </a:bodyPr>
          <a:lstStyle>
            <a:lvl1pPr marL="0" indent="0" algn="ctr">
              <a:buNone/>
              <a:defRPr/>
            </a:lvl1pPr>
          </a:lstStyle>
          <a:p>
            <a:r>
              <a:rPr lang="de-DE" smtClean="0"/>
              <a:t>Bild durch Klicken auf Symbol hinzufügen</a:t>
            </a:r>
            <a:endParaRPr lang="de-DE" dirty="0"/>
          </a:p>
        </p:txBody>
      </p:sp>
      <p:sp>
        <p:nvSpPr>
          <p:cNvPr id="12" name="Title 1">
            <a:extLst>
              <a:ext uri="{FF2B5EF4-FFF2-40B4-BE49-F238E27FC236}">
                <a16:creationId xmlns:a16="http://schemas.microsoft.com/office/drawing/2014/main" id="{B6248DF6-2726-DD4A-A7E5-C91F48E303A9}"/>
              </a:ext>
            </a:extLst>
          </p:cNvPr>
          <p:cNvSpPr>
            <a:spLocks noGrp="1"/>
          </p:cNvSpPr>
          <p:nvPr>
            <p:ph type="title" hasCustomPrompt="1"/>
          </p:nvPr>
        </p:nvSpPr>
        <p:spPr>
          <a:xfrm>
            <a:off x="250825" y="1080000"/>
            <a:ext cx="4228967" cy="472175"/>
          </a:xfrm>
        </p:spPr>
        <p:txBody>
          <a:bodyPr/>
          <a:lstStyle>
            <a:lvl1pPr>
              <a:defRPr spc="200" baseline="0"/>
            </a:lvl1pPr>
          </a:lstStyle>
          <a:p>
            <a:r>
              <a:rPr lang="de-DE" dirty="0"/>
              <a:t>TITEL BEARBEITEN</a:t>
            </a:r>
            <a:endParaRPr lang="en-US" dirty="0"/>
          </a:p>
        </p:txBody>
      </p:sp>
    </p:spTree>
    <p:extLst>
      <p:ext uri="{BB962C8B-B14F-4D97-AF65-F5344CB8AC3E}">
        <p14:creationId xmlns:p14="http://schemas.microsoft.com/office/powerpoint/2010/main" val="385205181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r Bild">
    <p:spTree>
      <p:nvGrpSpPr>
        <p:cNvPr id="1" name=""/>
        <p:cNvGrpSpPr/>
        <p:nvPr/>
      </p:nvGrpSpPr>
      <p:grpSpPr>
        <a:xfrm>
          <a:off x="0" y="0"/>
          <a:ext cx="0" cy="0"/>
          <a:chOff x="0" y="0"/>
          <a:chExt cx="0" cy="0"/>
        </a:xfrm>
      </p:grpSpPr>
      <p:sp>
        <p:nvSpPr>
          <p:cNvPr id="11" name="Bildplatzhalter 9">
            <a:extLst>
              <a:ext uri="{FF2B5EF4-FFF2-40B4-BE49-F238E27FC236}">
                <a16:creationId xmlns:a16="http://schemas.microsoft.com/office/drawing/2014/main" id="{38FCB7D0-646F-AF48-A2B8-12A09927B98A}"/>
              </a:ext>
            </a:extLst>
          </p:cNvPr>
          <p:cNvSpPr>
            <a:spLocks noGrp="1"/>
          </p:cNvSpPr>
          <p:nvPr>
            <p:ph type="pic" sz="quarter" idx="14"/>
          </p:nvPr>
        </p:nvSpPr>
        <p:spPr>
          <a:xfrm>
            <a:off x="250032" y="1080001"/>
            <a:ext cx="8643144" cy="3361632"/>
          </a:xfrm>
          <a:solidFill>
            <a:schemeClr val="accent6"/>
          </a:solidFill>
        </p:spPr>
        <p:txBody>
          <a:bodyPr lIns="0" tIns="0" rIns="0" bIns="0" anchor="ctr">
            <a:noAutofit/>
          </a:bodyPr>
          <a:lstStyle>
            <a:lvl1pPr marL="0" indent="0" algn="ctr">
              <a:buNone/>
              <a:defRPr/>
            </a:lvl1pPr>
          </a:lstStyle>
          <a:p>
            <a:r>
              <a:rPr lang="de-DE" smtClean="0"/>
              <a:t>Bild durch Klicken auf Symbol hinzufügen</a:t>
            </a:r>
            <a:endParaRPr lang="de-DE" dirty="0"/>
          </a:p>
        </p:txBody>
      </p:sp>
    </p:spTree>
    <p:extLst>
      <p:ext uri="{BB962C8B-B14F-4D97-AF65-F5344CB8AC3E}">
        <p14:creationId xmlns:p14="http://schemas.microsoft.com/office/powerpoint/2010/main" val="6030646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und Smartar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248DF6-2726-DD4A-A7E5-C91F48E303A9}"/>
              </a:ext>
            </a:extLst>
          </p:cNvPr>
          <p:cNvSpPr>
            <a:spLocks noGrp="1"/>
          </p:cNvSpPr>
          <p:nvPr>
            <p:ph type="title" hasCustomPrompt="1"/>
          </p:nvPr>
        </p:nvSpPr>
        <p:spPr>
          <a:xfrm>
            <a:off x="250825" y="1080000"/>
            <a:ext cx="4228967" cy="472175"/>
          </a:xfrm>
        </p:spPr>
        <p:txBody>
          <a:bodyPr/>
          <a:lstStyle>
            <a:lvl1pPr>
              <a:defRPr spc="200" baseline="0"/>
            </a:lvl1pPr>
          </a:lstStyle>
          <a:p>
            <a:r>
              <a:rPr lang="de-DE" dirty="0"/>
              <a:t>TITEL BEARBEITEN</a:t>
            </a:r>
            <a:endParaRPr lang="en-US" dirty="0"/>
          </a:p>
        </p:txBody>
      </p:sp>
      <p:sp>
        <p:nvSpPr>
          <p:cNvPr id="13" name="SmartArt-Platzhalter 3">
            <a:extLst>
              <a:ext uri="{FF2B5EF4-FFF2-40B4-BE49-F238E27FC236}">
                <a16:creationId xmlns:a16="http://schemas.microsoft.com/office/drawing/2014/main" id="{55665241-B298-6C48-8846-F34E0522A230}"/>
              </a:ext>
            </a:extLst>
          </p:cNvPr>
          <p:cNvSpPr>
            <a:spLocks noGrp="1"/>
          </p:cNvSpPr>
          <p:nvPr>
            <p:ph type="dgm" sz="quarter" idx="15"/>
          </p:nvPr>
        </p:nvSpPr>
        <p:spPr>
          <a:xfrm>
            <a:off x="250825" y="1739900"/>
            <a:ext cx="8642350" cy="2701925"/>
          </a:xfrm>
        </p:spPr>
        <p:txBody>
          <a:bodyPr/>
          <a:lstStyle>
            <a:lvl1pPr marL="0" indent="0">
              <a:buNone/>
              <a:defRPr/>
            </a:lvl1pPr>
          </a:lstStyle>
          <a:p>
            <a:r>
              <a:rPr lang="de-DE" smtClean="0"/>
              <a:t>Klicken Sie auf das Symbol, um die SmartArt-Grafik hinzuzufügen</a:t>
            </a:r>
            <a:endParaRPr lang="de-DE" dirty="0"/>
          </a:p>
        </p:txBody>
      </p:sp>
    </p:spTree>
    <p:extLst>
      <p:ext uri="{BB962C8B-B14F-4D97-AF65-F5344CB8AC3E}">
        <p14:creationId xmlns:p14="http://schemas.microsoft.com/office/powerpoint/2010/main" val="92827783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01000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1.emf"/><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2.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0825" y="1365774"/>
            <a:ext cx="7722401" cy="454025"/>
          </a:xfrm>
          <a:prstGeom prst="rect">
            <a:avLst/>
          </a:prstGeom>
        </p:spPr>
        <p:txBody>
          <a:bodyPr vert="horz" lIns="0" tIns="0" rIns="0" bIns="0" rtlCol="0" anchor="t" anchorCtr="0">
            <a:noAutofit/>
          </a:bodyPr>
          <a:lstStyle/>
          <a:p>
            <a:r>
              <a:rPr lang="de-DE" dirty="0"/>
              <a:t>TITEL BEARBEITEN</a:t>
            </a:r>
            <a:endParaRPr lang="en-US" dirty="0"/>
          </a:p>
        </p:txBody>
      </p:sp>
      <p:sp>
        <p:nvSpPr>
          <p:cNvPr id="3" name="Text Placeholder 2"/>
          <p:cNvSpPr>
            <a:spLocks noGrp="1"/>
          </p:cNvSpPr>
          <p:nvPr>
            <p:ph type="body" idx="1"/>
          </p:nvPr>
        </p:nvSpPr>
        <p:spPr>
          <a:xfrm>
            <a:off x="250825" y="1979525"/>
            <a:ext cx="8642349" cy="265319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4" name="Grafik 13">
            <a:extLst>
              <a:ext uri="{FF2B5EF4-FFF2-40B4-BE49-F238E27FC236}">
                <a16:creationId xmlns:a16="http://schemas.microsoft.com/office/drawing/2014/main" id="{70113CA0-0DD7-9548-B4A8-43615A11C389}"/>
              </a:ext>
            </a:extLst>
          </p:cNvPr>
          <p:cNvPicPr>
            <a:picLocks noChangeAspect="1"/>
          </p:cNvPicPr>
          <p:nvPr userDrawn="1"/>
        </p:nvPicPr>
        <p:blipFill>
          <a:blip r:embed="rId20" cstate="screen">
            <a:extLst>
              <a:ext uri="{28A0092B-C50C-407E-A947-70E740481C1C}">
                <a14:useLocalDpi xmlns:a14="http://schemas.microsoft.com/office/drawing/2010/main" val="0"/>
              </a:ext>
            </a:extLst>
          </a:blip>
          <a:stretch>
            <a:fillRect/>
          </a:stretch>
        </p:blipFill>
        <p:spPr>
          <a:xfrm>
            <a:off x="8173175" y="238618"/>
            <a:ext cx="720000" cy="720000"/>
          </a:xfrm>
          <a:prstGeom prst="rect">
            <a:avLst/>
          </a:prstGeom>
        </p:spPr>
      </p:pic>
      <p:sp>
        <p:nvSpPr>
          <p:cNvPr id="4" name="Textfeld 3">
            <a:extLst>
              <a:ext uri="{FF2B5EF4-FFF2-40B4-BE49-F238E27FC236}">
                <a16:creationId xmlns:a16="http://schemas.microsoft.com/office/drawing/2014/main" id="{36E83AFE-0D76-C240-A33D-8D8C0966DBEB}"/>
              </a:ext>
            </a:extLst>
          </p:cNvPr>
          <p:cNvSpPr txBox="1"/>
          <p:nvPr userDrawn="1"/>
        </p:nvSpPr>
        <p:spPr>
          <a:xfrm>
            <a:off x="250825" y="4786476"/>
            <a:ext cx="3560456" cy="153888"/>
          </a:xfrm>
          <a:prstGeom prst="rect">
            <a:avLst/>
          </a:prstGeom>
          <a:noFill/>
        </p:spPr>
        <p:txBody>
          <a:bodyPr wrap="square" lIns="0" tIns="0" rIns="0" bIns="0" rtlCol="0" anchor="b" anchorCtr="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000" b="0" i="0" dirty="0" smtClean="0">
                <a:solidFill>
                  <a:srgbClr val="3C3C3B"/>
                </a:solidFill>
                <a:latin typeface="Meta IGM" panose="02000503040000020004" pitchFamily="2" charset="0"/>
              </a:rPr>
              <a:t>Agile Arbeit gestalten | Februar 2020</a:t>
            </a:r>
            <a:endParaRPr lang="de-DE" sz="1000" b="0" i="0" dirty="0">
              <a:solidFill>
                <a:srgbClr val="3C3C3B"/>
              </a:solidFill>
              <a:latin typeface="Meta IGM" panose="02000503040000020004" pitchFamily="2" charset="0"/>
            </a:endParaRPr>
          </a:p>
        </p:txBody>
      </p:sp>
      <p:sp>
        <p:nvSpPr>
          <p:cNvPr id="13" name="Textfeld 12">
            <a:extLst>
              <a:ext uri="{FF2B5EF4-FFF2-40B4-BE49-F238E27FC236}">
                <a16:creationId xmlns:a16="http://schemas.microsoft.com/office/drawing/2014/main" id="{61566813-E909-A142-B31F-03FCE51CCD4D}"/>
              </a:ext>
            </a:extLst>
          </p:cNvPr>
          <p:cNvSpPr txBox="1"/>
          <p:nvPr userDrawn="1"/>
        </p:nvSpPr>
        <p:spPr>
          <a:xfrm>
            <a:off x="6115050" y="4636168"/>
            <a:ext cx="2784031" cy="461665"/>
          </a:xfrm>
          <a:prstGeom prst="rect">
            <a:avLst/>
          </a:prstGeom>
          <a:noFill/>
        </p:spPr>
        <p:txBody>
          <a:bodyPr wrap="square" lIns="0" tIns="0" rIns="0" bIns="0" rtlCol="0">
            <a:spAutoFit/>
          </a:bodyPr>
          <a:lstStyle/>
          <a:p>
            <a:pPr algn="r"/>
            <a:r>
              <a:rPr lang="de-DE" sz="1000" b="0" i="0" kern="1200" dirty="0">
                <a:solidFill>
                  <a:srgbClr val="3C3C3B"/>
                </a:solidFill>
                <a:effectLst/>
                <a:latin typeface="Meta IGM" panose="02000503040000020004" pitchFamily="2" charset="0"/>
                <a:ea typeface="+mn-ea"/>
                <a:cs typeface="+mn-cs"/>
              </a:rPr>
              <a:t>IG Metall</a:t>
            </a:r>
          </a:p>
          <a:p>
            <a:pPr algn="r"/>
            <a:r>
              <a:rPr lang="de-DE" sz="1000" b="1" i="0" kern="1200" dirty="0" smtClean="0">
                <a:solidFill>
                  <a:srgbClr val="3C3C3B"/>
                </a:solidFill>
                <a:effectLst/>
                <a:latin typeface="Meta IGM" panose="02000503040000020004" pitchFamily="2" charset="0"/>
                <a:ea typeface="+mn-ea"/>
                <a:cs typeface="+mn-cs"/>
              </a:rPr>
              <a:t>FB Zielgruppen und Gleichstellung</a:t>
            </a:r>
          </a:p>
          <a:p>
            <a:pPr algn="r"/>
            <a:r>
              <a:rPr lang="de-DE" sz="1000" b="1" i="0" kern="1200" dirty="0" smtClean="0">
                <a:solidFill>
                  <a:srgbClr val="3C3C3B"/>
                </a:solidFill>
                <a:effectLst/>
                <a:latin typeface="Meta IGM" panose="02000503040000020004" pitchFamily="2" charset="0"/>
                <a:ea typeface="+mn-ea"/>
                <a:cs typeface="+mn-cs"/>
              </a:rPr>
              <a:t>Res. Angestellte, IT, Studierende</a:t>
            </a:r>
            <a:endParaRPr lang="de-DE" sz="1000" b="1" i="0" kern="1200" dirty="0">
              <a:solidFill>
                <a:srgbClr val="3C3C3B"/>
              </a:solidFill>
              <a:effectLst/>
              <a:latin typeface="Meta IGM" panose="02000503040000020004" pitchFamily="2" charset="0"/>
              <a:ea typeface="+mn-ea"/>
              <a:cs typeface="+mn-cs"/>
            </a:endParaRPr>
          </a:p>
        </p:txBody>
      </p:sp>
    </p:spTree>
    <p:extLst>
      <p:ext uri="{BB962C8B-B14F-4D97-AF65-F5344CB8AC3E}">
        <p14:creationId xmlns:p14="http://schemas.microsoft.com/office/powerpoint/2010/main" val="2581257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62" r:id="rId4"/>
    <p:sldLayoutId id="2147483677" r:id="rId5"/>
    <p:sldLayoutId id="2147483675" r:id="rId6"/>
    <p:sldLayoutId id="2147483678" r:id="rId7"/>
    <p:sldLayoutId id="2147483676" r:id="rId8"/>
    <p:sldLayoutId id="2147483679" r:id="rId9"/>
    <p:sldLayoutId id="2147483674" r:id="rId10"/>
    <p:sldLayoutId id="2147483680" r:id="rId11"/>
    <p:sldLayoutId id="2147483706" r:id="rId12"/>
    <p:sldLayoutId id="2147483707" r:id="rId13"/>
    <p:sldLayoutId id="2147483708" r:id="rId14"/>
    <p:sldLayoutId id="2147483709" r:id="rId15"/>
    <p:sldLayoutId id="2147483710" r:id="rId16"/>
    <p:sldLayoutId id="2147483711" r:id="rId17"/>
    <p:sldLayoutId id="2147483712" r:id="rId18"/>
  </p:sldLayoutIdLst>
  <p:timing>
    <p:tnLst>
      <p:par>
        <p:cTn id="1" dur="indefinite" restart="never" nodeType="tmRoot"/>
      </p:par>
    </p:tnLst>
  </p:timing>
  <p:hf sldNum="0" hdr="0" ftr="0" dt="0"/>
  <p:txStyles>
    <p:titleStyle>
      <a:lvl1pPr algn="l" defTabSz="685800" rtl="0" eaLnBrk="1" latinLnBrk="0" hangingPunct="1">
        <a:lnSpc>
          <a:spcPct val="90000"/>
        </a:lnSpc>
        <a:spcBef>
          <a:spcPct val="0"/>
        </a:spcBef>
        <a:buNone/>
        <a:defRPr sz="4000" b="1" i="0" kern="1200" cap="all" spc="200" baseline="0">
          <a:solidFill>
            <a:srgbClr val="E3051B"/>
          </a:solidFill>
          <a:latin typeface="Meta Head IGM Cond Black" panose="02000506030000020004" pitchFamily="2" charset="77"/>
          <a:ea typeface="+mj-ea"/>
          <a:cs typeface="+mj-cs"/>
        </a:defRPr>
      </a:lvl1pPr>
    </p:titleStyle>
    <p:bodyStyle>
      <a:lvl1pPr marL="171450" indent="-243450" algn="l" defTabSz="685800" rtl="0" eaLnBrk="1" latinLnBrk="0" hangingPunct="1">
        <a:lnSpc>
          <a:spcPct val="90000"/>
        </a:lnSpc>
        <a:spcBef>
          <a:spcPts val="750"/>
        </a:spcBef>
        <a:buSzPct val="90000"/>
        <a:buFontTx/>
        <a:buBlip>
          <a:blip r:embed="rId21"/>
        </a:buBlip>
        <a:defRPr sz="1800" b="0" i="0" kern="1200">
          <a:solidFill>
            <a:srgbClr val="3C3C3B"/>
          </a:solidFill>
          <a:latin typeface="Meta IGM" panose="02000503040000020004" pitchFamily="2" charset="0"/>
          <a:ea typeface="+mn-ea"/>
          <a:cs typeface="+mn-cs"/>
        </a:defRPr>
      </a:lvl1pPr>
      <a:lvl2pPr marL="514350" indent="-243450" algn="l" defTabSz="685800" rtl="0" eaLnBrk="1" latinLnBrk="0" hangingPunct="1">
        <a:lnSpc>
          <a:spcPct val="90000"/>
        </a:lnSpc>
        <a:spcBef>
          <a:spcPts val="375"/>
        </a:spcBef>
        <a:buSzPct val="90000"/>
        <a:buFontTx/>
        <a:buBlip>
          <a:blip r:embed="rId21"/>
        </a:buBlip>
        <a:defRPr sz="1800" b="0" i="0" kern="1200">
          <a:solidFill>
            <a:srgbClr val="3C3C3B"/>
          </a:solidFill>
          <a:latin typeface="Meta IGM" panose="02000503040000020004" pitchFamily="2" charset="0"/>
          <a:ea typeface="+mn-ea"/>
          <a:cs typeface="+mn-cs"/>
        </a:defRPr>
      </a:lvl2pPr>
      <a:lvl3pPr marL="785250" indent="-243450" algn="l" defTabSz="685800" rtl="0" eaLnBrk="1" latinLnBrk="0" hangingPunct="1">
        <a:lnSpc>
          <a:spcPct val="90000"/>
        </a:lnSpc>
        <a:spcBef>
          <a:spcPts val="375"/>
        </a:spcBef>
        <a:buSzPct val="90000"/>
        <a:buFontTx/>
        <a:buBlip>
          <a:blip r:embed="rId21"/>
        </a:buBlip>
        <a:defRPr sz="1800" b="0" i="0" kern="1200">
          <a:solidFill>
            <a:srgbClr val="3C3C3B"/>
          </a:solidFill>
          <a:latin typeface="Meta IGM" panose="02000503040000020004" pitchFamily="2" charset="0"/>
          <a:ea typeface="+mn-ea"/>
          <a:cs typeface="+mn-cs"/>
        </a:defRPr>
      </a:lvl3pPr>
      <a:lvl4pPr marL="1056150" indent="-243450" algn="l" defTabSz="685800" rtl="0" eaLnBrk="1" latinLnBrk="0" hangingPunct="1">
        <a:lnSpc>
          <a:spcPct val="90000"/>
        </a:lnSpc>
        <a:spcBef>
          <a:spcPts val="375"/>
        </a:spcBef>
        <a:buSzPct val="90000"/>
        <a:buFontTx/>
        <a:buBlip>
          <a:blip r:embed="rId21"/>
        </a:buBlip>
        <a:defRPr sz="1800" b="0" i="0" kern="1200">
          <a:solidFill>
            <a:srgbClr val="3C3C3B"/>
          </a:solidFill>
          <a:latin typeface="Meta IGM" panose="02000503040000020004" pitchFamily="2" charset="0"/>
          <a:ea typeface="+mn-ea"/>
          <a:cs typeface="+mn-cs"/>
        </a:defRPr>
      </a:lvl4pPr>
      <a:lvl5pPr marL="1327050" indent="-243450" algn="l" defTabSz="685800" rtl="0" eaLnBrk="1" latinLnBrk="0" hangingPunct="1">
        <a:lnSpc>
          <a:spcPct val="90000"/>
        </a:lnSpc>
        <a:spcBef>
          <a:spcPts val="375"/>
        </a:spcBef>
        <a:buFontTx/>
        <a:buBlip>
          <a:blip r:embed="rId21"/>
        </a:buBlip>
        <a:defRPr sz="1800" b="0" i="0" kern="1200">
          <a:solidFill>
            <a:srgbClr val="3C3C3B"/>
          </a:solidFill>
          <a:latin typeface="Meta IGM"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guide id="3" pos="158">
          <p15:clr>
            <a:srgbClr val="F26B43"/>
          </p15:clr>
        </p15:guide>
        <p15:guide id="4" pos="5602">
          <p15:clr>
            <a:srgbClr val="F26B43"/>
          </p15:clr>
        </p15:guide>
        <p15:guide id="5" orient="horz" pos="146">
          <p15:clr>
            <a:srgbClr val="F26B43"/>
          </p15:clr>
        </p15:guide>
        <p15:guide id="6" orient="horz" pos="309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0825" y="1365774"/>
            <a:ext cx="7722401" cy="454025"/>
          </a:xfrm>
          <a:prstGeom prst="rect">
            <a:avLst/>
          </a:prstGeom>
        </p:spPr>
        <p:txBody>
          <a:bodyPr vert="horz" lIns="0" tIns="0" rIns="0" bIns="0" rtlCol="0" anchor="t" anchorCtr="0">
            <a:noAutofit/>
          </a:bodyPr>
          <a:lstStyle/>
          <a:p>
            <a:r>
              <a:rPr lang="de-DE" dirty="0"/>
              <a:t>TITEL BEARBEITEN</a:t>
            </a:r>
            <a:endParaRPr lang="en-US" dirty="0"/>
          </a:p>
        </p:txBody>
      </p:sp>
      <p:sp>
        <p:nvSpPr>
          <p:cNvPr id="3" name="Text Placeholder 2"/>
          <p:cNvSpPr>
            <a:spLocks noGrp="1"/>
          </p:cNvSpPr>
          <p:nvPr>
            <p:ph type="body" idx="1"/>
          </p:nvPr>
        </p:nvSpPr>
        <p:spPr>
          <a:xfrm>
            <a:off x="250825" y="1979525"/>
            <a:ext cx="8642349" cy="265319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4" name="Grafik 13">
            <a:extLst>
              <a:ext uri="{FF2B5EF4-FFF2-40B4-BE49-F238E27FC236}">
                <a16:creationId xmlns:a16="http://schemas.microsoft.com/office/drawing/2014/main" id="{70113CA0-0DD7-9548-B4A8-43615A11C389}"/>
              </a:ext>
            </a:extLst>
          </p:cNvPr>
          <p:cNvPicPr>
            <a:picLocks noChangeAspect="1"/>
          </p:cNvPicPr>
          <p:nvPr userDrawn="1"/>
        </p:nvPicPr>
        <p:blipFill>
          <a:blip r:embed="rId12"/>
          <a:stretch>
            <a:fillRect/>
          </a:stretch>
        </p:blipFill>
        <p:spPr>
          <a:xfrm>
            <a:off x="8173175" y="238618"/>
            <a:ext cx="720000" cy="720000"/>
          </a:xfrm>
          <a:prstGeom prst="rect">
            <a:avLst/>
          </a:prstGeom>
        </p:spPr>
      </p:pic>
      <p:sp>
        <p:nvSpPr>
          <p:cNvPr id="4" name="Textfeld 3">
            <a:extLst>
              <a:ext uri="{FF2B5EF4-FFF2-40B4-BE49-F238E27FC236}">
                <a16:creationId xmlns:a16="http://schemas.microsoft.com/office/drawing/2014/main" id="{36E83AFE-0D76-C240-A33D-8D8C0966DBEB}"/>
              </a:ext>
            </a:extLst>
          </p:cNvPr>
          <p:cNvSpPr txBox="1"/>
          <p:nvPr userDrawn="1"/>
        </p:nvSpPr>
        <p:spPr>
          <a:xfrm>
            <a:off x="250825" y="4786476"/>
            <a:ext cx="3560456" cy="153888"/>
          </a:xfrm>
          <a:prstGeom prst="rect">
            <a:avLst/>
          </a:prstGeom>
          <a:noFill/>
        </p:spPr>
        <p:txBody>
          <a:bodyPr wrap="square" lIns="0" tIns="0" rIns="0" bIns="0" rtlCol="0" anchor="b" anchorCtr="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DE" sz="1000" b="0" i="0" dirty="0">
                <a:solidFill>
                  <a:srgbClr val="3C3C3B"/>
                </a:solidFill>
                <a:latin typeface="Meta IGM" panose="02000503040000020004" pitchFamily="2" charset="0"/>
              </a:rPr>
              <a:t>Präsentationstitel | Name des Verfassers | Datum einfügen</a:t>
            </a:r>
          </a:p>
        </p:txBody>
      </p:sp>
      <p:sp>
        <p:nvSpPr>
          <p:cNvPr id="13" name="Textfeld 12">
            <a:extLst>
              <a:ext uri="{FF2B5EF4-FFF2-40B4-BE49-F238E27FC236}">
                <a16:creationId xmlns:a16="http://schemas.microsoft.com/office/drawing/2014/main" id="{61566813-E909-A142-B31F-03FCE51CCD4D}"/>
              </a:ext>
            </a:extLst>
          </p:cNvPr>
          <p:cNvSpPr txBox="1"/>
          <p:nvPr userDrawn="1"/>
        </p:nvSpPr>
        <p:spPr>
          <a:xfrm>
            <a:off x="6115050" y="4636168"/>
            <a:ext cx="2784031" cy="461665"/>
          </a:xfrm>
          <a:prstGeom prst="rect">
            <a:avLst/>
          </a:prstGeom>
          <a:noFill/>
        </p:spPr>
        <p:txBody>
          <a:bodyPr wrap="square" lIns="0" tIns="0" rIns="0" bIns="0" rtlCol="0">
            <a:spAutoFit/>
          </a:bodyPr>
          <a:lstStyle/>
          <a:p>
            <a:pPr algn="r"/>
            <a:r>
              <a:rPr lang="de-DE" sz="1000" b="0" i="0" kern="1200" dirty="0">
                <a:solidFill>
                  <a:srgbClr val="3C3C3B"/>
                </a:solidFill>
                <a:effectLst/>
                <a:latin typeface="Meta IGM" panose="02000503040000020004" pitchFamily="2" charset="0"/>
                <a:ea typeface="+mn-ea"/>
                <a:cs typeface="+mn-cs"/>
              </a:rPr>
              <a:t>IG Metall</a:t>
            </a:r>
          </a:p>
          <a:p>
            <a:pPr algn="r"/>
            <a:r>
              <a:rPr lang="de-DE" sz="1000" b="1" i="0" kern="1200" dirty="0" smtClean="0">
                <a:solidFill>
                  <a:srgbClr val="3C3C3B"/>
                </a:solidFill>
                <a:effectLst/>
                <a:latin typeface="Meta IGM" panose="02000503040000020004" pitchFamily="2" charset="0"/>
                <a:ea typeface="+mn-ea"/>
                <a:cs typeface="+mn-cs"/>
              </a:rPr>
              <a:t>FB Zielgruppen und Gleichstellung</a:t>
            </a:r>
          </a:p>
          <a:p>
            <a:pPr algn="r"/>
            <a:r>
              <a:rPr lang="de-DE" sz="1000" b="1" i="0" kern="1200" dirty="0" smtClean="0">
                <a:solidFill>
                  <a:srgbClr val="3C3C3B"/>
                </a:solidFill>
                <a:effectLst/>
                <a:latin typeface="Meta IGM" panose="02000503040000020004" pitchFamily="2" charset="0"/>
                <a:ea typeface="+mn-ea"/>
                <a:cs typeface="+mn-cs"/>
              </a:rPr>
              <a:t>Res. Angestellte, IT, Studierende</a:t>
            </a:r>
            <a:endParaRPr lang="de-DE" sz="1000" b="1" i="0" kern="1200" dirty="0">
              <a:solidFill>
                <a:srgbClr val="3C3C3B"/>
              </a:solidFill>
              <a:effectLst/>
              <a:latin typeface="Meta IGM" panose="02000503040000020004" pitchFamily="2" charset="0"/>
              <a:ea typeface="+mn-ea"/>
              <a:cs typeface="+mn-cs"/>
            </a:endParaRPr>
          </a:p>
        </p:txBody>
      </p:sp>
    </p:spTree>
    <p:extLst>
      <p:ext uri="{BB962C8B-B14F-4D97-AF65-F5344CB8AC3E}">
        <p14:creationId xmlns:p14="http://schemas.microsoft.com/office/powerpoint/2010/main" val="77791869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Lst>
  <p:hf sldNum="0" hdr="0" ftr="0" dt="0"/>
  <p:txStyles>
    <p:titleStyle>
      <a:lvl1pPr algn="l" defTabSz="685800" rtl="0" eaLnBrk="1" latinLnBrk="0" hangingPunct="1">
        <a:lnSpc>
          <a:spcPct val="90000"/>
        </a:lnSpc>
        <a:spcBef>
          <a:spcPct val="0"/>
        </a:spcBef>
        <a:buNone/>
        <a:defRPr sz="4000" b="1" i="0" kern="1200" cap="all" spc="200" baseline="0">
          <a:solidFill>
            <a:srgbClr val="E3051B"/>
          </a:solidFill>
          <a:latin typeface="Meta Head IGM Cond Black" panose="02000506030000020004" pitchFamily="2" charset="77"/>
          <a:ea typeface="+mj-ea"/>
          <a:cs typeface="+mj-cs"/>
        </a:defRPr>
      </a:lvl1pPr>
    </p:titleStyle>
    <p:bodyStyle>
      <a:lvl1pPr marL="171450" indent="-243450" algn="l" defTabSz="685800" rtl="0" eaLnBrk="1" latinLnBrk="0" hangingPunct="1">
        <a:lnSpc>
          <a:spcPct val="90000"/>
        </a:lnSpc>
        <a:spcBef>
          <a:spcPts val="750"/>
        </a:spcBef>
        <a:buSzPct val="90000"/>
        <a:buFontTx/>
        <a:buBlip>
          <a:blip r:embed="rId13"/>
        </a:buBlip>
        <a:defRPr sz="1800" b="0" i="0" kern="1200">
          <a:solidFill>
            <a:srgbClr val="3C3C3B"/>
          </a:solidFill>
          <a:latin typeface="Meta IGM" panose="02000503040000020004" pitchFamily="2" charset="0"/>
          <a:ea typeface="+mn-ea"/>
          <a:cs typeface="+mn-cs"/>
        </a:defRPr>
      </a:lvl1pPr>
      <a:lvl2pPr marL="514350" indent="-243450" algn="l" defTabSz="685800" rtl="0" eaLnBrk="1" latinLnBrk="0" hangingPunct="1">
        <a:lnSpc>
          <a:spcPct val="90000"/>
        </a:lnSpc>
        <a:spcBef>
          <a:spcPts val="375"/>
        </a:spcBef>
        <a:buSzPct val="90000"/>
        <a:buFontTx/>
        <a:buBlip>
          <a:blip r:embed="rId13"/>
        </a:buBlip>
        <a:defRPr sz="1800" b="0" i="0" kern="1200">
          <a:solidFill>
            <a:srgbClr val="3C3C3B"/>
          </a:solidFill>
          <a:latin typeface="Meta IGM" panose="02000503040000020004" pitchFamily="2" charset="0"/>
          <a:ea typeface="+mn-ea"/>
          <a:cs typeface="+mn-cs"/>
        </a:defRPr>
      </a:lvl2pPr>
      <a:lvl3pPr marL="785250" indent="-243450" algn="l" defTabSz="685800" rtl="0" eaLnBrk="1" latinLnBrk="0" hangingPunct="1">
        <a:lnSpc>
          <a:spcPct val="90000"/>
        </a:lnSpc>
        <a:spcBef>
          <a:spcPts val="375"/>
        </a:spcBef>
        <a:buSzPct val="90000"/>
        <a:buFontTx/>
        <a:buBlip>
          <a:blip r:embed="rId13"/>
        </a:buBlip>
        <a:defRPr sz="1800" b="0" i="0" kern="1200">
          <a:solidFill>
            <a:srgbClr val="3C3C3B"/>
          </a:solidFill>
          <a:latin typeface="Meta IGM" panose="02000503040000020004" pitchFamily="2" charset="0"/>
          <a:ea typeface="+mn-ea"/>
          <a:cs typeface="+mn-cs"/>
        </a:defRPr>
      </a:lvl3pPr>
      <a:lvl4pPr marL="1056150" indent="-243450" algn="l" defTabSz="685800" rtl="0" eaLnBrk="1" latinLnBrk="0" hangingPunct="1">
        <a:lnSpc>
          <a:spcPct val="90000"/>
        </a:lnSpc>
        <a:spcBef>
          <a:spcPts val="375"/>
        </a:spcBef>
        <a:buSzPct val="90000"/>
        <a:buFontTx/>
        <a:buBlip>
          <a:blip r:embed="rId13"/>
        </a:buBlip>
        <a:defRPr sz="1800" b="0" i="0" kern="1200">
          <a:solidFill>
            <a:srgbClr val="3C3C3B"/>
          </a:solidFill>
          <a:latin typeface="Meta IGM" panose="02000503040000020004" pitchFamily="2" charset="0"/>
          <a:ea typeface="+mn-ea"/>
          <a:cs typeface="+mn-cs"/>
        </a:defRPr>
      </a:lvl4pPr>
      <a:lvl5pPr marL="1327050" indent="-243450" algn="l" defTabSz="685800" rtl="0" eaLnBrk="1" latinLnBrk="0" hangingPunct="1">
        <a:lnSpc>
          <a:spcPct val="90000"/>
        </a:lnSpc>
        <a:spcBef>
          <a:spcPts val="375"/>
        </a:spcBef>
        <a:buFontTx/>
        <a:buBlip>
          <a:blip r:embed="rId13"/>
        </a:buBlip>
        <a:defRPr sz="1800" b="0" i="0" kern="1200">
          <a:solidFill>
            <a:srgbClr val="3C3C3B"/>
          </a:solidFill>
          <a:latin typeface="Meta IGM" panose="02000503040000020004"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b="0" i="0" kern="1200">
          <a:solidFill>
            <a:srgbClr val="3C3C3B"/>
          </a:solidFill>
          <a:latin typeface="Meta IGM" panose="02000503040000020004" pitchFamily="2" charset="0"/>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guide id="3" pos="158">
          <p15:clr>
            <a:srgbClr val="F26B43"/>
          </p15:clr>
        </p15:guide>
        <p15:guide id="4" pos="5602">
          <p15:clr>
            <a:srgbClr val="F26B43"/>
          </p15:clr>
        </p15:guide>
        <p15:guide id="5" orient="horz" pos="146">
          <p15:clr>
            <a:srgbClr val="F26B43"/>
          </p15:clr>
        </p15:guide>
        <p15:guide id="6" orient="horz" pos="309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B062AD-6F39-8B4B-A769-7638138C83E4}"/>
              </a:ext>
            </a:extLst>
          </p:cNvPr>
          <p:cNvSpPr>
            <a:spLocks noGrp="1"/>
          </p:cNvSpPr>
          <p:nvPr>
            <p:ph type="ctrTitle"/>
          </p:nvPr>
        </p:nvSpPr>
        <p:spPr>
          <a:xfrm>
            <a:off x="250825" y="2668248"/>
            <a:ext cx="4859057" cy="715606"/>
          </a:xfrm>
        </p:spPr>
        <p:txBody>
          <a:bodyPr/>
          <a:lstStyle/>
          <a:p>
            <a:r>
              <a:rPr lang="de-DE" sz="3600" dirty="0"/>
              <a:t>Agiles arbeiten </a:t>
            </a:r>
            <a:endParaRPr lang="de-DE" dirty="0"/>
          </a:p>
        </p:txBody>
      </p:sp>
      <p:sp>
        <p:nvSpPr>
          <p:cNvPr id="3" name="Textplatzhalter 2">
            <a:extLst>
              <a:ext uri="{FF2B5EF4-FFF2-40B4-BE49-F238E27FC236}">
                <a16:creationId xmlns:a16="http://schemas.microsoft.com/office/drawing/2014/main" id="{8DF8A6E5-718B-B342-B559-A0649F43F9A1}"/>
              </a:ext>
            </a:extLst>
          </p:cNvPr>
          <p:cNvSpPr>
            <a:spLocks noGrp="1"/>
          </p:cNvSpPr>
          <p:nvPr>
            <p:ph type="body" sz="quarter" idx="14"/>
          </p:nvPr>
        </p:nvSpPr>
        <p:spPr>
          <a:xfrm>
            <a:off x="250824" y="3493324"/>
            <a:ext cx="4516047" cy="1498401"/>
          </a:xfrm>
        </p:spPr>
        <p:txBody>
          <a:bodyPr>
            <a:normAutofit/>
          </a:bodyPr>
          <a:lstStyle/>
          <a:p>
            <a:pPr>
              <a:spcBef>
                <a:spcPct val="0"/>
              </a:spcBef>
            </a:pPr>
            <a:r>
              <a:rPr lang="de-DE" altLang="de-DE" sz="2000" dirty="0"/>
              <a:t>Trends und Gestaltungshinweise </a:t>
            </a:r>
            <a:r>
              <a:rPr lang="de-DE" altLang="de-DE" sz="2000" dirty="0" smtClean="0"/>
              <a:t>für </a:t>
            </a:r>
            <a:r>
              <a:rPr lang="de-DE" altLang="de-DE" sz="2000" dirty="0"/>
              <a:t>gute </a:t>
            </a:r>
            <a:r>
              <a:rPr lang="de-DE" altLang="de-DE" sz="2000" dirty="0" smtClean="0"/>
              <a:t>Arbeit</a:t>
            </a:r>
          </a:p>
          <a:p>
            <a:pPr>
              <a:spcBef>
                <a:spcPct val="0"/>
              </a:spcBef>
            </a:pPr>
            <a:r>
              <a:rPr lang="de-DE" altLang="de-DE" sz="2000" dirty="0" smtClean="0"/>
              <a:t>in </a:t>
            </a:r>
            <a:r>
              <a:rPr lang="de-DE" altLang="de-DE" sz="2000" dirty="0"/>
              <a:t>IT-, Engineering- </a:t>
            </a:r>
            <a:r>
              <a:rPr lang="de-DE" altLang="de-DE" sz="2000" dirty="0" smtClean="0"/>
              <a:t>und </a:t>
            </a:r>
            <a:r>
              <a:rPr lang="de-DE" altLang="de-DE" sz="2000" dirty="0"/>
              <a:t>Bürobereichen </a:t>
            </a:r>
          </a:p>
          <a:p>
            <a:pPr>
              <a:spcBef>
                <a:spcPct val="0"/>
              </a:spcBef>
            </a:pPr>
            <a:r>
              <a:rPr lang="de-DE" altLang="de-DE" sz="2000" dirty="0" smtClean="0"/>
              <a:t>Februar </a:t>
            </a:r>
            <a:r>
              <a:rPr lang="de-DE" altLang="de-DE" sz="2000" dirty="0"/>
              <a:t>2020</a:t>
            </a:r>
          </a:p>
          <a:p>
            <a:endParaRPr lang="de-DE" sz="2000" dirty="0"/>
          </a:p>
        </p:txBody>
      </p:sp>
    </p:spTree>
    <p:extLst>
      <p:ext uri="{BB962C8B-B14F-4D97-AF65-F5344CB8AC3E}">
        <p14:creationId xmlns:p14="http://schemas.microsoft.com/office/powerpoint/2010/main" val="18852694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Chancen und Risiken</a:t>
            </a:r>
            <a:br>
              <a:rPr lang="de-DE" dirty="0" smtClean="0"/>
            </a:br>
            <a:r>
              <a:rPr lang="de-DE" dirty="0" smtClean="0"/>
              <a:t>agiler Arbeit </a:t>
            </a:r>
            <a:endParaRPr lang="de-DE" dirty="0"/>
          </a:p>
        </p:txBody>
      </p:sp>
    </p:spTree>
    <p:extLst>
      <p:ext uri="{BB962C8B-B14F-4D97-AF65-F5344CB8AC3E}">
        <p14:creationId xmlns:p14="http://schemas.microsoft.com/office/powerpoint/2010/main" val="40333519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p:cNvSpPr>
            <a:spLocks noGrp="1"/>
          </p:cNvSpPr>
          <p:nvPr>
            <p:ph type="title" idx="4294967295"/>
          </p:nvPr>
        </p:nvSpPr>
        <p:spPr>
          <a:xfrm>
            <a:off x="453518" y="487508"/>
            <a:ext cx="7722401" cy="454025"/>
          </a:xfrm>
        </p:spPr>
        <p:txBody>
          <a:bodyPr/>
          <a:lstStyle/>
          <a:p>
            <a:pPr eaLnBrk="1" hangingPunct="1"/>
            <a:r>
              <a:rPr lang="de-DE" altLang="de-DE" sz="3200" dirty="0" smtClean="0"/>
              <a:t>Agiles </a:t>
            </a:r>
            <a:r>
              <a:rPr lang="de-DE" altLang="de-DE" sz="3200" dirty="0"/>
              <a:t>Arbeiten kann attraktiv sein</a:t>
            </a:r>
            <a:br>
              <a:rPr lang="de-DE" altLang="de-DE" sz="3200" dirty="0"/>
            </a:br>
            <a:endParaRPr lang="de-DE" altLang="de-DE" sz="3200" dirty="0"/>
          </a:p>
        </p:txBody>
      </p:sp>
      <p:sp>
        <p:nvSpPr>
          <p:cNvPr id="39939" name="Inhaltsplatzhalter 2"/>
          <p:cNvSpPr>
            <a:spLocks noGrp="1"/>
          </p:cNvSpPr>
          <p:nvPr>
            <p:ph type="body" sz="quarter" idx="12"/>
          </p:nvPr>
        </p:nvSpPr>
        <p:spPr>
          <a:xfrm>
            <a:off x="452866" y="1780381"/>
            <a:ext cx="8127788" cy="3131344"/>
          </a:xfrm>
        </p:spPr>
        <p:txBody>
          <a:bodyPr/>
          <a:lstStyle/>
          <a:p>
            <a:pPr eaLnBrk="1" hangingPunct="1"/>
            <a:r>
              <a:rPr lang="de-DE" altLang="de-DE" dirty="0"/>
              <a:t>Mehr Selbstbestimmung, für die Einzelnen und das Team. </a:t>
            </a:r>
          </a:p>
          <a:p>
            <a:pPr eaLnBrk="1" hangingPunct="1"/>
            <a:r>
              <a:rPr lang="de-DE" altLang="de-DE" dirty="0" smtClean="0"/>
              <a:t>Bessere Kommunikation</a:t>
            </a:r>
            <a:r>
              <a:rPr lang="de-DE" altLang="de-DE" dirty="0"/>
              <a:t>,</a:t>
            </a:r>
            <a:r>
              <a:rPr lang="de-DE" altLang="de-DE" dirty="0" smtClean="0"/>
              <a:t> mehr Erfolgserlebnisse.</a:t>
            </a:r>
            <a:endParaRPr lang="de-DE" altLang="de-DE" dirty="0"/>
          </a:p>
          <a:p>
            <a:pPr eaLnBrk="1" hangingPunct="1"/>
            <a:r>
              <a:rPr lang="de-DE" altLang="de-DE" dirty="0"/>
              <a:t>Ausgeglichenes Arbeiten und weniger Stress.</a:t>
            </a:r>
          </a:p>
          <a:p>
            <a:pPr eaLnBrk="1" hangingPunct="1"/>
            <a:r>
              <a:rPr lang="de-DE" altLang="de-DE" dirty="0"/>
              <a:t>Direktes, kontinuierliches Feedback vom Kunden und Team gibt Sinn </a:t>
            </a:r>
            <a:r>
              <a:rPr lang="de-DE" altLang="de-DE" dirty="0" smtClean="0"/>
              <a:t>und</a:t>
            </a:r>
          </a:p>
          <a:p>
            <a:pPr marL="0" indent="0" eaLnBrk="1" hangingPunct="1">
              <a:buNone/>
            </a:pPr>
            <a:r>
              <a:rPr lang="de-DE" altLang="de-DE" dirty="0"/>
              <a:t> </a:t>
            </a:r>
            <a:r>
              <a:rPr lang="de-DE" altLang="de-DE" dirty="0" smtClean="0"/>
              <a:t>    </a:t>
            </a:r>
            <a:r>
              <a:rPr lang="de-DE" altLang="de-DE" dirty="0"/>
              <a:t>steigert die Motivation.</a:t>
            </a:r>
          </a:p>
          <a:p>
            <a:pPr eaLnBrk="1" hangingPunct="1"/>
            <a:r>
              <a:rPr lang="de-DE" altLang="de-DE" dirty="0"/>
              <a:t>Gegenseitige Unterstützung und gemeinsames Lernen im Team. </a:t>
            </a:r>
          </a:p>
          <a:p>
            <a:pPr eaLnBrk="1" hangingPunct="1"/>
            <a:r>
              <a:rPr lang="de-DE" altLang="de-DE" dirty="0"/>
              <a:t>Experimentieren: Wissen vieler einbeziehen. Interdisziplinär.</a:t>
            </a:r>
          </a:p>
          <a:p>
            <a:pPr marL="333375" lvl="1" indent="0">
              <a:buNone/>
            </a:pPr>
            <a:endParaRPr lang="de-DE" altLang="de-DE" dirty="0"/>
          </a:p>
        </p:txBody>
      </p:sp>
      <p:sp>
        <p:nvSpPr>
          <p:cNvPr id="39940" name="Textplatzhalter 8"/>
          <p:cNvSpPr>
            <a:spLocks noGrp="1"/>
          </p:cNvSpPr>
          <p:nvPr>
            <p:ph type="body" sz="quarter" idx="14"/>
          </p:nvPr>
        </p:nvSpPr>
        <p:spPr>
          <a:xfrm>
            <a:off x="453518" y="1218075"/>
            <a:ext cx="5022056" cy="351234"/>
          </a:xfrm>
        </p:spPr>
        <p:txBody>
          <a:bodyPr/>
          <a:lstStyle/>
          <a:p>
            <a:pPr eaLnBrk="1" hangingPunct="1">
              <a:spcBef>
                <a:spcPct val="0"/>
              </a:spcBef>
            </a:pPr>
            <a:r>
              <a:rPr lang="de-DE" altLang="de-DE" sz="1800" dirty="0"/>
              <a:t>Das kommt bei vielen Beschäftigten gut an:</a:t>
            </a:r>
          </a:p>
        </p:txBody>
      </p:sp>
    </p:spTree>
    <p:extLst>
      <p:ext uri="{BB962C8B-B14F-4D97-AF65-F5344CB8AC3E}">
        <p14:creationId xmlns:p14="http://schemas.microsoft.com/office/powerpoint/2010/main" val="397814272"/>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p:cNvSpPr>
            <a:spLocks noGrp="1"/>
          </p:cNvSpPr>
          <p:nvPr>
            <p:ph type="title" idx="4294967295"/>
          </p:nvPr>
        </p:nvSpPr>
        <p:spPr>
          <a:xfrm>
            <a:off x="455524" y="490933"/>
            <a:ext cx="7722401" cy="454025"/>
          </a:xfrm>
        </p:spPr>
        <p:txBody>
          <a:bodyPr/>
          <a:lstStyle/>
          <a:p>
            <a:pPr eaLnBrk="1" hangingPunct="1"/>
            <a:r>
              <a:rPr lang="de-DE" altLang="de-DE" sz="3200" dirty="0"/>
              <a:t>Agile Arbeit hat auch ihre Tücken</a:t>
            </a:r>
          </a:p>
        </p:txBody>
      </p:sp>
      <p:sp>
        <p:nvSpPr>
          <p:cNvPr id="41987" name="Inhaltsplatzhalter 2"/>
          <p:cNvSpPr>
            <a:spLocks noGrp="1"/>
          </p:cNvSpPr>
          <p:nvPr>
            <p:ph type="body" sz="quarter" idx="12"/>
          </p:nvPr>
        </p:nvSpPr>
        <p:spPr>
          <a:xfrm>
            <a:off x="454025" y="1663494"/>
            <a:ext cx="8689975" cy="3185350"/>
          </a:xfrm>
        </p:spPr>
        <p:txBody>
          <a:bodyPr/>
          <a:lstStyle/>
          <a:p>
            <a:pPr eaLnBrk="1" hangingPunct="1"/>
            <a:r>
              <a:rPr lang="de-DE" altLang="de-DE" dirty="0"/>
              <a:t>Agile Methoden werden ohne die dazugehörigen Werte eingeführt.</a:t>
            </a:r>
          </a:p>
          <a:p>
            <a:pPr eaLnBrk="1" hangingPunct="1"/>
            <a:r>
              <a:rPr lang="de-DE" altLang="de-DE" dirty="0"/>
              <a:t>Bisherige </a:t>
            </a:r>
            <a:r>
              <a:rPr lang="de-DE" altLang="de-DE" dirty="0" smtClean="0"/>
              <a:t>Strukturen und Hierarchien </a:t>
            </a:r>
            <a:r>
              <a:rPr lang="de-DE" altLang="de-DE" dirty="0"/>
              <a:t>(Linie, Matrix) bleiben bestehen.</a:t>
            </a:r>
          </a:p>
          <a:p>
            <a:pPr eaLnBrk="1" hangingPunct="1"/>
            <a:r>
              <a:rPr lang="de-DE" altLang="de-DE" dirty="0" smtClean="0"/>
              <a:t>Teams </a:t>
            </a:r>
            <a:r>
              <a:rPr lang="de-DE" altLang="de-DE" dirty="0"/>
              <a:t>bekommen nicht, was sie brauchen: Entscheidungshoheit, Ressourcen, </a:t>
            </a:r>
            <a:endParaRPr lang="de-DE" altLang="de-DE" dirty="0" smtClean="0"/>
          </a:p>
          <a:p>
            <a:pPr marL="0" indent="0" eaLnBrk="1" hangingPunct="1">
              <a:buNone/>
            </a:pPr>
            <a:r>
              <a:rPr lang="de-DE" altLang="de-DE" dirty="0"/>
              <a:t> </a:t>
            </a:r>
            <a:r>
              <a:rPr lang="de-DE" altLang="de-DE" dirty="0" smtClean="0"/>
              <a:t>   Qualifizierung</a:t>
            </a:r>
            <a:r>
              <a:rPr lang="de-DE" altLang="de-DE" dirty="0"/>
              <a:t>.</a:t>
            </a:r>
          </a:p>
          <a:p>
            <a:pPr eaLnBrk="1" hangingPunct="1"/>
            <a:r>
              <a:rPr lang="de-DE" altLang="de-DE" dirty="0" smtClean="0"/>
              <a:t>Besondere Belastungen durch gleichzeitiges Arbeiten in der klassischen Linie und</a:t>
            </a:r>
          </a:p>
          <a:p>
            <a:pPr marL="0" indent="0" eaLnBrk="1" hangingPunct="1">
              <a:buNone/>
            </a:pPr>
            <a:r>
              <a:rPr lang="de-DE" altLang="de-DE" dirty="0"/>
              <a:t> </a:t>
            </a:r>
            <a:r>
              <a:rPr lang="de-DE" altLang="de-DE" dirty="0" smtClean="0"/>
              <a:t>    im Projekt mit unklarer Ressourcenverteilung und Vorgesetztenregelungen. </a:t>
            </a:r>
          </a:p>
          <a:p>
            <a:pPr eaLnBrk="1" hangingPunct="1"/>
            <a:r>
              <a:rPr lang="de-DE" altLang="de-DE" dirty="0" smtClean="0"/>
              <a:t>Einführung ohne begleitendes Change-Management.</a:t>
            </a:r>
          </a:p>
          <a:p>
            <a:pPr eaLnBrk="1" hangingPunct="1"/>
            <a:r>
              <a:rPr lang="de-DE" altLang="de-DE" dirty="0" smtClean="0"/>
              <a:t>Unterbleibende Flexibilität bei der Teambildung/mangelnde Transparenz.</a:t>
            </a:r>
          </a:p>
          <a:p>
            <a:pPr eaLnBrk="1" hangingPunct="1"/>
            <a:r>
              <a:rPr lang="de-DE" altLang="de-DE" dirty="0" smtClean="0"/>
              <a:t>Nicht Jede*r ist für agile Arbeit geeignet.</a:t>
            </a:r>
            <a:endParaRPr lang="de-DE" altLang="de-DE" dirty="0"/>
          </a:p>
        </p:txBody>
      </p:sp>
      <p:sp>
        <p:nvSpPr>
          <p:cNvPr id="41989" name="Textplatzhalter 8"/>
          <p:cNvSpPr>
            <a:spLocks noGrp="1"/>
          </p:cNvSpPr>
          <p:nvPr>
            <p:ph type="body" sz="quarter" idx="14"/>
          </p:nvPr>
        </p:nvSpPr>
        <p:spPr>
          <a:xfrm>
            <a:off x="454025" y="1202231"/>
            <a:ext cx="5960532" cy="351234"/>
          </a:xfrm>
        </p:spPr>
        <p:txBody>
          <a:bodyPr/>
          <a:lstStyle/>
          <a:p>
            <a:pPr eaLnBrk="1" hangingPunct="1">
              <a:spcBef>
                <a:spcPct val="0"/>
              </a:spcBef>
            </a:pPr>
            <a:r>
              <a:rPr lang="de-DE" altLang="de-DE" sz="1800" dirty="0"/>
              <a:t>Risiken für </a:t>
            </a:r>
            <a:r>
              <a:rPr lang="de-DE" altLang="de-DE" sz="1800" dirty="0" smtClean="0"/>
              <a:t>eine erfolgreiche Einführung agiler Arbeit:</a:t>
            </a:r>
            <a:endParaRPr lang="de-DE" altLang="de-DE" sz="1800" dirty="0"/>
          </a:p>
        </p:txBody>
      </p:sp>
    </p:spTree>
    <p:extLst>
      <p:ext uri="{BB962C8B-B14F-4D97-AF65-F5344CB8AC3E}">
        <p14:creationId xmlns:p14="http://schemas.microsoft.com/office/powerpoint/2010/main" val="3174609191"/>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3"/>
          <p:cNvSpPr>
            <a:spLocks noGrp="1"/>
          </p:cNvSpPr>
          <p:nvPr>
            <p:ph type="title" idx="4294967295"/>
          </p:nvPr>
        </p:nvSpPr>
        <p:spPr>
          <a:xfrm>
            <a:off x="454025" y="488418"/>
            <a:ext cx="8689975" cy="454025"/>
          </a:xfrm>
        </p:spPr>
        <p:txBody>
          <a:bodyPr/>
          <a:lstStyle/>
          <a:p>
            <a:pPr eaLnBrk="1" hangingPunct="1"/>
            <a:r>
              <a:rPr lang="de-DE" altLang="de-DE" sz="3200" dirty="0"/>
              <a:t>Auch agile Arbeit braucht Rahmenbedingungen</a:t>
            </a:r>
          </a:p>
        </p:txBody>
      </p:sp>
      <p:sp>
        <p:nvSpPr>
          <p:cNvPr id="5" name="Textplatzhalter 4"/>
          <p:cNvSpPr>
            <a:spLocks noGrp="1"/>
          </p:cNvSpPr>
          <p:nvPr>
            <p:ph type="body" sz="quarter" idx="12"/>
          </p:nvPr>
        </p:nvSpPr>
        <p:spPr>
          <a:xfrm>
            <a:off x="454025" y="2162315"/>
            <a:ext cx="7305568" cy="3131344"/>
          </a:xfrm>
        </p:spPr>
        <p:txBody>
          <a:bodyPr rtlCol="0"/>
          <a:lstStyle/>
          <a:p>
            <a:pPr marL="0" indent="0">
              <a:buNone/>
              <a:defRPr/>
            </a:pPr>
            <a:r>
              <a:rPr lang="de-DE" dirty="0"/>
              <a:t>Der Betriebsrat kann seine Beratungs- und Mitbestimmungsrechte frühzeitig nutzen, um die Einführung und Rahmenbedingungen in einer Betriebsvereinbarung zu regeln </a:t>
            </a:r>
            <a:r>
              <a:rPr lang="de-DE" dirty="0" smtClean="0"/>
              <a:t>(z.B. §§ 87 und 111ff. </a:t>
            </a:r>
            <a:r>
              <a:rPr lang="de-DE" dirty="0"/>
              <a:t>BetrVG).</a:t>
            </a:r>
          </a:p>
          <a:p>
            <a:pPr marL="0" indent="0">
              <a:buNone/>
              <a:defRPr/>
            </a:pPr>
            <a:r>
              <a:rPr lang="de-DE" b="1" dirty="0"/>
              <a:t>Die </a:t>
            </a:r>
            <a:r>
              <a:rPr lang="de-DE" b="1" dirty="0" smtClean="0"/>
              <a:t>übergeordneten </a:t>
            </a:r>
            <a:r>
              <a:rPr lang="de-DE" b="1" dirty="0"/>
              <a:t>Ziele:</a:t>
            </a:r>
          </a:p>
          <a:p>
            <a:pPr>
              <a:defRPr/>
            </a:pPr>
            <a:r>
              <a:rPr lang="de-DE" dirty="0"/>
              <a:t>Werte verlässlich fixieren </a:t>
            </a:r>
          </a:p>
          <a:p>
            <a:pPr>
              <a:defRPr/>
            </a:pPr>
            <a:r>
              <a:rPr lang="de-DE" dirty="0"/>
              <a:t>Chancen sichern, Risiken minimieren</a:t>
            </a:r>
          </a:p>
          <a:p>
            <a:pPr>
              <a:defRPr/>
            </a:pPr>
            <a:r>
              <a:rPr lang="de-DE" dirty="0"/>
              <a:t>Balance zwischen Produktivitätszielen und guter Arbeit </a:t>
            </a:r>
          </a:p>
          <a:p>
            <a:pPr marL="0" indent="0" algn="just">
              <a:buNone/>
              <a:defRPr/>
            </a:pPr>
            <a:endParaRPr lang="de-DE" altLang="de-DE" dirty="0"/>
          </a:p>
          <a:p>
            <a:pPr marL="0" indent="0" algn="just">
              <a:buNone/>
              <a:defRPr/>
            </a:pPr>
            <a:endParaRPr lang="de-DE" altLang="de-DE" dirty="0"/>
          </a:p>
        </p:txBody>
      </p:sp>
      <p:sp>
        <p:nvSpPr>
          <p:cNvPr id="44036" name="Textplatzhalter 1"/>
          <p:cNvSpPr>
            <a:spLocks noGrp="1"/>
          </p:cNvSpPr>
          <p:nvPr>
            <p:ph type="body" sz="quarter" idx="14"/>
          </p:nvPr>
        </p:nvSpPr>
        <p:spPr>
          <a:xfrm>
            <a:off x="454025" y="1603718"/>
            <a:ext cx="8748288" cy="351234"/>
          </a:xfrm>
        </p:spPr>
        <p:txBody>
          <a:bodyPr/>
          <a:lstStyle/>
          <a:p>
            <a:pPr eaLnBrk="1" hangingPunct="1">
              <a:spcBef>
                <a:spcPct val="0"/>
              </a:spcBef>
            </a:pPr>
            <a:r>
              <a:rPr lang="de-DE" altLang="de-DE" sz="1800" dirty="0"/>
              <a:t>Betriebsvereinbarungen und Tarifverträge sind das Mittel, agile Arbeit zu gestalten.</a:t>
            </a:r>
          </a:p>
          <a:p>
            <a:pPr eaLnBrk="1" hangingPunct="1">
              <a:spcBef>
                <a:spcPct val="0"/>
              </a:spcBef>
            </a:pPr>
            <a:endParaRPr lang="de-DE" altLang="de-DE" sz="1800" dirty="0"/>
          </a:p>
        </p:txBody>
      </p:sp>
    </p:spTree>
    <p:extLst>
      <p:ext uri="{BB962C8B-B14F-4D97-AF65-F5344CB8AC3E}">
        <p14:creationId xmlns:p14="http://schemas.microsoft.com/office/powerpoint/2010/main" val="3918453048"/>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Gestaltungsbedarf – </a:t>
            </a:r>
            <a:br>
              <a:rPr lang="de-DE" dirty="0" smtClean="0"/>
            </a:br>
            <a:r>
              <a:rPr lang="de-DE" dirty="0" smtClean="0"/>
              <a:t>5 Kernpunkte guter agiler Arbeit</a:t>
            </a:r>
            <a:endParaRPr lang="de-DE" dirty="0"/>
          </a:p>
        </p:txBody>
      </p:sp>
    </p:spTree>
    <p:extLst>
      <p:ext uri="{BB962C8B-B14F-4D97-AF65-F5344CB8AC3E}">
        <p14:creationId xmlns:p14="http://schemas.microsoft.com/office/powerpoint/2010/main" val="42062358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p:cNvSpPr>
            <a:spLocks noGrp="1"/>
          </p:cNvSpPr>
          <p:nvPr>
            <p:ph type="body" sz="quarter" idx="13"/>
          </p:nvPr>
        </p:nvSpPr>
        <p:spPr>
          <a:xfrm>
            <a:off x="252000" y="1720276"/>
            <a:ext cx="8643600" cy="496800"/>
          </a:xfrm>
        </p:spPr>
        <p:txBody>
          <a:bodyPr/>
          <a:lstStyle/>
          <a:p>
            <a:r>
              <a:rPr lang="de-DE" dirty="0" smtClean="0"/>
              <a:t>Gute agile Arbeit …</a:t>
            </a:r>
            <a:endParaRPr lang="de-DE" dirty="0"/>
          </a:p>
        </p:txBody>
      </p:sp>
      <p:sp>
        <p:nvSpPr>
          <p:cNvPr id="6" name="Titel 5"/>
          <p:cNvSpPr>
            <a:spLocks noGrp="1"/>
          </p:cNvSpPr>
          <p:nvPr>
            <p:ph type="title"/>
          </p:nvPr>
        </p:nvSpPr>
        <p:spPr>
          <a:xfrm>
            <a:off x="251999" y="1252276"/>
            <a:ext cx="8641175" cy="453600"/>
          </a:xfrm>
        </p:spPr>
        <p:txBody>
          <a:bodyPr/>
          <a:lstStyle/>
          <a:p>
            <a:r>
              <a:rPr lang="de-DE" sz="3200" dirty="0" smtClean="0"/>
              <a:t>Zusammenfassung</a:t>
            </a:r>
            <a:endParaRPr lang="de-DE" sz="3200" dirty="0"/>
          </a:p>
        </p:txBody>
      </p:sp>
      <p:grpSp>
        <p:nvGrpSpPr>
          <p:cNvPr id="8" name="Gruppieren 7"/>
          <p:cNvGrpSpPr>
            <a:grpSpLocks noChangeAspect="1"/>
          </p:cNvGrpSpPr>
          <p:nvPr/>
        </p:nvGrpSpPr>
        <p:grpSpPr>
          <a:xfrm>
            <a:off x="3920219" y="1576488"/>
            <a:ext cx="1332394" cy="1319973"/>
            <a:chOff x="4647739" y="3318205"/>
            <a:chExt cx="1162841" cy="1152000"/>
          </a:xfrm>
        </p:grpSpPr>
        <p:sp>
          <p:nvSpPr>
            <p:cNvPr id="9" name="Ellipse 8"/>
            <p:cNvSpPr>
              <a:spLocks noChangeAspect="1"/>
            </p:cNvSpPr>
            <p:nvPr/>
          </p:nvSpPr>
          <p:spPr>
            <a:xfrm>
              <a:off x="4653159" y="3318205"/>
              <a:ext cx="1152000" cy="1152000"/>
            </a:xfrm>
            <a:prstGeom prst="ellipse">
              <a:avLst/>
            </a:prstGeom>
            <a:solidFill>
              <a:schemeClr val="accent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latin typeface="Calibri" panose="020F0502020204030204" pitchFamily="34" charset="0"/>
                <a:cs typeface="Calibri" panose="020F0502020204030204" pitchFamily="34" charset="0"/>
              </a:endParaRPr>
            </a:p>
          </p:txBody>
        </p:sp>
        <p:sp>
          <p:nvSpPr>
            <p:cNvPr id="10" name="Rechteck 9"/>
            <p:cNvSpPr/>
            <p:nvPr/>
          </p:nvSpPr>
          <p:spPr>
            <a:xfrm>
              <a:off x="4647739" y="3665887"/>
              <a:ext cx="1162841" cy="456638"/>
            </a:xfrm>
            <a:prstGeom prst="rect">
              <a:avLst/>
            </a:prstGeom>
            <a:noFill/>
          </p:spPr>
          <p:txBody>
            <a:bodyPr wrap="square" rtlCol="0" anchor="ctr">
              <a:spAutoFit/>
            </a:bodyPr>
            <a:lstStyle/>
            <a:p>
              <a:pPr algn="ctr"/>
              <a:r>
                <a:rPr lang="de-DE" sz="1400" dirty="0" smtClean="0">
                  <a:solidFill>
                    <a:schemeClr val="bg1"/>
                  </a:solidFill>
                  <a:latin typeface="Calibri" panose="020F0502020204030204" pitchFamily="34" charset="0"/>
                  <a:cs typeface="Calibri" panose="020F0502020204030204" pitchFamily="34" charset="0"/>
                </a:rPr>
                <a:t>… ist mitbestimmt</a:t>
              </a:r>
              <a:endParaRPr lang="de-DE" sz="1400" dirty="0">
                <a:solidFill>
                  <a:schemeClr val="bg1"/>
                </a:solidFill>
                <a:latin typeface="Calibri" panose="020F0502020204030204" pitchFamily="34" charset="0"/>
                <a:cs typeface="Calibri" panose="020F0502020204030204" pitchFamily="34" charset="0"/>
              </a:endParaRPr>
            </a:p>
          </p:txBody>
        </p:sp>
      </p:grpSp>
      <p:grpSp>
        <p:nvGrpSpPr>
          <p:cNvPr id="11" name="Gruppieren 10"/>
          <p:cNvGrpSpPr>
            <a:grpSpLocks noChangeAspect="1"/>
          </p:cNvGrpSpPr>
          <p:nvPr/>
        </p:nvGrpSpPr>
        <p:grpSpPr>
          <a:xfrm>
            <a:off x="5066708" y="2119324"/>
            <a:ext cx="1332394" cy="1319973"/>
            <a:chOff x="4647739" y="3318205"/>
            <a:chExt cx="1162841" cy="1152000"/>
          </a:xfrm>
        </p:grpSpPr>
        <p:sp>
          <p:nvSpPr>
            <p:cNvPr id="12" name="Ellipse 11"/>
            <p:cNvSpPr>
              <a:spLocks noChangeAspect="1"/>
            </p:cNvSpPr>
            <p:nvPr/>
          </p:nvSpPr>
          <p:spPr>
            <a:xfrm>
              <a:off x="4653159" y="3318205"/>
              <a:ext cx="1152000" cy="1152000"/>
            </a:xfrm>
            <a:prstGeom prst="ellipse">
              <a:avLst/>
            </a:prstGeom>
            <a:solidFill>
              <a:schemeClr val="accent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latin typeface="Calibri" panose="020F0502020204030204" pitchFamily="34" charset="0"/>
                <a:cs typeface="Calibri" panose="020F0502020204030204" pitchFamily="34" charset="0"/>
              </a:endParaRPr>
            </a:p>
          </p:txBody>
        </p:sp>
        <p:sp>
          <p:nvSpPr>
            <p:cNvPr id="13" name="Rechteck 12"/>
            <p:cNvSpPr/>
            <p:nvPr/>
          </p:nvSpPr>
          <p:spPr>
            <a:xfrm>
              <a:off x="4647739" y="3571870"/>
              <a:ext cx="1162841" cy="644665"/>
            </a:xfrm>
            <a:prstGeom prst="rect">
              <a:avLst/>
            </a:prstGeom>
            <a:noFill/>
          </p:spPr>
          <p:txBody>
            <a:bodyPr wrap="square" rtlCol="0" anchor="ctr">
              <a:spAutoFit/>
            </a:bodyPr>
            <a:lstStyle/>
            <a:p>
              <a:pPr algn="ctr"/>
              <a:r>
                <a:rPr lang="de-DE" sz="1400" dirty="0">
                  <a:solidFill>
                    <a:schemeClr val="bg1"/>
                  </a:solidFill>
                  <a:latin typeface="Calibri" panose="020F0502020204030204" pitchFamily="34" charset="0"/>
                  <a:cs typeface="Calibri" panose="020F0502020204030204" pitchFamily="34" charset="0"/>
                </a:rPr>
                <a:t>…hat einen klar definierten Rahmen!</a:t>
              </a:r>
            </a:p>
          </p:txBody>
        </p:sp>
      </p:grpSp>
      <p:grpSp>
        <p:nvGrpSpPr>
          <p:cNvPr id="20" name="Gruppieren 19"/>
          <p:cNvGrpSpPr>
            <a:grpSpLocks noChangeAspect="1"/>
          </p:cNvGrpSpPr>
          <p:nvPr/>
        </p:nvGrpSpPr>
        <p:grpSpPr>
          <a:xfrm>
            <a:off x="2773729" y="2119324"/>
            <a:ext cx="1332394" cy="1319973"/>
            <a:chOff x="4647738" y="3318205"/>
            <a:chExt cx="1162841" cy="1152000"/>
          </a:xfrm>
        </p:grpSpPr>
        <p:sp>
          <p:nvSpPr>
            <p:cNvPr id="21" name="Ellipse 20"/>
            <p:cNvSpPr>
              <a:spLocks noChangeAspect="1"/>
            </p:cNvSpPr>
            <p:nvPr/>
          </p:nvSpPr>
          <p:spPr>
            <a:xfrm>
              <a:off x="4653159" y="3318205"/>
              <a:ext cx="1152000" cy="1152000"/>
            </a:xfrm>
            <a:prstGeom prst="ellipse">
              <a:avLst/>
            </a:prstGeom>
            <a:solidFill>
              <a:schemeClr val="accent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latin typeface="Calibri" panose="020F0502020204030204" pitchFamily="34" charset="0"/>
                <a:cs typeface="Calibri" panose="020F0502020204030204" pitchFamily="34" charset="0"/>
              </a:endParaRPr>
            </a:p>
          </p:txBody>
        </p:sp>
        <p:sp>
          <p:nvSpPr>
            <p:cNvPr id="22" name="Rechteck 21"/>
            <p:cNvSpPr/>
            <p:nvPr/>
          </p:nvSpPr>
          <p:spPr>
            <a:xfrm>
              <a:off x="4647738" y="3571870"/>
              <a:ext cx="1162841" cy="644665"/>
            </a:xfrm>
            <a:prstGeom prst="rect">
              <a:avLst/>
            </a:prstGeom>
            <a:noFill/>
          </p:spPr>
          <p:txBody>
            <a:bodyPr wrap="square" rtlCol="0" anchor="ctr">
              <a:spAutoFit/>
            </a:bodyPr>
            <a:lstStyle/>
            <a:p>
              <a:pPr algn="ctr"/>
              <a:r>
                <a:rPr lang="de-DE" sz="1400" dirty="0">
                  <a:solidFill>
                    <a:schemeClr val="bg1"/>
                  </a:solidFill>
                  <a:latin typeface="Calibri" panose="020F0502020204030204" pitchFamily="34" charset="0"/>
                  <a:cs typeface="Calibri" panose="020F0502020204030204" pitchFamily="34" charset="0"/>
                </a:rPr>
                <a:t>…</a:t>
              </a:r>
              <a:r>
                <a:rPr lang="de-DE" sz="1400" dirty="0" smtClean="0">
                  <a:solidFill>
                    <a:schemeClr val="bg1"/>
                  </a:solidFill>
                  <a:latin typeface="Calibri" panose="020F0502020204030204" pitchFamily="34" charset="0"/>
                  <a:cs typeface="Calibri" panose="020F0502020204030204" pitchFamily="34" charset="0"/>
                </a:rPr>
                <a:t>qualifiziert </a:t>
              </a:r>
              <a:r>
                <a:rPr lang="de-DE" sz="1400" dirty="0">
                  <a:solidFill>
                    <a:schemeClr val="bg1"/>
                  </a:solidFill>
                  <a:latin typeface="Calibri" panose="020F0502020204030204" pitchFamily="34" charset="0"/>
                  <a:cs typeface="Calibri" panose="020F0502020204030204" pitchFamily="34" charset="0"/>
                </a:rPr>
                <a:t>die </a:t>
              </a:r>
              <a:r>
                <a:rPr lang="de-DE" sz="1400" dirty="0" smtClean="0">
                  <a:solidFill>
                    <a:schemeClr val="bg1"/>
                  </a:solidFill>
                  <a:latin typeface="Calibri" panose="020F0502020204030204" pitchFamily="34" charset="0"/>
                  <a:cs typeface="Calibri" panose="020F0502020204030204" pitchFamily="34" charset="0"/>
                </a:rPr>
                <a:t>Beschäftigten</a:t>
              </a:r>
              <a:r>
                <a:rPr lang="de-DE" sz="1400" dirty="0">
                  <a:solidFill>
                    <a:schemeClr val="bg1"/>
                  </a:solidFill>
                  <a:latin typeface="Calibri" panose="020F0502020204030204" pitchFamily="34" charset="0"/>
                  <a:cs typeface="Calibri" panose="020F0502020204030204" pitchFamily="34" charset="0"/>
                </a:rPr>
                <a:t>!</a:t>
              </a:r>
            </a:p>
          </p:txBody>
        </p:sp>
      </p:grpSp>
      <p:grpSp>
        <p:nvGrpSpPr>
          <p:cNvPr id="17" name="Gruppieren 16"/>
          <p:cNvGrpSpPr>
            <a:grpSpLocks noChangeAspect="1"/>
          </p:cNvGrpSpPr>
          <p:nvPr/>
        </p:nvGrpSpPr>
        <p:grpSpPr>
          <a:xfrm>
            <a:off x="4493464" y="3208832"/>
            <a:ext cx="1332394" cy="1319973"/>
            <a:chOff x="4647738" y="3318205"/>
            <a:chExt cx="1162841" cy="1152000"/>
          </a:xfrm>
        </p:grpSpPr>
        <p:sp>
          <p:nvSpPr>
            <p:cNvPr id="18" name="Ellipse 17"/>
            <p:cNvSpPr>
              <a:spLocks noChangeAspect="1"/>
            </p:cNvSpPr>
            <p:nvPr/>
          </p:nvSpPr>
          <p:spPr>
            <a:xfrm>
              <a:off x="4653159" y="3318205"/>
              <a:ext cx="1152000" cy="1152000"/>
            </a:xfrm>
            <a:prstGeom prst="ellipse">
              <a:avLst/>
            </a:prstGeom>
            <a:solidFill>
              <a:schemeClr val="accent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latin typeface="Calibri" panose="020F0502020204030204" pitchFamily="34" charset="0"/>
                <a:cs typeface="Calibri" panose="020F0502020204030204" pitchFamily="34" charset="0"/>
              </a:endParaRPr>
            </a:p>
          </p:txBody>
        </p:sp>
        <p:sp>
          <p:nvSpPr>
            <p:cNvPr id="19" name="Rechteck 18"/>
            <p:cNvSpPr/>
            <p:nvPr/>
          </p:nvSpPr>
          <p:spPr>
            <a:xfrm>
              <a:off x="4647738" y="3477857"/>
              <a:ext cx="1162841" cy="832692"/>
            </a:xfrm>
            <a:prstGeom prst="rect">
              <a:avLst/>
            </a:prstGeom>
            <a:noFill/>
          </p:spPr>
          <p:txBody>
            <a:bodyPr wrap="square" rtlCol="0" anchor="ctr">
              <a:spAutoFit/>
            </a:bodyPr>
            <a:lstStyle/>
            <a:p>
              <a:pPr algn="ctr"/>
              <a:r>
                <a:rPr lang="de-DE" sz="1400" dirty="0">
                  <a:solidFill>
                    <a:schemeClr val="bg1"/>
                  </a:solidFill>
                  <a:latin typeface="Calibri" panose="020F0502020204030204" pitchFamily="34" charset="0"/>
                  <a:cs typeface="Calibri" panose="020F0502020204030204" pitchFamily="34" charset="0"/>
                </a:rPr>
                <a:t>… erfordert ein gemeinsames Verständnis aller Ebenen!</a:t>
              </a:r>
            </a:p>
          </p:txBody>
        </p:sp>
      </p:grpSp>
      <p:grpSp>
        <p:nvGrpSpPr>
          <p:cNvPr id="14" name="Gruppieren 13"/>
          <p:cNvGrpSpPr>
            <a:grpSpLocks noChangeAspect="1"/>
          </p:cNvGrpSpPr>
          <p:nvPr/>
        </p:nvGrpSpPr>
        <p:grpSpPr>
          <a:xfrm>
            <a:off x="3346974" y="3208832"/>
            <a:ext cx="1332394" cy="1319973"/>
            <a:chOff x="4647739" y="3318205"/>
            <a:chExt cx="1162841" cy="1152000"/>
          </a:xfrm>
        </p:grpSpPr>
        <p:sp>
          <p:nvSpPr>
            <p:cNvPr id="15" name="Ellipse 14"/>
            <p:cNvSpPr>
              <a:spLocks noChangeAspect="1"/>
            </p:cNvSpPr>
            <p:nvPr/>
          </p:nvSpPr>
          <p:spPr>
            <a:xfrm>
              <a:off x="4653159" y="3318205"/>
              <a:ext cx="1152000" cy="1152000"/>
            </a:xfrm>
            <a:prstGeom prst="ellipse">
              <a:avLst/>
            </a:prstGeom>
            <a:solidFill>
              <a:schemeClr val="accent6">
                <a:lumMod val="7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latin typeface="Calibri" panose="020F0502020204030204" pitchFamily="34" charset="0"/>
                <a:cs typeface="Calibri" panose="020F0502020204030204" pitchFamily="34" charset="0"/>
              </a:endParaRPr>
            </a:p>
          </p:txBody>
        </p:sp>
        <p:sp>
          <p:nvSpPr>
            <p:cNvPr id="16" name="Rechteck 15"/>
            <p:cNvSpPr/>
            <p:nvPr/>
          </p:nvSpPr>
          <p:spPr>
            <a:xfrm>
              <a:off x="4647739" y="3477857"/>
              <a:ext cx="1162841" cy="832692"/>
            </a:xfrm>
            <a:prstGeom prst="rect">
              <a:avLst/>
            </a:prstGeom>
            <a:noFill/>
          </p:spPr>
          <p:txBody>
            <a:bodyPr wrap="square" rtlCol="0" anchor="ctr">
              <a:spAutoFit/>
            </a:bodyPr>
            <a:lstStyle/>
            <a:p>
              <a:pPr algn="ctr"/>
              <a:r>
                <a:rPr lang="de-DE" sz="1400" dirty="0">
                  <a:solidFill>
                    <a:schemeClr val="bg1"/>
                  </a:solidFill>
                  <a:latin typeface="Calibri" panose="020F0502020204030204" pitchFamily="34" charset="0"/>
                  <a:cs typeface="Calibri" panose="020F0502020204030204" pitchFamily="34" charset="0"/>
                </a:rPr>
                <a:t>… respektiert die </a:t>
              </a:r>
              <a:r>
                <a:rPr lang="de-DE" sz="1400" dirty="0" smtClean="0">
                  <a:solidFill>
                    <a:schemeClr val="bg1"/>
                  </a:solidFill>
                  <a:latin typeface="Calibri" panose="020F0502020204030204" pitchFamily="34" charset="0"/>
                  <a:cs typeface="Calibri" panose="020F0502020204030204" pitchFamily="34" charset="0"/>
                </a:rPr>
                <a:t>Gesund-</a:t>
              </a:r>
              <a:r>
                <a:rPr lang="de-DE" sz="1400" dirty="0" err="1" smtClean="0">
                  <a:solidFill>
                    <a:schemeClr val="bg1"/>
                  </a:solidFill>
                  <a:latin typeface="Calibri" panose="020F0502020204030204" pitchFamily="34" charset="0"/>
                  <a:cs typeface="Calibri" panose="020F0502020204030204" pitchFamily="34" charset="0"/>
                </a:rPr>
                <a:t>heit</a:t>
              </a:r>
              <a:r>
                <a:rPr lang="de-DE" sz="1400" dirty="0" smtClean="0">
                  <a:solidFill>
                    <a:schemeClr val="bg1"/>
                  </a:solidFill>
                  <a:latin typeface="Calibri" panose="020F0502020204030204" pitchFamily="34" charset="0"/>
                  <a:cs typeface="Calibri" panose="020F0502020204030204" pitchFamily="34" charset="0"/>
                </a:rPr>
                <a:t> </a:t>
              </a:r>
              <a:r>
                <a:rPr lang="de-DE" sz="1400" dirty="0">
                  <a:solidFill>
                    <a:schemeClr val="bg1"/>
                  </a:solidFill>
                  <a:latin typeface="Calibri" panose="020F0502020204030204" pitchFamily="34" charset="0"/>
                  <a:cs typeface="Calibri" panose="020F0502020204030204" pitchFamily="34" charset="0"/>
                </a:rPr>
                <a:t>der </a:t>
              </a:r>
              <a:r>
                <a:rPr lang="de-DE" sz="1400" dirty="0" smtClean="0">
                  <a:solidFill>
                    <a:schemeClr val="bg1"/>
                  </a:solidFill>
                  <a:latin typeface="Calibri" panose="020F0502020204030204" pitchFamily="34" charset="0"/>
                  <a:cs typeface="Calibri" panose="020F0502020204030204" pitchFamily="34" charset="0"/>
                </a:rPr>
                <a:t>Beschäftigten</a:t>
              </a:r>
              <a:r>
                <a:rPr lang="de-DE" sz="1400" dirty="0">
                  <a:solidFill>
                    <a:schemeClr val="bg1"/>
                  </a:solidFill>
                  <a:latin typeface="Calibri" panose="020F0502020204030204" pitchFamily="34" charset="0"/>
                  <a:cs typeface="Calibri" panose="020F0502020204030204" pitchFamily="34" charset="0"/>
                </a:rPr>
                <a:t>!</a:t>
              </a:r>
            </a:p>
          </p:txBody>
        </p:sp>
      </p:grpSp>
      <p:sp>
        <p:nvSpPr>
          <p:cNvPr id="23" name="Rechteckige Legende 22"/>
          <p:cNvSpPr/>
          <p:nvPr/>
        </p:nvSpPr>
        <p:spPr>
          <a:xfrm>
            <a:off x="3321221" y="429445"/>
            <a:ext cx="2583190" cy="748667"/>
          </a:xfrm>
          <a:prstGeom prst="wedgeRectCallout">
            <a:avLst>
              <a:gd name="adj1" fmla="val 346"/>
              <a:gd name="adj2" fmla="val 100808"/>
            </a:avLst>
          </a:prstGeom>
          <a:gradFill flip="none" rotWithShape="1">
            <a:gsLst>
              <a:gs pos="0">
                <a:schemeClr val="accent1"/>
              </a:gs>
              <a:gs pos="52000">
                <a:schemeClr val="tx1"/>
              </a:gs>
              <a:gs pos="98000">
                <a:schemeClr val="accent2"/>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marL="92075" indent="-92075">
              <a:buFont typeface="Arial" panose="020B0604020202020204" pitchFamily="34" charset="0"/>
              <a:buChar char="•"/>
            </a:pPr>
            <a:r>
              <a:rPr lang="de-DE" sz="1100" dirty="0"/>
              <a:t>Grundlage im BetrVG § 87 (1) Nr. 13</a:t>
            </a:r>
          </a:p>
          <a:p>
            <a:pPr marL="92075" indent="-92075">
              <a:buFont typeface="Arial" panose="020B0604020202020204" pitchFamily="34" charset="0"/>
              <a:buChar char="•"/>
            </a:pPr>
            <a:r>
              <a:rPr lang="de-DE" sz="1100" dirty="0"/>
              <a:t>Ausweitung der Mitbestimmung per Tarifvertrag/Betriebsvereinbarung</a:t>
            </a:r>
          </a:p>
          <a:p>
            <a:pPr marL="92075" indent="-92075">
              <a:buFont typeface="Arial" panose="020B0604020202020204" pitchFamily="34" charset="0"/>
              <a:buChar char="•"/>
            </a:pPr>
            <a:r>
              <a:rPr lang="de-DE" sz="1100" dirty="0"/>
              <a:t>BR als Gestalter*in von agiler Arbeit</a:t>
            </a:r>
          </a:p>
        </p:txBody>
      </p:sp>
      <p:sp>
        <p:nvSpPr>
          <p:cNvPr id="24" name="Rechteckige Legende 23"/>
          <p:cNvSpPr/>
          <p:nvPr/>
        </p:nvSpPr>
        <p:spPr>
          <a:xfrm>
            <a:off x="6219410" y="3709935"/>
            <a:ext cx="2672541" cy="919089"/>
          </a:xfrm>
          <a:prstGeom prst="wedgeRectCallout">
            <a:avLst>
              <a:gd name="adj1" fmla="val -68456"/>
              <a:gd name="adj2" fmla="val -12351"/>
            </a:avLst>
          </a:prstGeom>
          <a:gradFill flip="none" rotWithShape="1">
            <a:gsLst>
              <a:gs pos="0">
                <a:schemeClr val="accent1"/>
              </a:gs>
              <a:gs pos="52000">
                <a:schemeClr val="tx1"/>
              </a:gs>
              <a:gs pos="98000">
                <a:schemeClr val="accent2"/>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marL="92075" indent="-92075">
              <a:buFont typeface="Arial" panose="020B0604020202020204" pitchFamily="34" charset="0"/>
              <a:buChar char="•"/>
            </a:pPr>
            <a:r>
              <a:rPr lang="de-DE" sz="1100" dirty="0">
                <a:sym typeface="Wingdings" panose="05000000000000000000" pitchFamily="2" charset="2"/>
              </a:rPr>
              <a:t>agiles </a:t>
            </a:r>
            <a:r>
              <a:rPr lang="de-DE" sz="1100" dirty="0" smtClean="0">
                <a:sym typeface="Wingdings" panose="05000000000000000000" pitchFamily="2" charset="2"/>
              </a:rPr>
              <a:t>Manifest: </a:t>
            </a:r>
            <a:r>
              <a:rPr lang="de-DE" sz="1100" dirty="0"/>
              <a:t>schafft Freiraum für mehr Selbstbestimmung im Arbeitsprozess </a:t>
            </a:r>
            <a:endParaRPr lang="de-DE" sz="1100" dirty="0">
              <a:sym typeface="Wingdings" panose="05000000000000000000" pitchFamily="2" charset="2"/>
            </a:endParaRPr>
          </a:p>
          <a:p>
            <a:pPr marL="92075" indent="-92075">
              <a:buFont typeface="Arial" panose="020B0604020202020204" pitchFamily="34" charset="0"/>
              <a:buChar char="•"/>
            </a:pPr>
            <a:r>
              <a:rPr lang="de-DE" sz="1100" dirty="0"/>
              <a:t>Definition der angewendeten Methoden und Merkmale agiler Arbeit </a:t>
            </a:r>
            <a:r>
              <a:rPr lang="de-DE" sz="1100" dirty="0" smtClean="0"/>
              <a:t>festschreiben</a:t>
            </a:r>
            <a:endParaRPr lang="de-DE" sz="1100" dirty="0"/>
          </a:p>
        </p:txBody>
      </p:sp>
      <p:sp>
        <p:nvSpPr>
          <p:cNvPr id="25" name="Rechteckige Legende 24"/>
          <p:cNvSpPr/>
          <p:nvPr/>
        </p:nvSpPr>
        <p:spPr>
          <a:xfrm>
            <a:off x="6947083" y="2593923"/>
            <a:ext cx="1944868" cy="580534"/>
          </a:xfrm>
          <a:prstGeom prst="wedgeRectCallout">
            <a:avLst>
              <a:gd name="adj1" fmla="val -79501"/>
              <a:gd name="adj2" fmla="val -32561"/>
            </a:avLst>
          </a:prstGeom>
          <a:gradFill flip="none" rotWithShape="1">
            <a:gsLst>
              <a:gs pos="0">
                <a:schemeClr val="accent1"/>
              </a:gs>
              <a:gs pos="52000">
                <a:schemeClr val="tx1"/>
              </a:gs>
              <a:gs pos="98000">
                <a:schemeClr val="accent2"/>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marL="92075" indent="-92075">
              <a:buFont typeface="Arial" panose="020B0604020202020204" pitchFamily="34" charset="0"/>
              <a:buChar char="•"/>
            </a:pPr>
            <a:r>
              <a:rPr lang="de-DE" sz="1100" dirty="0"/>
              <a:t>Abgrenzung Linie-agil</a:t>
            </a:r>
          </a:p>
          <a:p>
            <a:pPr marL="92075" indent="-92075">
              <a:buFont typeface="Arial" panose="020B0604020202020204" pitchFamily="34" charset="0"/>
              <a:buChar char="•"/>
            </a:pPr>
            <a:r>
              <a:rPr lang="de-DE" sz="1100" dirty="0"/>
              <a:t>Vereinbarkeit </a:t>
            </a:r>
          </a:p>
          <a:p>
            <a:pPr marL="92075" indent="-92075">
              <a:buFont typeface="Arial" panose="020B0604020202020204" pitchFamily="34" charset="0"/>
              <a:buChar char="•"/>
            </a:pPr>
            <a:r>
              <a:rPr lang="de-DE" sz="1100" dirty="0"/>
              <a:t>Entgelt-/</a:t>
            </a:r>
            <a:r>
              <a:rPr lang="de-DE" sz="1100" dirty="0" smtClean="0"/>
              <a:t>Leistung/Arbeitszeit</a:t>
            </a:r>
            <a:endParaRPr lang="de-DE" sz="1100" dirty="0"/>
          </a:p>
        </p:txBody>
      </p:sp>
      <p:sp>
        <p:nvSpPr>
          <p:cNvPr id="26" name="Rechteckige Legende 25"/>
          <p:cNvSpPr/>
          <p:nvPr/>
        </p:nvSpPr>
        <p:spPr>
          <a:xfrm>
            <a:off x="251998" y="3663946"/>
            <a:ext cx="2613121" cy="749812"/>
          </a:xfrm>
          <a:prstGeom prst="wedgeRectCallout">
            <a:avLst>
              <a:gd name="adj1" fmla="val 75244"/>
              <a:gd name="adj2" fmla="val -27553"/>
            </a:avLst>
          </a:prstGeom>
          <a:gradFill flip="none" rotWithShape="1">
            <a:gsLst>
              <a:gs pos="0">
                <a:schemeClr val="accent1"/>
              </a:gs>
              <a:gs pos="52000">
                <a:schemeClr val="tx1"/>
              </a:gs>
              <a:gs pos="98000">
                <a:schemeClr val="accent2"/>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marL="92075" indent="-92075">
              <a:buFont typeface="Arial" panose="020B0604020202020204" pitchFamily="34" charset="0"/>
              <a:buChar char="•"/>
            </a:pPr>
            <a:r>
              <a:rPr lang="de-DE" sz="1100" dirty="0"/>
              <a:t>Psychische/physische Belastungen erfassen und ausschließen</a:t>
            </a:r>
          </a:p>
          <a:p>
            <a:pPr marL="92075" indent="-92075">
              <a:buFont typeface="Arial" panose="020B0604020202020204" pitchFamily="34" charset="0"/>
              <a:buChar char="•"/>
            </a:pPr>
            <a:r>
              <a:rPr lang="de-DE" sz="1100" dirty="0"/>
              <a:t>Moderne Büroraumkonzepte und Ergonomie zusammen denken</a:t>
            </a:r>
          </a:p>
        </p:txBody>
      </p:sp>
      <p:sp>
        <p:nvSpPr>
          <p:cNvPr id="27" name="Rechteckige Legende 26"/>
          <p:cNvSpPr/>
          <p:nvPr/>
        </p:nvSpPr>
        <p:spPr>
          <a:xfrm>
            <a:off x="251999" y="2585392"/>
            <a:ext cx="1738755" cy="749812"/>
          </a:xfrm>
          <a:prstGeom prst="wedgeRectCallout">
            <a:avLst>
              <a:gd name="adj1" fmla="val 99242"/>
              <a:gd name="adj2" fmla="val -26989"/>
            </a:avLst>
          </a:prstGeom>
          <a:gradFill flip="none" rotWithShape="1">
            <a:gsLst>
              <a:gs pos="0">
                <a:schemeClr val="accent1"/>
              </a:gs>
              <a:gs pos="52000">
                <a:schemeClr val="tx1"/>
              </a:gs>
              <a:gs pos="98000">
                <a:schemeClr val="accent2"/>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marL="92075" indent="-92075">
              <a:buFont typeface="Arial" panose="020B0604020202020204" pitchFamily="34" charset="0"/>
              <a:buChar char="•"/>
            </a:pPr>
            <a:r>
              <a:rPr lang="de-DE" sz="1100" dirty="0"/>
              <a:t>Vor der Einführung</a:t>
            </a:r>
          </a:p>
          <a:p>
            <a:pPr marL="92075" indent="-92075">
              <a:buFont typeface="Arial" panose="020B0604020202020204" pitchFamily="34" charset="0"/>
              <a:buChar char="•"/>
            </a:pPr>
            <a:r>
              <a:rPr lang="de-DE" sz="1100" dirty="0"/>
              <a:t>Weiterbildung </a:t>
            </a:r>
          </a:p>
          <a:p>
            <a:pPr marL="92075" indent="-92075">
              <a:buFont typeface="Arial" panose="020B0604020202020204" pitchFamily="34" charset="0"/>
              <a:buChar char="•"/>
            </a:pPr>
            <a:r>
              <a:rPr lang="de-DE" sz="1100" dirty="0"/>
              <a:t>Karrierepfade beschreiben</a:t>
            </a:r>
          </a:p>
        </p:txBody>
      </p:sp>
    </p:spTree>
    <p:extLst>
      <p:ext uri="{BB962C8B-B14F-4D97-AF65-F5344CB8AC3E}">
        <p14:creationId xmlns:p14="http://schemas.microsoft.com/office/powerpoint/2010/main" val="41839601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6C668B8-A8ED-3C42-89B3-BD8DB80C5B80}"/>
              </a:ext>
            </a:extLst>
          </p:cNvPr>
          <p:cNvSpPr>
            <a:spLocks noGrp="1"/>
          </p:cNvSpPr>
          <p:nvPr>
            <p:ph type="title"/>
          </p:nvPr>
        </p:nvSpPr>
        <p:spPr>
          <a:xfrm>
            <a:off x="431849" y="474523"/>
            <a:ext cx="8642349" cy="454025"/>
          </a:xfrm>
        </p:spPr>
        <p:txBody>
          <a:bodyPr/>
          <a:lstStyle/>
          <a:p>
            <a:r>
              <a:rPr lang="de-DE" sz="3200" dirty="0"/>
              <a:t>Gute agile Arbeit ist mitbestimmt!</a:t>
            </a:r>
            <a:br>
              <a:rPr lang="de-DE" sz="3200" dirty="0"/>
            </a:br>
            <a:endParaRPr lang="de-DE" sz="3200" dirty="0"/>
          </a:p>
        </p:txBody>
      </p:sp>
      <p:sp>
        <p:nvSpPr>
          <p:cNvPr id="6" name="Inhaltsplatzhalter 5">
            <a:extLst>
              <a:ext uri="{FF2B5EF4-FFF2-40B4-BE49-F238E27FC236}">
                <a16:creationId xmlns:a16="http://schemas.microsoft.com/office/drawing/2014/main" id="{96DA35B3-6E90-7C44-9177-0E1CDE442267}"/>
              </a:ext>
            </a:extLst>
          </p:cNvPr>
          <p:cNvSpPr>
            <a:spLocks noGrp="1"/>
          </p:cNvSpPr>
          <p:nvPr>
            <p:ph idx="1"/>
          </p:nvPr>
        </p:nvSpPr>
        <p:spPr>
          <a:xfrm>
            <a:off x="501651" y="1426649"/>
            <a:ext cx="8642349" cy="2119409"/>
          </a:xfrm>
        </p:spPr>
        <p:txBody>
          <a:bodyPr>
            <a:normAutofit fontScale="92500" lnSpcReduction="20000"/>
          </a:bodyPr>
          <a:lstStyle/>
          <a:p>
            <a:r>
              <a:rPr lang="de-DE" dirty="0" smtClean="0"/>
              <a:t>Grundlage im BetrVG § 87 (1) Nr. 13 – </a:t>
            </a:r>
            <a:r>
              <a:rPr lang="de-DE" b="1" dirty="0" smtClean="0"/>
              <a:t>Einführung von Gruppenarbeit</a:t>
            </a:r>
          </a:p>
          <a:p>
            <a:r>
              <a:rPr lang="de-DE" dirty="0" smtClean="0"/>
              <a:t>Teamzusammensetzung, Auswahlkriterien, Einführung von technischen Einrichtungen etc. ebenfalls mitbestimmungspflichtig!</a:t>
            </a:r>
          </a:p>
          <a:p>
            <a:r>
              <a:rPr lang="de-DE" dirty="0" smtClean="0"/>
              <a:t>Gestaltungsmöglichkeit über das Instrument der </a:t>
            </a:r>
            <a:r>
              <a:rPr lang="de-DE" b="1" dirty="0" smtClean="0"/>
              <a:t>Betriebsvereinbarung</a:t>
            </a:r>
            <a:r>
              <a:rPr lang="de-DE" dirty="0" smtClean="0"/>
              <a:t> </a:t>
            </a:r>
          </a:p>
          <a:p>
            <a:endParaRPr lang="de-DE" dirty="0" smtClean="0"/>
          </a:p>
          <a:p>
            <a:r>
              <a:rPr lang="de-DE" b="1" dirty="0" smtClean="0"/>
              <a:t>Ausweitung der Mitbestimmung </a:t>
            </a:r>
            <a:r>
              <a:rPr lang="de-DE" dirty="0" smtClean="0"/>
              <a:t>ebenfalls ein erstrebenswertes Ziel</a:t>
            </a:r>
          </a:p>
          <a:p>
            <a:pPr lvl="1"/>
            <a:r>
              <a:rPr lang="de-DE" dirty="0" smtClean="0"/>
              <a:t>Beispiel: </a:t>
            </a:r>
          </a:p>
          <a:p>
            <a:pPr marL="613800" lvl="2" indent="0">
              <a:buNone/>
            </a:pPr>
            <a:r>
              <a:rPr lang="de-DE" dirty="0" smtClean="0"/>
              <a:t>Mitbestimmung des BR bei der Personalbemessung agiler Teams</a:t>
            </a:r>
          </a:p>
        </p:txBody>
      </p:sp>
    </p:spTree>
    <p:extLst>
      <p:ext uri="{BB962C8B-B14F-4D97-AF65-F5344CB8AC3E}">
        <p14:creationId xmlns:p14="http://schemas.microsoft.com/office/powerpoint/2010/main" val="266710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6C668B8-A8ED-3C42-89B3-BD8DB80C5B80}"/>
              </a:ext>
            </a:extLst>
          </p:cNvPr>
          <p:cNvSpPr>
            <a:spLocks noGrp="1"/>
          </p:cNvSpPr>
          <p:nvPr>
            <p:ph type="title"/>
          </p:nvPr>
        </p:nvSpPr>
        <p:spPr>
          <a:xfrm>
            <a:off x="431849" y="474524"/>
            <a:ext cx="8642349" cy="454025"/>
          </a:xfrm>
        </p:spPr>
        <p:txBody>
          <a:bodyPr/>
          <a:lstStyle/>
          <a:p>
            <a:r>
              <a:rPr lang="de-DE" sz="3200" dirty="0"/>
              <a:t>Gute agile Arbeit hat einen klar definierten Rahmen!</a:t>
            </a:r>
            <a:br>
              <a:rPr lang="de-DE" sz="3200" dirty="0"/>
            </a:br>
            <a:endParaRPr lang="de-DE" sz="3200" dirty="0"/>
          </a:p>
        </p:txBody>
      </p:sp>
      <p:sp>
        <p:nvSpPr>
          <p:cNvPr id="6" name="Inhaltsplatzhalter 5">
            <a:extLst>
              <a:ext uri="{FF2B5EF4-FFF2-40B4-BE49-F238E27FC236}">
                <a16:creationId xmlns:a16="http://schemas.microsoft.com/office/drawing/2014/main" id="{96DA35B3-6E90-7C44-9177-0E1CDE442267}"/>
              </a:ext>
            </a:extLst>
          </p:cNvPr>
          <p:cNvSpPr>
            <a:spLocks noGrp="1"/>
          </p:cNvSpPr>
          <p:nvPr>
            <p:ph idx="1"/>
          </p:nvPr>
        </p:nvSpPr>
        <p:spPr>
          <a:xfrm>
            <a:off x="501651" y="1594172"/>
            <a:ext cx="8642349" cy="2403461"/>
          </a:xfrm>
        </p:spPr>
        <p:txBody>
          <a:bodyPr>
            <a:normAutofit fontScale="77500" lnSpcReduction="20000"/>
          </a:bodyPr>
          <a:lstStyle/>
          <a:p>
            <a:r>
              <a:rPr lang="de-DE" dirty="0" smtClean="0"/>
              <a:t>Abgrenzung von Linien-Organisation und Agilität notwendig</a:t>
            </a:r>
          </a:p>
          <a:p>
            <a:r>
              <a:rPr lang="de-DE" dirty="0"/>
              <a:t>Datenschutz ist einzuhalten </a:t>
            </a:r>
            <a:endParaRPr lang="de-DE" dirty="0" smtClean="0"/>
          </a:p>
          <a:p>
            <a:r>
              <a:rPr lang="de-DE" dirty="0"/>
              <a:t>Agilität und Vereinbarkeit sind zu </a:t>
            </a:r>
            <a:r>
              <a:rPr lang="de-DE" dirty="0" smtClean="0"/>
              <a:t>regeln</a:t>
            </a:r>
          </a:p>
          <a:p>
            <a:pPr marL="1350" indent="0">
              <a:buNone/>
            </a:pPr>
            <a:endParaRPr lang="de-DE" dirty="0" smtClean="0"/>
          </a:p>
          <a:p>
            <a:r>
              <a:rPr lang="de-DE" dirty="0" smtClean="0"/>
              <a:t>Tarifliche Rahmensetzung ist einzuhalten wie </a:t>
            </a:r>
            <a:r>
              <a:rPr lang="de-DE" dirty="0" err="1" smtClean="0"/>
              <a:t>z.B</a:t>
            </a:r>
            <a:r>
              <a:rPr lang="de-DE" dirty="0" smtClean="0"/>
              <a:t>:</a:t>
            </a:r>
          </a:p>
          <a:p>
            <a:pPr lvl="1"/>
            <a:r>
              <a:rPr lang="de-DE" dirty="0" smtClean="0"/>
              <a:t>Eingruppierung und Definition unterschiedlicher agiler Rollen (z.B. </a:t>
            </a:r>
            <a:r>
              <a:rPr lang="de-DE" dirty="0" err="1" smtClean="0"/>
              <a:t>Scrum</a:t>
            </a:r>
            <a:r>
              <a:rPr lang="de-DE" dirty="0" smtClean="0"/>
              <a:t> Master, </a:t>
            </a:r>
            <a:r>
              <a:rPr lang="de-DE" dirty="0" err="1" smtClean="0"/>
              <a:t>Product</a:t>
            </a:r>
            <a:r>
              <a:rPr lang="de-DE" dirty="0" smtClean="0"/>
              <a:t> </a:t>
            </a:r>
            <a:r>
              <a:rPr lang="de-DE" dirty="0" err="1" smtClean="0"/>
              <a:t>Owner</a:t>
            </a:r>
            <a:r>
              <a:rPr lang="de-DE" dirty="0" smtClean="0"/>
              <a:t> …)</a:t>
            </a:r>
          </a:p>
          <a:p>
            <a:pPr lvl="1"/>
            <a:r>
              <a:rPr lang="de-DE" dirty="0" smtClean="0"/>
              <a:t>Leistungsgestaltung in agilen Teams </a:t>
            </a:r>
          </a:p>
          <a:p>
            <a:pPr lvl="1"/>
            <a:r>
              <a:rPr lang="de-DE" dirty="0" smtClean="0"/>
              <a:t>Tarifliche Arbeitszeitregelungen für agile Methoden definieren</a:t>
            </a:r>
          </a:p>
          <a:p>
            <a:pPr lvl="1"/>
            <a:r>
              <a:rPr lang="de-DE" dirty="0" smtClean="0"/>
              <a:t>Tarifliche Regelungen zu Qualifizierung mit einbeziehen </a:t>
            </a:r>
          </a:p>
          <a:p>
            <a:pPr lvl="1"/>
            <a:endParaRPr lang="de-DE" dirty="0" smtClean="0"/>
          </a:p>
        </p:txBody>
      </p:sp>
    </p:spTree>
    <p:extLst>
      <p:ext uri="{BB962C8B-B14F-4D97-AF65-F5344CB8AC3E}">
        <p14:creationId xmlns:p14="http://schemas.microsoft.com/office/powerpoint/2010/main" val="343041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6C668B8-A8ED-3C42-89B3-BD8DB80C5B80}"/>
              </a:ext>
            </a:extLst>
          </p:cNvPr>
          <p:cNvSpPr>
            <a:spLocks noGrp="1"/>
          </p:cNvSpPr>
          <p:nvPr>
            <p:ph type="title"/>
          </p:nvPr>
        </p:nvSpPr>
        <p:spPr>
          <a:xfrm>
            <a:off x="438829" y="482166"/>
            <a:ext cx="8642349" cy="454025"/>
          </a:xfrm>
        </p:spPr>
        <p:txBody>
          <a:bodyPr/>
          <a:lstStyle/>
          <a:p>
            <a:r>
              <a:rPr lang="de-DE" sz="3200" dirty="0"/>
              <a:t>Gute agile Arbeit erfordert ein gemeinsames Verständnis aller Ebenen!</a:t>
            </a:r>
          </a:p>
        </p:txBody>
      </p:sp>
      <p:sp>
        <p:nvSpPr>
          <p:cNvPr id="6" name="Inhaltsplatzhalter 5">
            <a:extLst>
              <a:ext uri="{FF2B5EF4-FFF2-40B4-BE49-F238E27FC236}">
                <a16:creationId xmlns:a16="http://schemas.microsoft.com/office/drawing/2014/main" id="{96DA35B3-6E90-7C44-9177-0E1CDE442267}"/>
              </a:ext>
            </a:extLst>
          </p:cNvPr>
          <p:cNvSpPr>
            <a:spLocks noGrp="1"/>
          </p:cNvSpPr>
          <p:nvPr>
            <p:ph idx="1"/>
          </p:nvPr>
        </p:nvSpPr>
        <p:spPr>
          <a:xfrm>
            <a:off x="438828" y="1564722"/>
            <a:ext cx="8642349" cy="2417975"/>
          </a:xfrm>
        </p:spPr>
        <p:txBody>
          <a:bodyPr>
            <a:normAutofit fontScale="77500" lnSpcReduction="20000"/>
          </a:bodyPr>
          <a:lstStyle/>
          <a:p>
            <a:r>
              <a:rPr lang="de-DE" dirty="0"/>
              <a:t>Bezug auf agiles </a:t>
            </a:r>
            <a:r>
              <a:rPr lang="de-DE" dirty="0" err="1"/>
              <a:t>Mindset</a:t>
            </a:r>
            <a:r>
              <a:rPr lang="de-DE" dirty="0"/>
              <a:t> </a:t>
            </a:r>
            <a:r>
              <a:rPr lang="de-DE" dirty="0">
                <a:sym typeface="Wingdings" panose="05000000000000000000" pitchFamily="2" charset="2"/>
              </a:rPr>
              <a:t> </a:t>
            </a:r>
            <a:r>
              <a:rPr lang="de-DE" dirty="0" smtClean="0"/>
              <a:t>Freiraum </a:t>
            </a:r>
            <a:r>
              <a:rPr lang="de-DE" dirty="0"/>
              <a:t>für mehr Selbstbestimmung im </a:t>
            </a:r>
            <a:r>
              <a:rPr lang="de-DE" dirty="0" smtClean="0"/>
              <a:t>Arbeitsprozess</a:t>
            </a:r>
          </a:p>
          <a:p>
            <a:r>
              <a:rPr lang="de-DE" dirty="0"/>
              <a:t>Merkmale agiler Arbeit festschreiben</a:t>
            </a:r>
          </a:p>
          <a:p>
            <a:pPr lvl="1"/>
            <a:r>
              <a:rPr lang="de-DE" dirty="0"/>
              <a:t>Selbstbestimmung über das „Wie“</a:t>
            </a:r>
          </a:p>
          <a:p>
            <a:pPr lvl="1"/>
            <a:r>
              <a:rPr lang="de-DE" dirty="0"/>
              <a:t>Umgang mit Fehlern/Scheitern</a:t>
            </a:r>
          </a:p>
          <a:p>
            <a:pPr lvl="1"/>
            <a:r>
              <a:rPr lang="de-DE" dirty="0"/>
              <a:t>Transparenz </a:t>
            </a:r>
            <a:r>
              <a:rPr lang="de-DE" dirty="0" smtClean="0"/>
              <a:t>(Ausschluss individueller </a:t>
            </a:r>
            <a:r>
              <a:rPr lang="de-DE" dirty="0"/>
              <a:t>Leistungs- und Verhaltenskontrolle)</a:t>
            </a:r>
          </a:p>
          <a:p>
            <a:pPr lvl="1"/>
            <a:r>
              <a:rPr lang="de-DE" dirty="0"/>
              <a:t>Konfliktlösungsmechanismen in agilen Teams </a:t>
            </a:r>
            <a:r>
              <a:rPr lang="de-DE" dirty="0" smtClean="0"/>
              <a:t>gestalten </a:t>
            </a:r>
          </a:p>
          <a:p>
            <a:r>
              <a:rPr lang="de-DE" dirty="0"/>
              <a:t>Definition </a:t>
            </a:r>
            <a:r>
              <a:rPr lang="de-DE" dirty="0" smtClean="0"/>
              <a:t>und Arbeitsweise der </a:t>
            </a:r>
            <a:r>
              <a:rPr lang="de-DE" dirty="0"/>
              <a:t>angewendeten Methoden z.B.:</a:t>
            </a:r>
          </a:p>
          <a:p>
            <a:pPr lvl="1"/>
            <a:r>
              <a:rPr lang="de-DE" dirty="0" err="1"/>
              <a:t>Scrum</a:t>
            </a:r>
            <a:endParaRPr lang="de-DE" dirty="0"/>
          </a:p>
          <a:p>
            <a:pPr lvl="1"/>
            <a:r>
              <a:rPr lang="de-DE" dirty="0"/>
              <a:t>Design </a:t>
            </a:r>
            <a:r>
              <a:rPr lang="de-DE" dirty="0" err="1"/>
              <a:t>Thinking</a:t>
            </a:r>
            <a:endParaRPr lang="de-DE" dirty="0"/>
          </a:p>
          <a:p>
            <a:pPr lvl="1"/>
            <a:r>
              <a:rPr lang="de-DE" dirty="0"/>
              <a:t>Pair </a:t>
            </a:r>
            <a:r>
              <a:rPr lang="de-DE" dirty="0" err="1" smtClean="0"/>
              <a:t>Programming</a:t>
            </a:r>
            <a:endParaRPr lang="de-DE" dirty="0" smtClean="0"/>
          </a:p>
          <a:p>
            <a:pPr marL="306900" lvl="1" indent="0">
              <a:buNone/>
            </a:pPr>
            <a:endParaRPr lang="de-DE" dirty="0"/>
          </a:p>
        </p:txBody>
      </p:sp>
    </p:spTree>
    <p:extLst>
      <p:ext uri="{BB962C8B-B14F-4D97-AF65-F5344CB8AC3E}">
        <p14:creationId xmlns:p14="http://schemas.microsoft.com/office/powerpoint/2010/main" val="263998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6C668B8-A8ED-3C42-89B3-BD8DB80C5B80}"/>
              </a:ext>
            </a:extLst>
          </p:cNvPr>
          <p:cNvSpPr>
            <a:spLocks noGrp="1"/>
          </p:cNvSpPr>
          <p:nvPr>
            <p:ph type="title"/>
          </p:nvPr>
        </p:nvSpPr>
        <p:spPr>
          <a:xfrm>
            <a:off x="439290" y="474520"/>
            <a:ext cx="8642349" cy="454025"/>
          </a:xfrm>
        </p:spPr>
        <p:txBody>
          <a:bodyPr/>
          <a:lstStyle/>
          <a:p>
            <a:r>
              <a:rPr lang="de-DE" sz="3200" dirty="0"/>
              <a:t>Gute agile Arbeit qualifiziert die Beschäftigten!</a:t>
            </a:r>
          </a:p>
        </p:txBody>
      </p:sp>
      <p:sp>
        <p:nvSpPr>
          <p:cNvPr id="6" name="Inhaltsplatzhalter 5">
            <a:extLst>
              <a:ext uri="{FF2B5EF4-FFF2-40B4-BE49-F238E27FC236}">
                <a16:creationId xmlns:a16="http://schemas.microsoft.com/office/drawing/2014/main" id="{96DA35B3-6E90-7C44-9177-0E1CDE442267}"/>
              </a:ext>
            </a:extLst>
          </p:cNvPr>
          <p:cNvSpPr>
            <a:spLocks noGrp="1"/>
          </p:cNvSpPr>
          <p:nvPr>
            <p:ph idx="1"/>
          </p:nvPr>
        </p:nvSpPr>
        <p:spPr>
          <a:xfrm>
            <a:off x="439289" y="1712835"/>
            <a:ext cx="8642349" cy="2119409"/>
          </a:xfrm>
        </p:spPr>
        <p:txBody>
          <a:bodyPr>
            <a:normAutofit fontScale="92500" lnSpcReduction="10000"/>
          </a:bodyPr>
          <a:lstStyle/>
          <a:p>
            <a:r>
              <a:rPr lang="de-DE" dirty="0" smtClean="0"/>
              <a:t>Alle Beteiligten sind </a:t>
            </a:r>
            <a:r>
              <a:rPr lang="de-DE" b="1" dirty="0" smtClean="0"/>
              <a:t>VOR der Einführung </a:t>
            </a:r>
            <a:r>
              <a:rPr lang="de-DE" dirty="0" smtClean="0"/>
              <a:t>von Agilität zu qualifizieren</a:t>
            </a:r>
          </a:p>
          <a:p>
            <a:pPr lvl="1"/>
            <a:r>
              <a:rPr lang="de-DE" dirty="0"/>
              <a:t>Qualifizierungsrahmenplan erstellen unter Mitbestimmung des BR</a:t>
            </a:r>
          </a:p>
          <a:p>
            <a:pPr lvl="2"/>
            <a:r>
              <a:rPr lang="de-DE" dirty="0"/>
              <a:t>Welche Qualifizierungen sind unerlässlich für die Einführung</a:t>
            </a:r>
            <a:r>
              <a:rPr lang="de-DE" dirty="0" smtClean="0"/>
              <a:t>?</a:t>
            </a:r>
          </a:p>
          <a:p>
            <a:pPr lvl="1"/>
            <a:r>
              <a:rPr lang="de-DE" dirty="0" smtClean="0"/>
              <a:t>Schulungen nutzen um das gemeinsame </a:t>
            </a:r>
            <a:r>
              <a:rPr lang="de-DE" b="1" dirty="0" smtClean="0"/>
              <a:t>agile </a:t>
            </a:r>
            <a:r>
              <a:rPr lang="de-DE" b="1" dirty="0" err="1" smtClean="0"/>
              <a:t>Mindset</a:t>
            </a:r>
            <a:r>
              <a:rPr lang="de-DE" b="1" dirty="0" smtClean="0"/>
              <a:t> </a:t>
            </a:r>
            <a:r>
              <a:rPr lang="de-DE" dirty="0" smtClean="0"/>
              <a:t>zu erarbeiten</a:t>
            </a:r>
          </a:p>
          <a:p>
            <a:r>
              <a:rPr lang="de-DE" b="1" dirty="0"/>
              <a:t>Weiterbildung</a:t>
            </a:r>
            <a:r>
              <a:rPr lang="de-DE" dirty="0"/>
              <a:t> von agilen Teams im Prozess</a:t>
            </a:r>
          </a:p>
          <a:p>
            <a:pPr lvl="1"/>
            <a:r>
              <a:rPr lang="de-DE" dirty="0"/>
              <a:t>Teams bestimmen autonom ihren </a:t>
            </a:r>
            <a:r>
              <a:rPr lang="de-DE" dirty="0" smtClean="0"/>
              <a:t>Weiterbildungsbedarf</a:t>
            </a:r>
          </a:p>
          <a:p>
            <a:r>
              <a:rPr lang="de-DE" b="1" dirty="0" smtClean="0"/>
              <a:t>Karrierepfade</a:t>
            </a:r>
            <a:r>
              <a:rPr lang="de-DE" dirty="0" smtClean="0"/>
              <a:t> für vertikale und horizontale Entwicklung sind zu erstellen</a:t>
            </a:r>
          </a:p>
        </p:txBody>
      </p:sp>
    </p:spTree>
    <p:extLst>
      <p:ext uri="{BB962C8B-B14F-4D97-AF65-F5344CB8AC3E}">
        <p14:creationId xmlns:p14="http://schemas.microsoft.com/office/powerpoint/2010/main" val="369466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p:cNvSpPr>
            <a:spLocks noGrp="1"/>
          </p:cNvSpPr>
          <p:nvPr>
            <p:ph type="title"/>
          </p:nvPr>
        </p:nvSpPr>
        <p:spPr>
          <a:xfrm>
            <a:off x="514986" y="483474"/>
            <a:ext cx="7722401" cy="454025"/>
          </a:xfrm>
        </p:spPr>
        <p:txBody>
          <a:bodyPr/>
          <a:lstStyle/>
          <a:p>
            <a:pPr eaLnBrk="1" hangingPunct="1"/>
            <a:r>
              <a:rPr lang="de-DE" altLang="de-DE" sz="3200" dirty="0"/>
              <a:t>Hintergrund</a:t>
            </a:r>
          </a:p>
        </p:txBody>
      </p:sp>
      <p:sp>
        <p:nvSpPr>
          <p:cNvPr id="24579" name="Textplatzhalter 6"/>
          <p:cNvSpPr>
            <a:spLocks noGrp="1"/>
          </p:cNvSpPr>
          <p:nvPr>
            <p:ph type="body" sz="quarter" idx="15"/>
          </p:nvPr>
        </p:nvSpPr>
        <p:spPr>
          <a:xfrm>
            <a:off x="487602" y="937499"/>
            <a:ext cx="2755106" cy="564356"/>
          </a:xfrm>
        </p:spPr>
        <p:txBody>
          <a:bodyPr/>
          <a:lstStyle/>
          <a:p>
            <a:pPr eaLnBrk="1" hangingPunct="1">
              <a:spcBef>
                <a:spcPct val="0"/>
              </a:spcBef>
            </a:pPr>
            <a:r>
              <a:rPr altLang="de-DE" dirty="0"/>
              <a:t>Die Situation</a:t>
            </a:r>
          </a:p>
        </p:txBody>
      </p:sp>
      <p:sp>
        <p:nvSpPr>
          <p:cNvPr id="24580" name="Textplatzhalter 7"/>
          <p:cNvSpPr>
            <a:spLocks noGrp="1"/>
          </p:cNvSpPr>
          <p:nvPr>
            <p:ph type="body" sz="quarter" idx="17"/>
          </p:nvPr>
        </p:nvSpPr>
        <p:spPr>
          <a:xfrm>
            <a:off x="3896890" y="937499"/>
            <a:ext cx="2830116" cy="571500"/>
          </a:xfrm>
        </p:spPr>
        <p:txBody>
          <a:bodyPr/>
          <a:lstStyle/>
          <a:p>
            <a:pPr eaLnBrk="1" hangingPunct="1">
              <a:spcBef>
                <a:spcPct val="0"/>
              </a:spcBef>
            </a:pPr>
            <a:r>
              <a:rPr altLang="de-DE" dirty="0">
                <a:solidFill>
                  <a:srgbClr val="FF0000"/>
                </a:solidFill>
              </a:rPr>
              <a:t>Schlussfolgerungen der Unternehmen</a:t>
            </a:r>
          </a:p>
        </p:txBody>
      </p:sp>
      <p:sp>
        <p:nvSpPr>
          <p:cNvPr id="24581" name="Textplatzhalter 9"/>
          <p:cNvSpPr>
            <a:spLocks noGrp="1"/>
          </p:cNvSpPr>
          <p:nvPr>
            <p:ph type="body" sz="quarter" idx="18"/>
          </p:nvPr>
        </p:nvSpPr>
        <p:spPr>
          <a:xfrm flipH="1">
            <a:off x="520421" y="1317798"/>
            <a:ext cx="2727722" cy="3292078"/>
          </a:xfrm>
        </p:spPr>
        <p:txBody>
          <a:bodyPr/>
          <a:lstStyle/>
          <a:p>
            <a:pPr marL="0" indent="0" fontAlgn="base">
              <a:spcBef>
                <a:spcPct val="0"/>
              </a:spcBef>
              <a:spcAft>
                <a:spcPct val="0"/>
              </a:spcAft>
              <a:buNone/>
            </a:pPr>
            <a:r>
              <a:rPr lang="de-DE" altLang="de-DE" dirty="0"/>
              <a:t>Dynamische Märkte. </a:t>
            </a:r>
            <a:br>
              <a:rPr lang="de-DE" altLang="de-DE" dirty="0"/>
            </a:br>
            <a:r>
              <a:rPr lang="de-DE" altLang="de-DE" dirty="0"/>
              <a:t>Zunehmende Digitalisierung.</a:t>
            </a:r>
            <a:br>
              <a:rPr lang="de-DE" altLang="de-DE" dirty="0"/>
            </a:br>
            <a:r>
              <a:rPr lang="de-DE" altLang="de-DE" dirty="0"/>
              <a:t>Instabiles Kundenverhalten.</a:t>
            </a:r>
          </a:p>
          <a:p>
            <a:pPr marL="0" indent="0" fontAlgn="base">
              <a:spcBef>
                <a:spcPct val="0"/>
              </a:spcBef>
              <a:spcAft>
                <a:spcPct val="0"/>
              </a:spcAft>
              <a:buNone/>
            </a:pPr>
            <a:r>
              <a:rPr lang="de-DE" altLang="de-DE" dirty="0"/>
              <a:t>Immer schnellere Änderungen.</a:t>
            </a:r>
          </a:p>
          <a:p>
            <a:pPr marL="0" indent="0" fontAlgn="base">
              <a:spcBef>
                <a:spcPct val="0"/>
              </a:spcBef>
              <a:spcAft>
                <a:spcPct val="0"/>
              </a:spcAft>
              <a:buNone/>
            </a:pPr>
            <a:r>
              <a:rPr lang="de-DE" altLang="de-DE" dirty="0"/>
              <a:t/>
            </a:r>
            <a:br>
              <a:rPr lang="de-DE" altLang="de-DE" dirty="0"/>
            </a:br>
            <a:r>
              <a:rPr lang="de-DE" altLang="de-DE" dirty="0"/>
              <a:t>Vorhersagen über zu erwartende Ereignisse werden schwieriger.</a:t>
            </a:r>
          </a:p>
          <a:p>
            <a:pPr marL="0" indent="0" fontAlgn="base">
              <a:spcBef>
                <a:spcPct val="0"/>
              </a:spcBef>
              <a:spcAft>
                <a:spcPct val="0"/>
              </a:spcAft>
              <a:buNone/>
            </a:pPr>
            <a:r>
              <a:rPr lang="de-DE" altLang="de-DE" dirty="0"/>
              <a:t/>
            </a:r>
            <a:br>
              <a:rPr lang="de-DE" altLang="de-DE" dirty="0"/>
            </a:br>
            <a:r>
              <a:rPr lang="de-DE" altLang="de-DE" dirty="0"/>
              <a:t>Immer mehr Abhängigkeiten spielen in jede Thematik hinein.</a:t>
            </a:r>
          </a:p>
          <a:p>
            <a:pPr marL="0" indent="0" fontAlgn="base">
              <a:spcBef>
                <a:spcPct val="0"/>
              </a:spcBef>
              <a:spcAft>
                <a:spcPct val="0"/>
              </a:spcAft>
              <a:buNone/>
            </a:pPr>
            <a:r>
              <a:rPr lang="de-DE" altLang="de-DE" dirty="0"/>
              <a:t/>
            </a:r>
            <a:br>
              <a:rPr lang="de-DE" altLang="de-DE" dirty="0"/>
            </a:br>
            <a:r>
              <a:rPr lang="de-DE" altLang="de-DE" dirty="0"/>
              <a:t>Faktenlage wird mehrdeutiger, präzise Beurteilungen zu treffen, wird problematischer. </a:t>
            </a:r>
          </a:p>
          <a:p>
            <a:pPr marL="0" indent="0" fontAlgn="base">
              <a:spcBef>
                <a:spcPct val="0"/>
              </a:spcBef>
              <a:spcAft>
                <a:spcPct val="0"/>
              </a:spcAft>
              <a:buNone/>
            </a:pPr>
            <a:endParaRPr lang="de-DE" altLang="de-DE" dirty="0"/>
          </a:p>
          <a:p>
            <a:pPr marL="0" indent="0" fontAlgn="base">
              <a:spcBef>
                <a:spcPct val="0"/>
              </a:spcBef>
              <a:spcAft>
                <a:spcPct val="0"/>
              </a:spcAft>
              <a:buNone/>
            </a:pPr>
            <a:r>
              <a:rPr lang="de-DE" altLang="de-DE" dirty="0"/>
              <a:t>Kultur erfolgreicher Software- und Internetunternehmen hält Einzug in die Industrie:</a:t>
            </a:r>
          </a:p>
          <a:p>
            <a:pPr marL="0" indent="0" fontAlgn="base">
              <a:spcBef>
                <a:spcPct val="0"/>
              </a:spcBef>
              <a:spcAft>
                <a:spcPct val="0"/>
              </a:spcAft>
              <a:buNone/>
            </a:pPr>
            <a:endParaRPr lang="de-DE" altLang="de-DE" dirty="0"/>
          </a:p>
        </p:txBody>
      </p:sp>
      <p:sp>
        <p:nvSpPr>
          <p:cNvPr id="24582" name="Textplatzhalter 1"/>
          <p:cNvSpPr>
            <a:spLocks noGrp="1"/>
          </p:cNvSpPr>
          <p:nvPr>
            <p:ph type="body" sz="quarter" idx="19"/>
          </p:nvPr>
        </p:nvSpPr>
        <p:spPr>
          <a:xfrm flipH="1">
            <a:off x="3930439" y="1358558"/>
            <a:ext cx="2755106" cy="2564606"/>
          </a:xfrm>
        </p:spPr>
        <p:txBody>
          <a:bodyPr/>
          <a:lstStyle/>
          <a:p>
            <a:pPr fontAlgn="base">
              <a:spcAft>
                <a:spcPct val="0"/>
              </a:spcAft>
            </a:pPr>
            <a:r>
              <a:rPr lang="de-DE" altLang="de-DE" dirty="0"/>
              <a:t>Flexibilität und kurzfristige Reaktionen auf Kundenwünsche sind für Unternehmen überlebenswichtig geworden.</a:t>
            </a:r>
          </a:p>
          <a:p>
            <a:pPr fontAlgn="base">
              <a:spcAft>
                <a:spcPct val="0"/>
              </a:spcAft>
            </a:pPr>
            <a:r>
              <a:rPr lang="de-DE" altLang="de-DE" b="1" dirty="0"/>
              <a:t>Arbeitsformen müssen entsprechend flexibel gestaltet werden. Agile Arbeit!</a:t>
            </a:r>
          </a:p>
          <a:p>
            <a:pPr fontAlgn="base">
              <a:spcAft>
                <a:spcPct val="0"/>
              </a:spcAft>
            </a:pPr>
            <a:endParaRPr lang="de-DE" altLang="de-DE" dirty="0"/>
          </a:p>
        </p:txBody>
      </p:sp>
      <p:sp>
        <p:nvSpPr>
          <p:cNvPr id="24583" name="Raute 6"/>
          <p:cNvSpPr>
            <a:spLocks noChangeArrowheads="1"/>
          </p:cNvSpPr>
          <p:nvPr/>
        </p:nvSpPr>
        <p:spPr bwMode="auto">
          <a:xfrm>
            <a:off x="4572000" y="1815704"/>
            <a:ext cx="685800" cy="685800"/>
          </a:xfrm>
          <a:prstGeom prst="diamond">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defTabSz="457200" eaLnBrk="0" fontAlgn="base" hangingPunct="0">
              <a:spcBef>
                <a:spcPct val="0"/>
              </a:spcBef>
              <a:spcAft>
                <a:spcPct val="0"/>
              </a:spcAft>
              <a:defRPr>
                <a:solidFill>
                  <a:schemeClr val="tx1"/>
                </a:solidFill>
                <a:latin typeface="Segoe UI" panose="020B0502040204020203" pitchFamily="34" charset="0"/>
              </a:defRPr>
            </a:lvl6pPr>
            <a:lvl7pPr marL="2971800" indent="-228600" defTabSz="457200" eaLnBrk="0" fontAlgn="base" hangingPunct="0">
              <a:spcBef>
                <a:spcPct val="0"/>
              </a:spcBef>
              <a:spcAft>
                <a:spcPct val="0"/>
              </a:spcAft>
              <a:defRPr>
                <a:solidFill>
                  <a:schemeClr val="tx1"/>
                </a:solidFill>
                <a:latin typeface="Segoe UI" panose="020B0502040204020203" pitchFamily="34" charset="0"/>
              </a:defRPr>
            </a:lvl7pPr>
            <a:lvl8pPr marL="3429000" indent="-228600" defTabSz="457200" eaLnBrk="0" fontAlgn="base" hangingPunct="0">
              <a:spcBef>
                <a:spcPct val="0"/>
              </a:spcBef>
              <a:spcAft>
                <a:spcPct val="0"/>
              </a:spcAft>
              <a:defRPr>
                <a:solidFill>
                  <a:schemeClr val="tx1"/>
                </a:solidFill>
                <a:latin typeface="Segoe UI" panose="020B0502040204020203" pitchFamily="34" charset="0"/>
              </a:defRPr>
            </a:lvl8pPr>
            <a:lvl9pPr marL="3886200" indent="-228600" defTabSz="457200" eaLnBrk="0" fontAlgn="base" hangingPunct="0">
              <a:spcBef>
                <a:spcPct val="0"/>
              </a:spcBef>
              <a:spcAft>
                <a:spcPct val="0"/>
              </a:spcAft>
              <a:defRPr>
                <a:solidFill>
                  <a:schemeClr val="tx1"/>
                </a:solidFill>
                <a:latin typeface="Segoe UI" panose="020B0502040204020203" pitchFamily="34" charset="0"/>
              </a:defRPr>
            </a:lvl9pPr>
          </a:lstStyle>
          <a:p>
            <a:pPr eaLnBrk="1" hangingPunct="1">
              <a:buFont typeface="Times" panose="02020603050405020304" pitchFamily="18" charset="0"/>
              <a:buChar char="•"/>
            </a:pPr>
            <a:endParaRPr lang="de-DE" altLang="de-DE" sz="1800">
              <a:latin typeface="Arial" panose="020B0604020202020204" pitchFamily="34" charset="0"/>
            </a:endParaRPr>
          </a:p>
        </p:txBody>
      </p:sp>
    </p:spTree>
    <p:extLst>
      <p:ext uri="{BB962C8B-B14F-4D97-AF65-F5344CB8AC3E}">
        <p14:creationId xmlns:p14="http://schemas.microsoft.com/office/powerpoint/2010/main" val="646398666"/>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6C668B8-A8ED-3C42-89B3-BD8DB80C5B80}"/>
              </a:ext>
            </a:extLst>
          </p:cNvPr>
          <p:cNvSpPr>
            <a:spLocks noGrp="1"/>
          </p:cNvSpPr>
          <p:nvPr>
            <p:ph type="title"/>
          </p:nvPr>
        </p:nvSpPr>
        <p:spPr>
          <a:xfrm>
            <a:off x="446269" y="471189"/>
            <a:ext cx="8642349" cy="454025"/>
          </a:xfrm>
        </p:spPr>
        <p:txBody>
          <a:bodyPr/>
          <a:lstStyle/>
          <a:p>
            <a:r>
              <a:rPr lang="de-DE" sz="3200" dirty="0"/>
              <a:t>Gute agile Arbeit respektiert die Gesundheit der Beschäftigten!</a:t>
            </a:r>
          </a:p>
        </p:txBody>
      </p:sp>
      <p:sp>
        <p:nvSpPr>
          <p:cNvPr id="6" name="Inhaltsplatzhalter 5">
            <a:extLst>
              <a:ext uri="{FF2B5EF4-FFF2-40B4-BE49-F238E27FC236}">
                <a16:creationId xmlns:a16="http://schemas.microsoft.com/office/drawing/2014/main" id="{96DA35B3-6E90-7C44-9177-0E1CDE442267}"/>
              </a:ext>
            </a:extLst>
          </p:cNvPr>
          <p:cNvSpPr>
            <a:spLocks noGrp="1"/>
          </p:cNvSpPr>
          <p:nvPr>
            <p:ph idx="1"/>
          </p:nvPr>
        </p:nvSpPr>
        <p:spPr>
          <a:xfrm>
            <a:off x="446268" y="1643034"/>
            <a:ext cx="8642349" cy="2119409"/>
          </a:xfrm>
        </p:spPr>
        <p:txBody>
          <a:bodyPr>
            <a:normAutofit fontScale="85000" lnSpcReduction="20000"/>
          </a:bodyPr>
          <a:lstStyle/>
          <a:p>
            <a:r>
              <a:rPr lang="de-DE" dirty="0"/>
              <a:t>Psychische/physische Belastungen durch die Einführung agiler Methoden </a:t>
            </a:r>
            <a:endParaRPr lang="de-DE" dirty="0" smtClean="0"/>
          </a:p>
          <a:p>
            <a:r>
              <a:rPr lang="de-DE" dirty="0" smtClean="0"/>
              <a:t>Moderne Büroraumkonzepte</a:t>
            </a:r>
          </a:p>
          <a:p>
            <a:pPr lvl="1"/>
            <a:r>
              <a:rPr lang="de-DE" dirty="0" smtClean="0"/>
              <a:t>Gefährdungen durch Lärm, Klima und Beleuchtung sind auszuschließen </a:t>
            </a:r>
          </a:p>
          <a:p>
            <a:pPr lvl="1"/>
            <a:r>
              <a:rPr lang="de-DE" dirty="0" smtClean="0"/>
              <a:t>Ausreichend Schutz vor Störungen und Arbeitsunterbrechungen</a:t>
            </a:r>
          </a:p>
          <a:p>
            <a:pPr lvl="1"/>
            <a:r>
              <a:rPr lang="de-DE" dirty="0" smtClean="0"/>
              <a:t>Ergonomie der Büromöbel sicherstellen</a:t>
            </a:r>
          </a:p>
          <a:p>
            <a:r>
              <a:rPr lang="de-DE" dirty="0" smtClean="0"/>
              <a:t>Digitale Arbeitsmittel</a:t>
            </a:r>
          </a:p>
          <a:p>
            <a:pPr lvl="1"/>
            <a:r>
              <a:rPr lang="de-DE" dirty="0" smtClean="0"/>
              <a:t>Beachtung von Hard- und Softwareergonomie</a:t>
            </a:r>
          </a:p>
          <a:p>
            <a:pPr lvl="1"/>
            <a:r>
              <a:rPr lang="de-DE" dirty="0" smtClean="0"/>
              <a:t>Wechselnde Arbeitsbedingungen bei mobiler Arbeit</a:t>
            </a:r>
          </a:p>
        </p:txBody>
      </p:sp>
    </p:spTree>
    <p:extLst>
      <p:ext uri="{BB962C8B-B14F-4D97-AF65-F5344CB8AC3E}">
        <p14:creationId xmlns:p14="http://schemas.microsoft.com/office/powerpoint/2010/main" val="72923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97869" y="2010283"/>
            <a:ext cx="4900068" cy="1569660"/>
          </a:xfrm>
          <a:prstGeom prst="rect">
            <a:avLst/>
          </a:prstGeom>
          <a:noFill/>
        </p:spPr>
        <p:txBody>
          <a:bodyPr wrap="square" rtlCol="0">
            <a:spAutoFit/>
          </a:bodyPr>
          <a:lstStyle/>
          <a:p>
            <a:r>
              <a:rPr lang="de-DE" sz="4800" b="1" dirty="0" smtClean="0">
                <a:solidFill>
                  <a:schemeClr val="bg1"/>
                </a:solidFill>
                <a:latin typeface="+mj-lt"/>
              </a:rPr>
              <a:t>Vielen Dank für die Aufmerksamkeit!</a:t>
            </a:r>
            <a:endParaRPr lang="de-DE" sz="4800" b="1" dirty="0">
              <a:solidFill>
                <a:schemeClr val="bg1"/>
              </a:solidFill>
              <a:latin typeface="+mj-lt"/>
            </a:endParaRPr>
          </a:p>
        </p:txBody>
      </p:sp>
    </p:spTree>
    <p:extLst>
      <p:ext uri="{BB962C8B-B14F-4D97-AF65-F5344CB8AC3E}">
        <p14:creationId xmlns:p14="http://schemas.microsoft.com/office/powerpoint/2010/main" val="8209066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4294967295"/>
          </p:nvPr>
        </p:nvSpPr>
        <p:spPr>
          <a:xfrm>
            <a:off x="48861" y="1286214"/>
            <a:ext cx="4714875" cy="1377950"/>
          </a:xfrm>
        </p:spPr>
        <p:txBody>
          <a:bodyPr rtlCol="0">
            <a:noAutofit/>
          </a:bodyPr>
          <a:lstStyle/>
          <a:p>
            <a:pPr marL="0" indent="0">
              <a:buNone/>
              <a:defRPr/>
            </a:pPr>
            <a:r>
              <a:rPr lang="de-DE" sz="2000" dirty="0">
                <a:solidFill>
                  <a:schemeClr val="bg1"/>
                </a:solidFill>
              </a:rPr>
              <a:t>„Was wir vor allem brauchen, sind stabile Rahmenbedingungen für alle Beschäftigten auch in Zeiten, in denen alles fluider wird ... Soziale Absicherung, faire Bezahlung und Gesundheitsschutz sind Standards, für die wir lange gekämpft haben. Dies zu regulieren ist jetzt Aufgabe von Gewerkschaften, Unternehmen, Betriebsräten und Politik.“</a:t>
            </a:r>
          </a:p>
          <a:p>
            <a:pPr>
              <a:defRPr/>
            </a:pPr>
            <a:endParaRPr lang="de-DE" sz="2000" dirty="0">
              <a:solidFill>
                <a:schemeClr val="bg1"/>
              </a:solidFill>
            </a:endParaRPr>
          </a:p>
        </p:txBody>
      </p:sp>
      <p:sp>
        <p:nvSpPr>
          <p:cNvPr id="4" name="Textplatzhalter 3"/>
          <p:cNvSpPr>
            <a:spLocks noGrp="1"/>
          </p:cNvSpPr>
          <p:nvPr>
            <p:ph type="body" sz="quarter" idx="4294967295"/>
          </p:nvPr>
        </p:nvSpPr>
        <p:spPr>
          <a:xfrm flipH="1">
            <a:off x="1690834" y="3992090"/>
            <a:ext cx="2769484" cy="298450"/>
          </a:xfrm>
        </p:spPr>
        <p:txBody>
          <a:bodyPr rtlCol="0">
            <a:normAutofit fontScale="47500" lnSpcReduction="20000"/>
          </a:bodyPr>
          <a:lstStyle/>
          <a:p>
            <a:pPr marL="0" indent="0">
              <a:buNone/>
              <a:defRPr/>
            </a:pPr>
            <a:r>
              <a:rPr lang="de-DE" dirty="0">
                <a:solidFill>
                  <a:schemeClr val="bg1"/>
                </a:solidFill>
              </a:rPr>
              <a:t>Christiane Benner, Zweite Vorsitzende der IG Metall</a:t>
            </a:r>
          </a:p>
        </p:txBody>
      </p:sp>
    </p:spTree>
    <p:extLst>
      <p:ext uri="{BB962C8B-B14F-4D97-AF65-F5344CB8AC3E}">
        <p14:creationId xmlns:p14="http://schemas.microsoft.com/office/powerpoint/2010/main" val="2424404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Back </a:t>
            </a:r>
            <a:r>
              <a:rPr lang="de-DE" dirty="0" err="1" smtClean="0"/>
              <a:t>up</a:t>
            </a:r>
            <a:endParaRPr lang="de-DE" dirty="0"/>
          </a:p>
        </p:txBody>
      </p:sp>
    </p:spTree>
    <p:extLst>
      <p:ext uri="{BB962C8B-B14F-4D97-AF65-F5344CB8AC3E}">
        <p14:creationId xmlns:p14="http://schemas.microsoft.com/office/powerpoint/2010/main" val="10995749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Mitbestimmung</a:t>
            </a:r>
            <a:endParaRPr lang="de-DE" dirty="0"/>
          </a:p>
        </p:txBody>
      </p:sp>
    </p:spTree>
    <p:extLst>
      <p:ext uri="{BB962C8B-B14F-4D97-AF65-F5344CB8AC3E}">
        <p14:creationId xmlns:p14="http://schemas.microsoft.com/office/powerpoint/2010/main" val="5903901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el 1"/>
          <p:cNvSpPr>
            <a:spLocks noGrp="1"/>
          </p:cNvSpPr>
          <p:nvPr>
            <p:ph type="title" idx="4294967295"/>
          </p:nvPr>
        </p:nvSpPr>
        <p:spPr>
          <a:xfrm>
            <a:off x="460230" y="287437"/>
            <a:ext cx="7722401" cy="454025"/>
          </a:xfrm>
        </p:spPr>
        <p:txBody>
          <a:bodyPr/>
          <a:lstStyle/>
          <a:p>
            <a:pPr eaLnBrk="1" hangingPunct="1"/>
            <a:r>
              <a:rPr lang="de-DE" altLang="de-DE" sz="3200" dirty="0"/>
              <a:t>Rechtliche Grundlagen</a:t>
            </a:r>
          </a:p>
        </p:txBody>
      </p:sp>
      <p:sp>
        <p:nvSpPr>
          <p:cNvPr id="52227" name="Textplatzhalter 6"/>
          <p:cNvSpPr>
            <a:spLocks noGrp="1"/>
          </p:cNvSpPr>
          <p:nvPr>
            <p:ph type="body" sz="quarter" idx="12"/>
          </p:nvPr>
        </p:nvSpPr>
        <p:spPr>
          <a:xfrm>
            <a:off x="460230" y="1126927"/>
            <a:ext cx="7120155" cy="3454908"/>
          </a:xfrm>
        </p:spPr>
        <p:txBody>
          <a:bodyPr/>
          <a:lstStyle/>
          <a:p>
            <a:pPr marL="202406" indent="-202406">
              <a:lnSpc>
                <a:spcPct val="100000"/>
              </a:lnSpc>
              <a:spcBef>
                <a:spcPts val="450"/>
              </a:spcBef>
              <a:buFont typeface="Arial" panose="020B0604020202020204" pitchFamily="34" charset="0"/>
              <a:buChar char="•"/>
              <a:tabLst>
                <a:tab pos="202406" algn="l"/>
              </a:tabLst>
            </a:pPr>
            <a:r>
              <a:rPr lang="de-DE" altLang="de-DE" sz="1050" dirty="0"/>
              <a:t>§ 111  Nr. 4 und Nr. 5: Einführung grundlegend neuer Arbeitsmethoden</a:t>
            </a:r>
            <a:endParaRPr lang="de-DE" altLang="ja-JP" sz="1050" dirty="0">
              <a:ea typeface="MS PGothic" panose="020B0600070205080204" pitchFamily="34" charset="-128"/>
            </a:endParaRPr>
          </a:p>
          <a:p>
            <a:pPr marL="202406" indent="-202406">
              <a:lnSpc>
                <a:spcPct val="100000"/>
              </a:lnSpc>
              <a:spcBef>
                <a:spcPts val="450"/>
              </a:spcBef>
              <a:buFont typeface="Arial" panose="020B0604020202020204" pitchFamily="34" charset="0"/>
              <a:buChar char="•"/>
              <a:tabLst>
                <a:tab pos="202406" algn="l"/>
              </a:tabLst>
            </a:pPr>
            <a:r>
              <a:rPr lang="de-DE" altLang="de-DE" sz="1050" dirty="0"/>
              <a:t>§ 80 </a:t>
            </a:r>
            <a:r>
              <a:rPr lang="de-DE" altLang="ja-JP" sz="1050" dirty="0">
                <a:ea typeface="MS PGothic" panose="020B0600070205080204" pitchFamily="34" charset="-128"/>
              </a:rPr>
              <a:t>Abs. 2, Satz 3</a:t>
            </a:r>
            <a:r>
              <a:rPr lang="de-DE" altLang="de-DE" sz="1050" dirty="0"/>
              <a:t>: </a:t>
            </a:r>
            <a:r>
              <a:rPr lang="de-DE" altLang="ja-JP" sz="1050" dirty="0">
                <a:ea typeface="MS PGothic" panose="020B0600070205080204" pitchFamily="34" charset="-128"/>
              </a:rPr>
              <a:t>Interne Auskunftspersonen</a:t>
            </a:r>
          </a:p>
          <a:p>
            <a:pPr marL="202406" indent="-202406">
              <a:lnSpc>
                <a:spcPct val="100000"/>
              </a:lnSpc>
              <a:spcBef>
                <a:spcPts val="450"/>
              </a:spcBef>
              <a:buFont typeface="Arial" panose="020B0604020202020204" pitchFamily="34" charset="0"/>
              <a:buChar char="•"/>
              <a:tabLst>
                <a:tab pos="202406" algn="l"/>
              </a:tabLst>
            </a:pPr>
            <a:r>
              <a:rPr lang="de-DE" altLang="de-DE" sz="1050" dirty="0"/>
              <a:t>§ 80 </a:t>
            </a:r>
            <a:r>
              <a:rPr lang="de-DE" altLang="ja-JP" sz="1050" dirty="0">
                <a:ea typeface="MS PGothic" panose="020B0600070205080204" pitchFamily="34" charset="-128"/>
              </a:rPr>
              <a:t>Abs. 3</a:t>
            </a:r>
            <a:r>
              <a:rPr lang="de-DE" altLang="de-DE" sz="1050" dirty="0"/>
              <a:t>:</a:t>
            </a:r>
            <a:r>
              <a:rPr lang="de-DE" altLang="ja-JP" sz="1050" dirty="0">
                <a:ea typeface="MS PGothic" panose="020B0600070205080204" pitchFamily="34" charset="-128"/>
              </a:rPr>
              <a:t> Hinzuziehung von externen Sachverständigen</a:t>
            </a:r>
          </a:p>
          <a:p>
            <a:pPr marL="202406" indent="-202406">
              <a:lnSpc>
                <a:spcPct val="100000"/>
              </a:lnSpc>
              <a:spcBef>
                <a:spcPts val="450"/>
              </a:spcBef>
              <a:buFont typeface="Arial" panose="020B0604020202020204" pitchFamily="34" charset="0"/>
              <a:buChar char="•"/>
              <a:tabLst>
                <a:tab pos="202406" algn="l"/>
              </a:tabLst>
            </a:pPr>
            <a:r>
              <a:rPr lang="de-DE" altLang="de-DE" sz="1050" dirty="0"/>
              <a:t>§ 87 Abs. 1, Satz 1: Fragen der Ordnung des Betriebs</a:t>
            </a:r>
            <a:br>
              <a:rPr lang="de-DE" altLang="de-DE" sz="1050" dirty="0"/>
            </a:br>
            <a:r>
              <a:rPr lang="de-DE" altLang="de-DE" sz="1050" dirty="0"/>
              <a:t>Satz 2 – Beginn und Ende der täglichen Arbeitszeit</a:t>
            </a:r>
          </a:p>
          <a:p>
            <a:pPr marL="202406" indent="-202406">
              <a:lnSpc>
                <a:spcPct val="100000"/>
              </a:lnSpc>
              <a:spcBef>
                <a:spcPts val="450"/>
              </a:spcBef>
              <a:buFont typeface="Arial" panose="020B0604020202020204" pitchFamily="34" charset="0"/>
              <a:buChar char="•"/>
              <a:tabLst>
                <a:tab pos="202406" algn="l"/>
              </a:tabLst>
            </a:pPr>
            <a:r>
              <a:rPr lang="de-DE" altLang="de-DE" sz="1050" dirty="0"/>
              <a:t>§ 87 Abs. 1, Satz 6: Einführung und Anwendung von technischen Einrichtungen </a:t>
            </a:r>
          </a:p>
          <a:p>
            <a:pPr marL="202406" indent="-202406">
              <a:lnSpc>
                <a:spcPct val="100000"/>
              </a:lnSpc>
              <a:spcBef>
                <a:spcPts val="450"/>
              </a:spcBef>
              <a:buFont typeface="Arial" panose="020B0604020202020204" pitchFamily="34" charset="0"/>
              <a:buChar char="•"/>
              <a:tabLst>
                <a:tab pos="202406" algn="l"/>
              </a:tabLst>
            </a:pPr>
            <a:r>
              <a:rPr lang="de-DE" altLang="de-DE" sz="1050" dirty="0"/>
              <a:t>§ 87 Abs. 1, Satz 7: Gesundheitsschutz, Gefährdungsbeurteilung auch im  Kontext § 5 Abs. 1 ArbSchG,  (insbes. Psychische Belastung), bei Büroräumen </a:t>
            </a:r>
            <a:r>
              <a:rPr lang="de-DE" altLang="de-DE" sz="1050" dirty="0" err="1"/>
              <a:t>ArbeitsstättenVO</a:t>
            </a:r>
            <a:r>
              <a:rPr lang="de-DE" altLang="de-DE" sz="1050" dirty="0"/>
              <a:t> beachten</a:t>
            </a:r>
          </a:p>
          <a:p>
            <a:pPr marL="202406" indent="-202406">
              <a:lnSpc>
                <a:spcPct val="100000"/>
              </a:lnSpc>
              <a:spcBef>
                <a:spcPts val="450"/>
              </a:spcBef>
              <a:buFont typeface="Arial" panose="020B0604020202020204" pitchFamily="34" charset="0"/>
              <a:buChar char="•"/>
              <a:tabLst>
                <a:tab pos="202406" algn="l"/>
              </a:tabLst>
            </a:pPr>
            <a:r>
              <a:rPr lang="de-DE" altLang="de-DE" sz="1050" dirty="0"/>
              <a:t>§ 87 Abs. 1, Satz 10,11: Lohngestaltung bei Zielvereinbarungen </a:t>
            </a:r>
          </a:p>
          <a:p>
            <a:pPr marL="202406" indent="-202406">
              <a:lnSpc>
                <a:spcPct val="100000"/>
              </a:lnSpc>
              <a:spcBef>
                <a:spcPts val="450"/>
              </a:spcBef>
              <a:buFont typeface="Arial" panose="020B0604020202020204" pitchFamily="34" charset="0"/>
              <a:buChar char="•"/>
              <a:tabLst>
                <a:tab pos="202406" algn="l"/>
              </a:tabLst>
            </a:pPr>
            <a:r>
              <a:rPr lang="de-DE" altLang="de-DE" sz="1050" dirty="0"/>
              <a:t>§ 87 Abs. 1, Satz 13: Grundsätze über Durchführung von Gruppenarbeit</a:t>
            </a:r>
          </a:p>
          <a:p>
            <a:pPr marL="202406" indent="-202406">
              <a:lnSpc>
                <a:spcPct val="100000"/>
              </a:lnSpc>
              <a:spcBef>
                <a:spcPts val="450"/>
              </a:spcBef>
              <a:buFont typeface="Arial" panose="020B0604020202020204" pitchFamily="34" charset="0"/>
              <a:buChar char="•"/>
              <a:tabLst>
                <a:tab pos="202406" algn="l"/>
              </a:tabLst>
            </a:pPr>
            <a:r>
              <a:rPr lang="de-DE" altLang="de-DE" sz="1050" dirty="0"/>
              <a:t>§ 90 Abs. 1 und 2 BetrVG: Gestaltung von Arbeitsplatz, Arbeitsablauf und Arbeitsumgebung </a:t>
            </a:r>
            <a:br>
              <a:rPr lang="de-DE" altLang="de-DE" sz="1050" dirty="0"/>
            </a:br>
            <a:r>
              <a:rPr lang="de-DE" altLang="de-DE" sz="1050" dirty="0"/>
              <a:t>und § 91 durch Änderungen … in besonderer Weise belastet </a:t>
            </a:r>
          </a:p>
          <a:p>
            <a:pPr marL="202406" indent="-202406">
              <a:lnSpc>
                <a:spcPct val="100000"/>
              </a:lnSpc>
              <a:spcBef>
                <a:spcPts val="450"/>
              </a:spcBef>
              <a:buFont typeface="Arial" panose="020B0604020202020204" pitchFamily="34" charset="0"/>
              <a:buChar char="•"/>
              <a:tabLst>
                <a:tab pos="202406" algn="l"/>
              </a:tabLst>
            </a:pPr>
            <a:r>
              <a:rPr lang="de-DE" altLang="de-DE" sz="1050" dirty="0"/>
              <a:t>§ 92 BetrVG: Personalplanung</a:t>
            </a:r>
          </a:p>
          <a:p>
            <a:pPr marL="202406" indent="-202406">
              <a:lnSpc>
                <a:spcPct val="100000"/>
              </a:lnSpc>
              <a:spcBef>
                <a:spcPts val="450"/>
              </a:spcBef>
              <a:buFont typeface="Arial" panose="020B0604020202020204" pitchFamily="34" charset="0"/>
              <a:buChar char="•"/>
              <a:tabLst>
                <a:tab pos="202406" algn="l"/>
              </a:tabLst>
            </a:pPr>
            <a:r>
              <a:rPr lang="de-DE" altLang="de-DE" sz="1050" dirty="0"/>
              <a:t>§ 92a BetrVG: Beschäftigungssicherung</a:t>
            </a:r>
          </a:p>
          <a:p>
            <a:pPr marL="202406" indent="-202406">
              <a:lnSpc>
                <a:spcPct val="100000"/>
              </a:lnSpc>
              <a:spcBef>
                <a:spcPts val="450"/>
              </a:spcBef>
              <a:buFont typeface="Arial" panose="020B0604020202020204" pitchFamily="34" charset="0"/>
              <a:buChar char="•"/>
              <a:tabLst>
                <a:tab pos="202406" algn="l"/>
              </a:tabLst>
            </a:pPr>
            <a:r>
              <a:rPr lang="de-DE" altLang="de-DE" sz="1050" dirty="0"/>
              <a:t>§ 95 BetrVG: Auswahl der Teammitglieder</a:t>
            </a:r>
          </a:p>
          <a:p>
            <a:pPr marL="202406" indent="-202406">
              <a:lnSpc>
                <a:spcPct val="100000"/>
              </a:lnSpc>
              <a:spcBef>
                <a:spcPts val="450"/>
              </a:spcBef>
              <a:buFont typeface="Arial" panose="020B0604020202020204" pitchFamily="34" charset="0"/>
              <a:buChar char="•"/>
              <a:tabLst>
                <a:tab pos="202406" algn="l"/>
              </a:tabLst>
            </a:pPr>
            <a:r>
              <a:rPr lang="de-DE" altLang="de-DE" sz="1050" dirty="0"/>
              <a:t>§ 98 BetrVG: betriebliche Bildungsmaßnahmen</a:t>
            </a:r>
          </a:p>
          <a:p>
            <a:pPr marL="202406" indent="-202406">
              <a:lnSpc>
                <a:spcPct val="100000"/>
              </a:lnSpc>
              <a:spcBef>
                <a:spcPts val="450"/>
              </a:spcBef>
              <a:buFont typeface="Arial" panose="020B0604020202020204" pitchFamily="34" charset="0"/>
              <a:buChar char="•"/>
              <a:tabLst>
                <a:tab pos="202406" algn="l"/>
              </a:tabLst>
            </a:pPr>
            <a:r>
              <a:rPr lang="de-DE" altLang="de-DE" sz="1050" dirty="0"/>
              <a:t>§ 99, § 95 Abs. 3: BetrVG - Versetzung</a:t>
            </a:r>
          </a:p>
          <a:p>
            <a:pPr marL="202406" indent="-202406">
              <a:lnSpc>
                <a:spcPct val="100000"/>
              </a:lnSpc>
              <a:spcBef>
                <a:spcPct val="0"/>
              </a:spcBef>
              <a:buNone/>
              <a:tabLst>
                <a:tab pos="202406" algn="l"/>
              </a:tabLst>
            </a:pPr>
            <a:endParaRPr lang="de-DE" altLang="de-DE" sz="750" dirty="0"/>
          </a:p>
        </p:txBody>
      </p:sp>
      <p:sp>
        <p:nvSpPr>
          <p:cNvPr id="52228" name="Textplatzhalter 4"/>
          <p:cNvSpPr>
            <a:spLocks noGrp="1"/>
          </p:cNvSpPr>
          <p:nvPr>
            <p:ph type="body" sz="quarter" idx="14"/>
          </p:nvPr>
        </p:nvSpPr>
        <p:spPr>
          <a:xfrm>
            <a:off x="460230" y="775693"/>
            <a:ext cx="5022056" cy="351234"/>
          </a:xfrm>
        </p:spPr>
        <p:txBody>
          <a:bodyPr/>
          <a:lstStyle/>
          <a:p>
            <a:pPr eaLnBrk="1" hangingPunct="1">
              <a:spcBef>
                <a:spcPct val="0"/>
              </a:spcBef>
            </a:pPr>
            <a:r>
              <a:rPr lang="de-DE" altLang="de-DE" dirty="0"/>
              <a:t>Relevante Paragrafen </a:t>
            </a:r>
            <a:r>
              <a:rPr lang="de-DE" altLang="de-DE" dirty="0" smtClean="0"/>
              <a:t>des BetrVG </a:t>
            </a:r>
            <a:r>
              <a:rPr lang="de-DE" altLang="de-DE" dirty="0"/>
              <a:t>für die </a:t>
            </a:r>
            <a:r>
              <a:rPr lang="de-DE" altLang="de-DE" dirty="0" smtClean="0"/>
              <a:t>Mitbestimmung</a:t>
            </a:r>
            <a:endParaRPr lang="de-DE" altLang="de-DE" dirty="0"/>
          </a:p>
        </p:txBody>
      </p:sp>
      <p:sp>
        <p:nvSpPr>
          <p:cNvPr id="52229" name="Rechteck 2"/>
          <p:cNvSpPr>
            <a:spLocks noChangeArrowheads="1"/>
          </p:cNvSpPr>
          <p:nvPr/>
        </p:nvSpPr>
        <p:spPr bwMode="auto">
          <a:xfrm>
            <a:off x="1466850" y="844154"/>
            <a:ext cx="5373291" cy="1027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defTabSz="457200" eaLnBrk="0" fontAlgn="base" hangingPunct="0">
              <a:spcBef>
                <a:spcPct val="0"/>
              </a:spcBef>
              <a:spcAft>
                <a:spcPct val="0"/>
              </a:spcAft>
              <a:defRPr>
                <a:solidFill>
                  <a:schemeClr val="tx1"/>
                </a:solidFill>
                <a:latin typeface="Segoe UI" panose="020B0502040204020203" pitchFamily="34" charset="0"/>
              </a:defRPr>
            </a:lvl6pPr>
            <a:lvl7pPr marL="2971800" indent="-228600" defTabSz="457200" eaLnBrk="0" fontAlgn="base" hangingPunct="0">
              <a:spcBef>
                <a:spcPct val="0"/>
              </a:spcBef>
              <a:spcAft>
                <a:spcPct val="0"/>
              </a:spcAft>
              <a:defRPr>
                <a:solidFill>
                  <a:schemeClr val="tx1"/>
                </a:solidFill>
                <a:latin typeface="Segoe UI" panose="020B0502040204020203" pitchFamily="34" charset="0"/>
              </a:defRPr>
            </a:lvl7pPr>
            <a:lvl8pPr marL="3429000" indent="-228600" defTabSz="457200" eaLnBrk="0" fontAlgn="base" hangingPunct="0">
              <a:spcBef>
                <a:spcPct val="0"/>
              </a:spcBef>
              <a:spcAft>
                <a:spcPct val="0"/>
              </a:spcAft>
              <a:defRPr>
                <a:solidFill>
                  <a:schemeClr val="tx1"/>
                </a:solidFill>
                <a:latin typeface="Segoe UI" panose="020B0502040204020203" pitchFamily="34" charset="0"/>
              </a:defRPr>
            </a:lvl8pPr>
            <a:lvl9pPr marL="3886200" indent="-228600" defTabSz="457200" eaLnBrk="0" fontAlgn="base" hangingPunct="0">
              <a:spcBef>
                <a:spcPct val="0"/>
              </a:spcBef>
              <a:spcAft>
                <a:spcPct val="0"/>
              </a:spcAft>
              <a:defRPr>
                <a:solidFill>
                  <a:schemeClr val="tx1"/>
                </a:solidFill>
                <a:latin typeface="Segoe UI" panose="020B0502040204020203" pitchFamily="34" charset="0"/>
              </a:defRPr>
            </a:lvl9pPr>
          </a:lstStyle>
          <a:p>
            <a:pPr eaLnBrk="1" hangingPunct="1"/>
            <a:endParaRPr lang="de-DE" altLang="de-DE" sz="1013"/>
          </a:p>
          <a:p>
            <a:pPr eaLnBrk="1" hangingPunct="1"/>
            <a:endParaRPr lang="de-DE" altLang="de-DE" sz="1013"/>
          </a:p>
          <a:p>
            <a:pPr eaLnBrk="1" hangingPunct="1"/>
            <a:endParaRPr lang="de-DE" altLang="de-DE" sz="1013"/>
          </a:p>
          <a:p>
            <a:pPr eaLnBrk="1" hangingPunct="1"/>
            <a:endParaRPr lang="de-DE" altLang="de-DE" sz="1013"/>
          </a:p>
          <a:p>
            <a:pPr eaLnBrk="1" hangingPunct="1"/>
            <a:endParaRPr lang="de-DE" altLang="de-DE" sz="1013"/>
          </a:p>
          <a:p>
            <a:pPr eaLnBrk="1" hangingPunct="1"/>
            <a:endParaRPr lang="de-DE" altLang="de-DE" sz="1013"/>
          </a:p>
        </p:txBody>
      </p:sp>
    </p:spTree>
    <p:extLst>
      <p:ext uri="{BB962C8B-B14F-4D97-AF65-F5344CB8AC3E}">
        <p14:creationId xmlns:p14="http://schemas.microsoft.com/office/powerpoint/2010/main" val="4208609828"/>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439289" y="1160755"/>
            <a:ext cx="2402681" cy="259318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013"/>
          </a:p>
        </p:txBody>
      </p:sp>
      <p:sp>
        <p:nvSpPr>
          <p:cNvPr id="9" name="Rechteck 8"/>
          <p:cNvSpPr/>
          <p:nvPr/>
        </p:nvSpPr>
        <p:spPr>
          <a:xfrm>
            <a:off x="1709737" y="1240631"/>
            <a:ext cx="5778104" cy="31670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sz="1013">
              <a:latin typeface="Arial"/>
            </a:endParaRPr>
          </a:p>
        </p:txBody>
      </p:sp>
      <p:sp>
        <p:nvSpPr>
          <p:cNvPr id="46084" name="Titel 3"/>
          <p:cNvSpPr>
            <a:spLocks noGrp="1"/>
          </p:cNvSpPr>
          <p:nvPr>
            <p:ph type="title"/>
          </p:nvPr>
        </p:nvSpPr>
        <p:spPr>
          <a:xfrm>
            <a:off x="439289" y="329261"/>
            <a:ext cx="9284064" cy="454025"/>
          </a:xfrm>
        </p:spPr>
        <p:txBody>
          <a:bodyPr/>
          <a:lstStyle/>
          <a:p>
            <a:pPr>
              <a:lnSpc>
                <a:spcPct val="100000"/>
              </a:lnSpc>
            </a:pPr>
            <a:r>
              <a:rPr lang="de-DE" altLang="de-DE" sz="3200" dirty="0">
                <a:ea typeface="MS PGothic" panose="020B0600070205080204" pitchFamily="34" charset="-128"/>
              </a:rPr>
              <a:t>Rahmen für Betriebsvereinbarungen</a:t>
            </a:r>
          </a:p>
        </p:txBody>
      </p:sp>
      <p:sp>
        <p:nvSpPr>
          <p:cNvPr id="3" name="Inhaltsplatzhalter 2"/>
          <p:cNvSpPr>
            <a:spLocks noGrp="1"/>
          </p:cNvSpPr>
          <p:nvPr>
            <p:ph idx="1"/>
          </p:nvPr>
        </p:nvSpPr>
        <p:spPr>
          <a:xfrm>
            <a:off x="3210151" y="1107176"/>
            <a:ext cx="5301214" cy="2700338"/>
          </a:xfrm>
        </p:spPr>
        <p:txBody>
          <a:bodyPr>
            <a:noAutofit/>
          </a:bodyPr>
          <a:lstStyle/>
          <a:p>
            <a:pPr indent="-171450">
              <a:defRPr/>
            </a:pPr>
            <a:r>
              <a:rPr lang="de-DE" altLang="de-DE" sz="1600" dirty="0"/>
              <a:t>Ziele und Werte aus Sicht der Beschäftigten formulieren, </a:t>
            </a:r>
            <a:br>
              <a:rPr lang="de-DE" altLang="de-DE" sz="1600" dirty="0"/>
            </a:br>
            <a:r>
              <a:rPr lang="de-DE" altLang="de-DE" sz="1600" dirty="0"/>
              <a:t>z.B. das „Agile Manifest“ in die Präambel aufnehmen.</a:t>
            </a:r>
          </a:p>
          <a:p>
            <a:pPr indent="-171450">
              <a:defRPr/>
            </a:pPr>
            <a:r>
              <a:rPr lang="de-DE" altLang="de-DE" sz="1600" dirty="0"/>
              <a:t>Pilotphase definieren. Inklusive ihrer Auswertung und der nachfolgenden Anpassungen. </a:t>
            </a:r>
            <a:r>
              <a:rPr lang="de-DE" altLang="de-DE" sz="1600" u="sng" dirty="0"/>
              <a:t>Beschäftigte dabei einbeziehen.</a:t>
            </a:r>
          </a:p>
          <a:p>
            <a:pPr indent="-171450">
              <a:defRPr/>
            </a:pPr>
            <a:r>
              <a:rPr lang="de-DE" altLang="de-DE" sz="1600" dirty="0"/>
              <a:t>Paritätisches Lenkungsteam, das begleitet und evaluiert. </a:t>
            </a:r>
          </a:p>
          <a:p>
            <a:pPr indent="-171450">
              <a:defRPr/>
            </a:pPr>
            <a:r>
              <a:rPr lang="de-DE" altLang="de-DE" sz="1600" dirty="0"/>
              <a:t>Beteiligung des Betriebsrats</a:t>
            </a:r>
          </a:p>
          <a:p>
            <a:pPr marL="0" indent="0">
              <a:buNone/>
              <a:defRPr/>
            </a:pPr>
            <a:endParaRPr lang="de-DE" sz="1600" dirty="0"/>
          </a:p>
        </p:txBody>
      </p:sp>
      <p:sp>
        <p:nvSpPr>
          <p:cNvPr id="46086" name="Rechteck 1"/>
          <p:cNvSpPr>
            <a:spLocks noChangeArrowheads="1"/>
          </p:cNvSpPr>
          <p:nvPr/>
        </p:nvSpPr>
        <p:spPr bwMode="auto">
          <a:xfrm>
            <a:off x="565494" y="1485793"/>
            <a:ext cx="2150269" cy="222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defTabSz="457200" eaLnBrk="0" fontAlgn="base" hangingPunct="0">
              <a:spcBef>
                <a:spcPct val="0"/>
              </a:spcBef>
              <a:spcAft>
                <a:spcPct val="0"/>
              </a:spcAft>
              <a:defRPr>
                <a:solidFill>
                  <a:schemeClr val="tx1"/>
                </a:solidFill>
                <a:latin typeface="Segoe UI" panose="020B0502040204020203" pitchFamily="34" charset="0"/>
              </a:defRPr>
            </a:lvl6pPr>
            <a:lvl7pPr marL="2971800" indent="-228600" defTabSz="457200" eaLnBrk="0" fontAlgn="base" hangingPunct="0">
              <a:spcBef>
                <a:spcPct val="0"/>
              </a:spcBef>
              <a:spcAft>
                <a:spcPct val="0"/>
              </a:spcAft>
              <a:defRPr>
                <a:solidFill>
                  <a:schemeClr val="tx1"/>
                </a:solidFill>
                <a:latin typeface="Segoe UI" panose="020B0502040204020203" pitchFamily="34" charset="0"/>
              </a:defRPr>
            </a:lvl7pPr>
            <a:lvl8pPr marL="3429000" indent="-228600" defTabSz="457200" eaLnBrk="0" fontAlgn="base" hangingPunct="0">
              <a:spcBef>
                <a:spcPct val="0"/>
              </a:spcBef>
              <a:spcAft>
                <a:spcPct val="0"/>
              </a:spcAft>
              <a:defRPr>
                <a:solidFill>
                  <a:schemeClr val="tx1"/>
                </a:solidFill>
                <a:latin typeface="Segoe UI" panose="020B0502040204020203" pitchFamily="34" charset="0"/>
              </a:defRPr>
            </a:lvl8pPr>
            <a:lvl9pPr marL="3886200" indent="-228600" defTabSz="457200" eaLnBrk="0" fontAlgn="base" hangingPunct="0">
              <a:spcBef>
                <a:spcPct val="0"/>
              </a:spcBef>
              <a:spcAft>
                <a:spcPct val="0"/>
              </a:spcAft>
              <a:defRPr>
                <a:solidFill>
                  <a:schemeClr val="tx1"/>
                </a:solidFill>
                <a:latin typeface="Segoe UI" panose="020B0502040204020203" pitchFamily="34" charset="0"/>
              </a:defRPr>
            </a:lvl9pPr>
          </a:lstStyle>
          <a:p>
            <a:pPr eaLnBrk="1" hangingPunct="1">
              <a:lnSpc>
                <a:spcPct val="125000"/>
              </a:lnSpc>
            </a:pPr>
            <a:r>
              <a:rPr lang="de-DE" altLang="de-DE" sz="1400" i="1" dirty="0">
                <a:solidFill>
                  <a:schemeClr val="bg1"/>
                </a:solidFill>
              </a:rPr>
              <a:t>Die IG Metall fördert die positiven Seiten agiler Arbeitsformen.</a:t>
            </a:r>
          </a:p>
          <a:p>
            <a:pPr eaLnBrk="1" hangingPunct="1">
              <a:lnSpc>
                <a:spcPct val="125000"/>
              </a:lnSpc>
            </a:pPr>
            <a:r>
              <a:rPr lang="de-DE" altLang="de-DE" sz="1400" i="1" dirty="0">
                <a:solidFill>
                  <a:schemeClr val="bg1"/>
                </a:solidFill>
              </a:rPr>
              <a:t>Beschäftigte sollen ihre Arbeit selbst organisieren und so Belastungen reduzieren können.</a:t>
            </a:r>
          </a:p>
          <a:p>
            <a:pPr eaLnBrk="1" hangingPunct="1">
              <a:lnSpc>
                <a:spcPct val="125000"/>
              </a:lnSpc>
            </a:pPr>
            <a:endParaRPr lang="de-DE" altLang="de-DE" sz="1400" i="1" dirty="0"/>
          </a:p>
        </p:txBody>
      </p:sp>
      <p:sp>
        <p:nvSpPr>
          <p:cNvPr id="46087" name="Textfeld 4"/>
          <p:cNvSpPr txBox="1">
            <a:spLocks noChangeArrowheads="1"/>
          </p:cNvSpPr>
          <p:nvPr/>
        </p:nvSpPr>
        <p:spPr bwMode="auto">
          <a:xfrm>
            <a:off x="439289" y="4001270"/>
            <a:ext cx="868377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defTabSz="457200" eaLnBrk="0" fontAlgn="base" hangingPunct="0">
              <a:spcBef>
                <a:spcPct val="0"/>
              </a:spcBef>
              <a:spcAft>
                <a:spcPct val="0"/>
              </a:spcAft>
              <a:defRPr>
                <a:solidFill>
                  <a:schemeClr val="tx1"/>
                </a:solidFill>
                <a:latin typeface="Segoe UI" panose="020B0502040204020203" pitchFamily="34" charset="0"/>
              </a:defRPr>
            </a:lvl6pPr>
            <a:lvl7pPr marL="2971800" indent="-228600" defTabSz="457200" eaLnBrk="0" fontAlgn="base" hangingPunct="0">
              <a:spcBef>
                <a:spcPct val="0"/>
              </a:spcBef>
              <a:spcAft>
                <a:spcPct val="0"/>
              </a:spcAft>
              <a:defRPr>
                <a:solidFill>
                  <a:schemeClr val="tx1"/>
                </a:solidFill>
                <a:latin typeface="Segoe UI" panose="020B0502040204020203" pitchFamily="34" charset="0"/>
              </a:defRPr>
            </a:lvl7pPr>
            <a:lvl8pPr marL="3429000" indent="-228600" defTabSz="457200" eaLnBrk="0" fontAlgn="base" hangingPunct="0">
              <a:spcBef>
                <a:spcPct val="0"/>
              </a:spcBef>
              <a:spcAft>
                <a:spcPct val="0"/>
              </a:spcAft>
              <a:defRPr>
                <a:solidFill>
                  <a:schemeClr val="tx1"/>
                </a:solidFill>
                <a:latin typeface="Segoe UI" panose="020B0502040204020203" pitchFamily="34" charset="0"/>
              </a:defRPr>
            </a:lvl8pPr>
            <a:lvl9pPr marL="3886200" indent="-228600" defTabSz="457200" eaLnBrk="0" fontAlgn="base" hangingPunct="0">
              <a:spcBef>
                <a:spcPct val="0"/>
              </a:spcBef>
              <a:spcAft>
                <a:spcPct val="0"/>
              </a:spcAft>
              <a:defRPr>
                <a:solidFill>
                  <a:schemeClr val="tx1"/>
                </a:solidFill>
                <a:latin typeface="Segoe UI" panose="020B0502040204020203" pitchFamily="34" charset="0"/>
              </a:defRPr>
            </a:lvl9pPr>
          </a:lstStyle>
          <a:p>
            <a:pPr eaLnBrk="1" hangingPunct="1"/>
            <a:r>
              <a:rPr lang="de-DE" altLang="de-DE" sz="1400" b="1" dirty="0">
                <a:latin typeface="+mn-lt"/>
              </a:rPr>
              <a:t>Jeder Betrieb hat andere Anforderungen an eine Betriebsvereinbarung! Je nach Konstellation können unterschiedliche Mitbestimmungssachverhalte herangezogen werden. </a:t>
            </a:r>
          </a:p>
          <a:p>
            <a:pPr eaLnBrk="1" hangingPunct="1"/>
            <a:endParaRPr lang="de-DE" altLang="de-DE" sz="1400" b="1" dirty="0">
              <a:latin typeface="+mn-lt"/>
            </a:endParaRPr>
          </a:p>
        </p:txBody>
      </p:sp>
    </p:spTree>
    <p:extLst>
      <p:ext uri="{BB962C8B-B14F-4D97-AF65-F5344CB8AC3E}">
        <p14:creationId xmlns:p14="http://schemas.microsoft.com/office/powerpoint/2010/main" val="2133993500"/>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370431" y="268544"/>
            <a:ext cx="7722401" cy="454025"/>
          </a:xfrm>
        </p:spPr>
        <p:txBody>
          <a:bodyPr/>
          <a:lstStyle/>
          <a:p>
            <a:r>
              <a:rPr lang="de-DE" altLang="de-DE" sz="3200" dirty="0" smtClean="0"/>
              <a:t>Themen</a:t>
            </a:r>
            <a:r>
              <a:rPr lang="de-DE" altLang="de-DE" sz="3200" dirty="0" smtClean="0">
                <a:ea typeface="MS PGothic" charset="-128"/>
              </a:rPr>
              <a:t> </a:t>
            </a:r>
            <a:r>
              <a:rPr lang="de-DE" altLang="de-DE" sz="3200" dirty="0">
                <a:ea typeface="MS PGothic" charset="-128"/>
              </a:rPr>
              <a:t>für </a:t>
            </a:r>
            <a:r>
              <a:rPr lang="de-DE" altLang="de-DE" sz="3200" dirty="0" smtClean="0">
                <a:ea typeface="MS PGothic" charset="-128"/>
              </a:rPr>
              <a:t/>
            </a:r>
            <a:br>
              <a:rPr lang="de-DE" altLang="de-DE" sz="3200" dirty="0" smtClean="0">
                <a:ea typeface="MS PGothic" charset="-128"/>
              </a:rPr>
            </a:br>
            <a:r>
              <a:rPr lang="de-DE" altLang="de-DE" sz="3200" dirty="0" smtClean="0">
                <a:ea typeface="MS PGothic" charset="-128"/>
              </a:rPr>
              <a:t>Betriebsvereinbarungen </a:t>
            </a:r>
            <a:r>
              <a:rPr lang="de-DE" altLang="de-DE" sz="3200" dirty="0">
                <a:ea typeface="MS PGothic" charset="-128"/>
              </a:rPr>
              <a:t>(I) </a:t>
            </a:r>
            <a:br>
              <a:rPr lang="de-DE" altLang="de-DE" sz="3200" dirty="0">
                <a:ea typeface="MS PGothic" charset="-128"/>
              </a:rPr>
            </a:br>
            <a:endParaRPr lang="de-DE" sz="3200" dirty="0"/>
          </a:p>
        </p:txBody>
      </p:sp>
      <p:sp>
        <p:nvSpPr>
          <p:cNvPr id="37890" name="Inhaltsplatzhalter 1"/>
          <p:cNvSpPr>
            <a:spLocks noGrp="1"/>
          </p:cNvSpPr>
          <p:nvPr>
            <p:ph idx="1"/>
          </p:nvPr>
        </p:nvSpPr>
        <p:spPr>
          <a:xfrm>
            <a:off x="370431" y="1215408"/>
            <a:ext cx="7794625" cy="3367497"/>
          </a:xfrm>
        </p:spPr>
        <p:txBody>
          <a:bodyPr rtlCol="0">
            <a:noAutofit/>
          </a:bodyPr>
          <a:lstStyle/>
          <a:p>
            <a:pPr>
              <a:defRPr/>
            </a:pPr>
            <a:r>
              <a:rPr lang="de-DE" altLang="de-DE" sz="1200" b="1" dirty="0"/>
              <a:t>Agile Arbeit </a:t>
            </a:r>
            <a:r>
              <a:rPr lang="de-DE" altLang="de-DE" sz="1200" b="1" dirty="0" smtClean="0"/>
              <a:t>definieren</a:t>
            </a:r>
          </a:p>
          <a:p>
            <a:pPr marL="0" indent="0">
              <a:lnSpc>
                <a:spcPct val="100000"/>
              </a:lnSpc>
              <a:spcBef>
                <a:spcPts val="0"/>
              </a:spcBef>
              <a:buNone/>
              <a:defRPr/>
            </a:pPr>
            <a:r>
              <a:rPr lang="de-DE" sz="1200" b="1" dirty="0"/>
              <a:t> </a:t>
            </a:r>
            <a:r>
              <a:rPr lang="de-DE" sz="1200" b="1" dirty="0" smtClean="0"/>
              <a:t>      </a:t>
            </a:r>
            <a:r>
              <a:rPr lang="de-DE" sz="1200" dirty="0" smtClean="0"/>
              <a:t>Betriebsrat </a:t>
            </a:r>
            <a:r>
              <a:rPr lang="de-DE" sz="1200" dirty="0"/>
              <a:t>und Arbeitgeber definieren gemeinsam, was mit agiler Arbeit genau gemeint ist und welche </a:t>
            </a:r>
            <a:r>
              <a:rPr lang="de-DE" sz="1200" dirty="0" smtClean="0"/>
              <a:t>    </a:t>
            </a:r>
          </a:p>
          <a:p>
            <a:pPr marL="0" indent="0">
              <a:lnSpc>
                <a:spcPct val="100000"/>
              </a:lnSpc>
              <a:spcBef>
                <a:spcPts val="0"/>
              </a:spcBef>
              <a:buNone/>
              <a:defRPr/>
            </a:pPr>
            <a:r>
              <a:rPr lang="de-DE" sz="1200" dirty="0"/>
              <a:t> </a:t>
            </a:r>
            <a:r>
              <a:rPr lang="de-DE" sz="1200" dirty="0" smtClean="0"/>
              <a:t>      Methoden darunter </a:t>
            </a:r>
            <a:r>
              <a:rPr lang="de-DE" sz="1200" dirty="0"/>
              <a:t>fallen</a:t>
            </a:r>
            <a:r>
              <a:rPr lang="de-DE" sz="1200" dirty="0" smtClean="0"/>
              <a:t>.</a:t>
            </a:r>
          </a:p>
          <a:p>
            <a:pPr marL="0" indent="0">
              <a:lnSpc>
                <a:spcPct val="100000"/>
              </a:lnSpc>
              <a:spcBef>
                <a:spcPts val="0"/>
              </a:spcBef>
              <a:buNone/>
              <a:defRPr/>
            </a:pPr>
            <a:endParaRPr lang="de-DE" sz="1200" dirty="0"/>
          </a:p>
          <a:p>
            <a:pPr>
              <a:spcBef>
                <a:spcPts val="0"/>
              </a:spcBef>
              <a:defRPr/>
            </a:pPr>
            <a:r>
              <a:rPr lang="de-DE" altLang="de-DE" sz="1200" b="1" dirty="0"/>
              <a:t>Transparenz und </a:t>
            </a:r>
            <a:r>
              <a:rPr lang="de-DE" altLang="de-DE" sz="1200" b="1" dirty="0" smtClean="0"/>
              <a:t>Freiwilligkeit</a:t>
            </a:r>
            <a:r>
              <a:rPr lang="de-DE" altLang="de-DE" sz="1200" dirty="0" smtClean="0"/>
              <a:t> bei </a:t>
            </a:r>
            <a:r>
              <a:rPr lang="de-DE" altLang="de-DE" sz="1200" dirty="0"/>
              <a:t>der Besetzung agiler Teams</a:t>
            </a:r>
            <a:br>
              <a:rPr lang="de-DE" altLang="de-DE" sz="1200" dirty="0"/>
            </a:br>
            <a:r>
              <a:rPr lang="de-DE" altLang="de-DE" sz="1200" dirty="0" smtClean="0"/>
              <a:t>  Für </a:t>
            </a:r>
            <a:r>
              <a:rPr lang="de-DE" altLang="de-DE" sz="1200" dirty="0"/>
              <a:t>agile Arbeit muss man geeignet und offen sein. Das trifft nicht auf jede/n zu. Und alle sollten die Chance </a:t>
            </a:r>
            <a:r>
              <a:rPr lang="de-DE" altLang="de-DE" sz="1200" dirty="0" smtClean="0"/>
              <a:t>  </a:t>
            </a:r>
          </a:p>
          <a:p>
            <a:pPr marL="0" indent="0">
              <a:spcBef>
                <a:spcPts val="0"/>
              </a:spcBef>
              <a:buNone/>
              <a:defRPr/>
            </a:pPr>
            <a:r>
              <a:rPr lang="de-DE" altLang="de-DE" sz="1200" dirty="0"/>
              <a:t> </a:t>
            </a:r>
            <a:r>
              <a:rPr lang="de-DE" altLang="de-DE" sz="1200" dirty="0" smtClean="0"/>
              <a:t>      haben</a:t>
            </a:r>
            <a:r>
              <a:rPr lang="de-DE" altLang="de-DE" sz="1200" dirty="0"/>
              <a:t>, in agilen Teams eingesetzt zu werden. (Anspruch auf Beginn und Ende als Maßnahme nach §99 BetrVG. </a:t>
            </a:r>
            <a:r>
              <a:rPr lang="de-DE" altLang="de-DE" sz="1200" dirty="0" smtClean="0"/>
              <a:t>  </a:t>
            </a:r>
          </a:p>
          <a:p>
            <a:pPr marL="0" indent="0">
              <a:spcBef>
                <a:spcPts val="0"/>
              </a:spcBef>
              <a:buNone/>
              <a:defRPr/>
            </a:pPr>
            <a:r>
              <a:rPr lang="de-DE" altLang="de-DE" sz="1200" dirty="0"/>
              <a:t> </a:t>
            </a:r>
            <a:r>
              <a:rPr lang="de-DE" altLang="de-DE" sz="1200" dirty="0" smtClean="0"/>
              <a:t>      Anspruch </a:t>
            </a:r>
            <a:r>
              <a:rPr lang="de-DE" altLang="de-DE" sz="1200" dirty="0"/>
              <a:t>auf adäquate Tätigkeit nach Ende des Einsatzes. Ggf. Auswahlrichtlinien beachten</a:t>
            </a:r>
            <a:r>
              <a:rPr lang="de-DE" altLang="de-DE" sz="1200" dirty="0" smtClean="0"/>
              <a:t>.)</a:t>
            </a:r>
          </a:p>
          <a:p>
            <a:pPr marL="0" indent="0">
              <a:spcBef>
                <a:spcPts val="0"/>
              </a:spcBef>
              <a:buNone/>
              <a:defRPr/>
            </a:pPr>
            <a:endParaRPr lang="de-DE" altLang="de-DE" sz="1200" dirty="0"/>
          </a:p>
          <a:p>
            <a:pPr>
              <a:defRPr/>
            </a:pPr>
            <a:r>
              <a:rPr lang="de-DE" altLang="de-DE" sz="1200" b="1" dirty="0" smtClean="0"/>
              <a:t>Aufgabenänderung</a:t>
            </a:r>
            <a:endParaRPr lang="de-DE" altLang="de-DE" sz="1200" b="1" dirty="0"/>
          </a:p>
          <a:p>
            <a:pPr marL="0" indent="0">
              <a:spcBef>
                <a:spcPts val="0"/>
              </a:spcBef>
              <a:buNone/>
              <a:defRPr/>
            </a:pPr>
            <a:r>
              <a:rPr lang="de-DE" altLang="de-DE" sz="1200" b="1" dirty="0"/>
              <a:t> </a:t>
            </a:r>
            <a:r>
              <a:rPr lang="de-DE" altLang="de-DE" sz="1200" b="1" dirty="0" smtClean="0"/>
              <a:t>      </a:t>
            </a:r>
            <a:r>
              <a:rPr lang="de-DE" altLang="de-DE" sz="1200" dirty="0" smtClean="0"/>
              <a:t>Auswirkung </a:t>
            </a:r>
            <a:r>
              <a:rPr lang="de-DE" altLang="de-DE" sz="1200" dirty="0"/>
              <a:t>des Einsatzes auf die Bewertung. Funktionen der Rollen beschreiben (z.B. </a:t>
            </a:r>
            <a:r>
              <a:rPr lang="de-DE" altLang="de-DE" sz="1200" dirty="0" err="1"/>
              <a:t>Scrum</a:t>
            </a:r>
            <a:r>
              <a:rPr lang="de-DE" altLang="de-DE" sz="1200" dirty="0"/>
              <a:t> Master, </a:t>
            </a:r>
            <a:r>
              <a:rPr lang="de-DE" altLang="de-DE" sz="1200" dirty="0" err="1"/>
              <a:t>Product</a:t>
            </a:r>
            <a:r>
              <a:rPr lang="de-DE" altLang="de-DE" sz="1200" dirty="0"/>
              <a:t> </a:t>
            </a:r>
            <a:r>
              <a:rPr lang="de-DE" altLang="de-DE" sz="1200" dirty="0" smtClean="0"/>
              <a:t>   </a:t>
            </a:r>
          </a:p>
          <a:p>
            <a:pPr marL="0" indent="0">
              <a:spcBef>
                <a:spcPts val="0"/>
              </a:spcBef>
              <a:buNone/>
              <a:defRPr/>
            </a:pPr>
            <a:r>
              <a:rPr lang="de-DE" altLang="de-DE" sz="1200" dirty="0"/>
              <a:t> </a:t>
            </a:r>
            <a:r>
              <a:rPr lang="de-DE" altLang="de-DE" sz="1200" dirty="0" smtClean="0"/>
              <a:t>      </a:t>
            </a:r>
            <a:r>
              <a:rPr lang="de-DE" altLang="de-DE" sz="1200" dirty="0" err="1" smtClean="0"/>
              <a:t>Owner</a:t>
            </a:r>
            <a:r>
              <a:rPr lang="de-DE" altLang="de-DE" sz="1200" dirty="0"/>
              <a:t>). Höhergruppierung</a:t>
            </a:r>
            <a:r>
              <a:rPr lang="de-DE" altLang="de-DE" sz="1200" dirty="0" smtClean="0"/>
              <a:t>?</a:t>
            </a:r>
          </a:p>
          <a:p>
            <a:pPr marL="0" indent="0">
              <a:spcBef>
                <a:spcPts val="0"/>
              </a:spcBef>
              <a:buNone/>
              <a:defRPr/>
            </a:pPr>
            <a:endParaRPr lang="de-DE" altLang="de-DE" sz="1200" dirty="0"/>
          </a:p>
          <a:p>
            <a:pPr>
              <a:defRPr/>
            </a:pPr>
            <a:r>
              <a:rPr lang="de-DE" altLang="de-DE" sz="1200" b="1" dirty="0" smtClean="0"/>
              <a:t>Vorgesetzte</a:t>
            </a:r>
          </a:p>
          <a:p>
            <a:pPr marL="0" indent="0">
              <a:spcBef>
                <a:spcPts val="0"/>
              </a:spcBef>
              <a:buNone/>
              <a:defRPr/>
            </a:pPr>
            <a:r>
              <a:rPr lang="de-DE" altLang="de-DE" sz="1200" b="1" dirty="0"/>
              <a:t> </a:t>
            </a:r>
            <a:r>
              <a:rPr lang="de-DE" altLang="de-DE" sz="1200" dirty="0" smtClean="0"/>
              <a:t> </a:t>
            </a:r>
            <a:r>
              <a:rPr lang="de-DE" altLang="de-DE" sz="1200" dirty="0"/>
              <a:t> </a:t>
            </a:r>
            <a:r>
              <a:rPr lang="de-DE" altLang="de-DE" sz="1200" dirty="0" smtClean="0"/>
              <a:t>    </a:t>
            </a:r>
            <a:r>
              <a:rPr lang="de-DE" altLang="de-DE" sz="1200" u="sng" dirty="0" smtClean="0"/>
              <a:t>Führungskräfte </a:t>
            </a:r>
            <a:r>
              <a:rPr lang="de-DE" altLang="de-DE" sz="1200" u="sng" dirty="0"/>
              <a:t>müssen vorbereitet, qualifiziert und einbezogen werden. </a:t>
            </a:r>
            <a:r>
              <a:rPr lang="de-DE" altLang="de-DE" sz="1200" dirty="0"/>
              <a:t>Klären: Welche Rechte und Pflichten </a:t>
            </a:r>
            <a:r>
              <a:rPr lang="de-DE" altLang="de-DE" sz="1200" dirty="0" smtClean="0"/>
              <a:t> </a:t>
            </a:r>
          </a:p>
          <a:p>
            <a:pPr marL="0" indent="0">
              <a:spcBef>
                <a:spcPts val="0"/>
              </a:spcBef>
              <a:buNone/>
              <a:defRPr/>
            </a:pPr>
            <a:r>
              <a:rPr lang="de-DE" altLang="de-DE" sz="1200" dirty="0"/>
              <a:t> </a:t>
            </a:r>
            <a:r>
              <a:rPr lang="de-DE" altLang="de-DE" sz="1200" dirty="0" smtClean="0"/>
              <a:t>      haben </a:t>
            </a:r>
            <a:r>
              <a:rPr lang="de-DE" altLang="de-DE" sz="1200" dirty="0"/>
              <a:t>die (disziplinarischen) Führungskräfte gegenüber Mitarbeiter/innen in agilen Teams? </a:t>
            </a:r>
          </a:p>
        </p:txBody>
      </p:sp>
    </p:spTree>
    <p:extLst>
      <p:ext uri="{BB962C8B-B14F-4D97-AF65-F5344CB8AC3E}">
        <p14:creationId xmlns:p14="http://schemas.microsoft.com/office/powerpoint/2010/main" val="2418788061"/>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370460" y="268347"/>
            <a:ext cx="7722401" cy="454025"/>
          </a:xfrm>
        </p:spPr>
        <p:txBody>
          <a:bodyPr/>
          <a:lstStyle/>
          <a:p>
            <a:r>
              <a:rPr lang="de-DE" altLang="de-DE" sz="3200" dirty="0" smtClean="0"/>
              <a:t>Themen</a:t>
            </a:r>
            <a:r>
              <a:rPr lang="de-DE" altLang="de-DE" sz="3200" dirty="0" smtClean="0">
                <a:ea typeface="MS PGothic" charset="-128"/>
              </a:rPr>
              <a:t> </a:t>
            </a:r>
            <a:r>
              <a:rPr lang="de-DE" altLang="de-DE" sz="3200" dirty="0">
                <a:ea typeface="MS PGothic" charset="-128"/>
              </a:rPr>
              <a:t>für </a:t>
            </a:r>
            <a:r>
              <a:rPr lang="de-DE" altLang="de-DE" sz="3200" dirty="0" smtClean="0">
                <a:ea typeface="MS PGothic" charset="-128"/>
              </a:rPr>
              <a:t/>
            </a:r>
            <a:br>
              <a:rPr lang="de-DE" altLang="de-DE" sz="3200" dirty="0" smtClean="0">
                <a:ea typeface="MS PGothic" charset="-128"/>
              </a:rPr>
            </a:br>
            <a:r>
              <a:rPr lang="de-DE" altLang="de-DE" sz="3200" dirty="0" smtClean="0">
                <a:ea typeface="MS PGothic" charset="-128"/>
              </a:rPr>
              <a:t>Betriebsvereinbarungen </a:t>
            </a:r>
            <a:r>
              <a:rPr lang="de-DE" altLang="de-DE" sz="3200" dirty="0">
                <a:ea typeface="MS PGothic" charset="-128"/>
              </a:rPr>
              <a:t>(</a:t>
            </a:r>
            <a:r>
              <a:rPr lang="de-DE" altLang="de-DE" sz="3200" dirty="0" smtClean="0">
                <a:ea typeface="MS PGothic" charset="-128"/>
              </a:rPr>
              <a:t>II) </a:t>
            </a:r>
            <a:r>
              <a:rPr lang="de-DE" altLang="de-DE" sz="3200" dirty="0">
                <a:ea typeface="MS PGothic" charset="-128"/>
              </a:rPr>
              <a:t/>
            </a:r>
            <a:br>
              <a:rPr lang="de-DE" altLang="de-DE" sz="3200" dirty="0">
                <a:ea typeface="MS PGothic" charset="-128"/>
              </a:rPr>
            </a:br>
            <a:endParaRPr lang="de-DE" sz="3200" dirty="0"/>
          </a:p>
        </p:txBody>
      </p:sp>
      <p:sp>
        <p:nvSpPr>
          <p:cNvPr id="37890" name="Inhaltsplatzhalter 1"/>
          <p:cNvSpPr>
            <a:spLocks noGrp="1"/>
          </p:cNvSpPr>
          <p:nvPr>
            <p:ph idx="1"/>
          </p:nvPr>
        </p:nvSpPr>
        <p:spPr>
          <a:xfrm>
            <a:off x="370460" y="1184379"/>
            <a:ext cx="8310670" cy="3367497"/>
          </a:xfrm>
        </p:spPr>
        <p:txBody>
          <a:bodyPr rtlCol="0">
            <a:noAutofit/>
          </a:bodyPr>
          <a:lstStyle/>
          <a:p>
            <a:pPr>
              <a:spcBef>
                <a:spcPts val="0"/>
              </a:spcBef>
              <a:defRPr/>
            </a:pPr>
            <a:r>
              <a:rPr lang="de-DE" altLang="de-DE" sz="1200" b="1" dirty="0"/>
              <a:t>Schutz vor Überlastung</a:t>
            </a:r>
            <a:r>
              <a:rPr lang="de-DE" altLang="de-DE" sz="1200" dirty="0"/>
              <a:t> – auch vor der Eigendynamik agiler Teams</a:t>
            </a:r>
            <a:r>
              <a:rPr lang="de-DE" altLang="de-DE" sz="1200" dirty="0" smtClean="0"/>
              <a:t>:</a:t>
            </a:r>
          </a:p>
          <a:p>
            <a:pPr marL="0" indent="0">
              <a:spcBef>
                <a:spcPts val="0"/>
              </a:spcBef>
              <a:buNone/>
              <a:defRPr/>
            </a:pPr>
            <a:r>
              <a:rPr lang="de-DE" altLang="de-DE" sz="1200" dirty="0"/>
              <a:t> </a:t>
            </a:r>
            <a:r>
              <a:rPr lang="de-DE" altLang="de-DE" sz="1200" dirty="0" smtClean="0"/>
              <a:t>      Review-Prozesse </a:t>
            </a:r>
            <a:r>
              <a:rPr lang="de-DE" altLang="de-DE" sz="1200" dirty="0"/>
              <a:t>verbindlich festschreiben. Ungestörtes Arbeiten während des </a:t>
            </a:r>
            <a:endParaRPr lang="de-DE" altLang="de-DE" sz="1200" dirty="0" smtClean="0"/>
          </a:p>
          <a:p>
            <a:pPr marL="0" indent="0">
              <a:spcBef>
                <a:spcPts val="0"/>
              </a:spcBef>
              <a:buNone/>
              <a:defRPr/>
            </a:pPr>
            <a:r>
              <a:rPr lang="de-DE" altLang="de-DE" sz="1200" dirty="0"/>
              <a:t> </a:t>
            </a:r>
            <a:r>
              <a:rPr lang="de-DE" altLang="de-DE" sz="1200" dirty="0" smtClean="0"/>
              <a:t>      Sprints </a:t>
            </a:r>
            <a:r>
              <a:rPr lang="de-DE" altLang="de-DE" sz="1200" dirty="0"/>
              <a:t>gewährleisten. Verbindliches Vorgehen vereinbaren, z.B. wenn das Team </a:t>
            </a:r>
            <a:endParaRPr lang="de-DE" altLang="de-DE" sz="1200" dirty="0" smtClean="0"/>
          </a:p>
          <a:p>
            <a:pPr marL="0" indent="0">
              <a:spcBef>
                <a:spcPts val="0"/>
              </a:spcBef>
              <a:buNone/>
              <a:defRPr/>
            </a:pPr>
            <a:r>
              <a:rPr lang="de-DE" altLang="de-DE" sz="1200" dirty="0"/>
              <a:t> </a:t>
            </a:r>
            <a:r>
              <a:rPr lang="de-DE" altLang="de-DE" sz="1200" dirty="0" smtClean="0"/>
              <a:t>      Überlastung </a:t>
            </a:r>
            <a:r>
              <a:rPr lang="de-DE" altLang="de-DE" sz="1200" dirty="0"/>
              <a:t>anzeigt. Hinweisen nachgehen, z.B. bei regelmäßigen Überstunden, </a:t>
            </a:r>
            <a:r>
              <a:rPr lang="de-DE" altLang="de-DE" sz="1200" dirty="0" smtClean="0"/>
              <a:t> </a:t>
            </a:r>
          </a:p>
          <a:p>
            <a:pPr marL="0" indent="0">
              <a:spcBef>
                <a:spcPts val="0"/>
              </a:spcBef>
              <a:buNone/>
              <a:defRPr/>
            </a:pPr>
            <a:r>
              <a:rPr lang="de-DE" altLang="de-DE" sz="1200" dirty="0"/>
              <a:t> </a:t>
            </a:r>
            <a:r>
              <a:rPr lang="de-DE" altLang="de-DE" sz="1200" dirty="0" smtClean="0"/>
              <a:t>      Verschieben von </a:t>
            </a:r>
            <a:r>
              <a:rPr lang="de-DE" altLang="de-DE" sz="1200" dirty="0"/>
              <a:t>Urlaub, Fluktuation, Krankheit. Arbeitszeitregelungen sollen </a:t>
            </a:r>
            <a:r>
              <a:rPr lang="de-DE" altLang="de-DE" sz="1200" dirty="0" smtClean="0"/>
              <a:t>auch selbst </a:t>
            </a:r>
          </a:p>
          <a:p>
            <a:pPr marL="0" indent="0">
              <a:spcBef>
                <a:spcPts val="0"/>
              </a:spcBef>
              <a:buNone/>
              <a:defRPr/>
            </a:pPr>
            <a:r>
              <a:rPr lang="de-DE" altLang="de-DE" sz="1200" dirty="0"/>
              <a:t> </a:t>
            </a:r>
            <a:r>
              <a:rPr lang="de-DE" altLang="de-DE" sz="1200" dirty="0" smtClean="0"/>
              <a:t>      entscheidende </a:t>
            </a:r>
            <a:r>
              <a:rPr lang="de-DE" altLang="de-DE" sz="1200" dirty="0"/>
              <a:t>Teams </a:t>
            </a:r>
            <a:r>
              <a:rPr lang="de-DE" altLang="de-DE" sz="1200" dirty="0" smtClean="0"/>
              <a:t>einhalten können    </a:t>
            </a:r>
          </a:p>
          <a:p>
            <a:pPr marL="0" indent="0">
              <a:spcBef>
                <a:spcPts val="0"/>
              </a:spcBef>
              <a:buNone/>
              <a:defRPr/>
            </a:pPr>
            <a:endParaRPr lang="de-DE" altLang="de-DE" sz="1200" dirty="0" smtClean="0"/>
          </a:p>
          <a:p>
            <a:pPr>
              <a:spcBef>
                <a:spcPts val="0"/>
              </a:spcBef>
              <a:defRPr/>
            </a:pPr>
            <a:r>
              <a:rPr lang="de-DE" altLang="de-DE" sz="1200" b="1" dirty="0" smtClean="0"/>
              <a:t>Personalbemessung</a:t>
            </a:r>
            <a:r>
              <a:rPr lang="de-DE" altLang="de-DE" sz="1200" dirty="0" smtClean="0"/>
              <a:t>                                                                                 </a:t>
            </a:r>
          </a:p>
          <a:p>
            <a:pPr marL="0" indent="0">
              <a:spcBef>
                <a:spcPts val="0"/>
              </a:spcBef>
              <a:buNone/>
              <a:defRPr/>
            </a:pPr>
            <a:r>
              <a:rPr lang="de-DE" altLang="de-DE" sz="1200" dirty="0"/>
              <a:t> </a:t>
            </a:r>
            <a:r>
              <a:rPr lang="de-DE" altLang="de-DE" sz="1200" dirty="0" smtClean="0"/>
              <a:t>      Grundsätze </a:t>
            </a:r>
            <a:r>
              <a:rPr lang="de-DE" altLang="de-DE" sz="1200" dirty="0"/>
              <a:t>für die Festlegung von Teamgrößen herausarbeiten. Kapazitätsausgleich wenn </a:t>
            </a:r>
            <a:endParaRPr lang="de-DE" altLang="de-DE" sz="1200" dirty="0" smtClean="0"/>
          </a:p>
          <a:p>
            <a:pPr marL="0" indent="0">
              <a:spcBef>
                <a:spcPts val="0"/>
              </a:spcBef>
              <a:buNone/>
              <a:defRPr/>
            </a:pPr>
            <a:r>
              <a:rPr lang="de-DE" altLang="de-DE" sz="1200" dirty="0" smtClean="0"/>
              <a:t>       jemand </a:t>
            </a:r>
            <a:r>
              <a:rPr lang="de-DE" altLang="de-DE" sz="1200" dirty="0"/>
              <a:t>ausfällt – für die agilen Teams  </a:t>
            </a:r>
            <a:r>
              <a:rPr lang="de-DE" altLang="de-DE" sz="1200" dirty="0" smtClean="0"/>
              <a:t>aber </a:t>
            </a:r>
            <a:r>
              <a:rPr lang="de-DE" altLang="de-DE" sz="1200" dirty="0"/>
              <a:t>auch für die Linie, wenn Beschäftigte herausgenommen werden. </a:t>
            </a:r>
            <a:endParaRPr lang="de-DE" altLang="de-DE" sz="1200" dirty="0" smtClean="0"/>
          </a:p>
          <a:p>
            <a:pPr marL="0" indent="0">
              <a:spcBef>
                <a:spcPts val="0"/>
              </a:spcBef>
              <a:buNone/>
              <a:defRPr/>
            </a:pPr>
            <a:endParaRPr lang="de-DE" altLang="de-DE" sz="1200" dirty="0"/>
          </a:p>
          <a:p>
            <a:pPr>
              <a:spcBef>
                <a:spcPts val="0"/>
              </a:spcBef>
              <a:defRPr/>
            </a:pPr>
            <a:r>
              <a:rPr lang="de-DE" altLang="de-DE" sz="1200" b="1" dirty="0"/>
              <a:t>Schnittstellen klar </a:t>
            </a:r>
            <a:r>
              <a:rPr lang="de-DE" altLang="de-DE" sz="1200" b="1" dirty="0" smtClean="0"/>
              <a:t>regeln</a:t>
            </a:r>
            <a:r>
              <a:rPr lang="de-DE" altLang="de-DE" sz="1200" dirty="0"/>
              <a:t/>
            </a:r>
            <a:br>
              <a:rPr lang="de-DE" altLang="de-DE" sz="1200" dirty="0"/>
            </a:br>
            <a:r>
              <a:rPr lang="de-DE" altLang="de-DE" sz="1200" dirty="0" smtClean="0"/>
              <a:t>  Klare </a:t>
            </a:r>
            <a:r>
              <a:rPr lang="de-DE" altLang="de-DE" sz="1200" dirty="0"/>
              <a:t>Regeln für das Zusammenspiel von agilen Teams und bisherigen / anderen Strukturen, z.B. Linie, Projekte, Matrix: </a:t>
            </a:r>
            <a:r>
              <a:rPr lang="de-DE" altLang="de-DE" sz="1200" dirty="0" smtClean="0"/>
              <a:t>  </a:t>
            </a:r>
          </a:p>
          <a:p>
            <a:pPr marL="0" indent="0">
              <a:spcBef>
                <a:spcPts val="0"/>
              </a:spcBef>
              <a:buNone/>
              <a:defRPr/>
            </a:pPr>
            <a:r>
              <a:rPr lang="de-DE" altLang="de-DE" sz="1200" dirty="0"/>
              <a:t> </a:t>
            </a:r>
            <a:r>
              <a:rPr lang="de-DE" altLang="de-DE" sz="1200" dirty="0" smtClean="0"/>
              <a:t>      Weisungsbefugnisse</a:t>
            </a:r>
            <a:r>
              <a:rPr lang="de-DE" altLang="de-DE" sz="1200" dirty="0"/>
              <a:t>, Abstimmungsprozesse, Leistungsbeurteilung, Vergütung</a:t>
            </a:r>
            <a:r>
              <a:rPr lang="de-DE" altLang="de-DE" sz="1200" dirty="0" smtClean="0"/>
              <a:t>.</a:t>
            </a:r>
          </a:p>
          <a:p>
            <a:pPr marL="0" indent="0">
              <a:spcBef>
                <a:spcPts val="0"/>
              </a:spcBef>
              <a:buNone/>
              <a:defRPr/>
            </a:pPr>
            <a:endParaRPr lang="de-DE" altLang="de-DE" sz="1200" dirty="0"/>
          </a:p>
          <a:p>
            <a:pPr>
              <a:defRPr/>
            </a:pPr>
            <a:r>
              <a:rPr lang="de-DE" altLang="de-DE" sz="1200" b="1" dirty="0"/>
              <a:t>Einführungsbegleitung/Change Management </a:t>
            </a:r>
          </a:p>
        </p:txBody>
      </p:sp>
    </p:spTree>
    <p:extLst>
      <p:ext uri="{BB962C8B-B14F-4D97-AF65-F5344CB8AC3E}">
        <p14:creationId xmlns:p14="http://schemas.microsoft.com/office/powerpoint/2010/main" val="2054025492"/>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369028" y="268700"/>
            <a:ext cx="7722401" cy="454025"/>
          </a:xfrm>
        </p:spPr>
        <p:txBody>
          <a:bodyPr>
            <a:noAutofit/>
          </a:bodyPr>
          <a:lstStyle/>
          <a:p>
            <a:r>
              <a:rPr lang="de-DE" altLang="de-DE" sz="3200" dirty="0" smtClean="0">
                <a:ea typeface="MS PGothic" charset="-128"/>
              </a:rPr>
              <a:t>Themen </a:t>
            </a:r>
            <a:r>
              <a:rPr lang="de-DE" altLang="de-DE" sz="3200" dirty="0">
                <a:ea typeface="MS PGothic" charset="-128"/>
              </a:rPr>
              <a:t>für </a:t>
            </a:r>
            <a:r>
              <a:rPr lang="de-DE" altLang="de-DE" sz="3200" dirty="0" smtClean="0">
                <a:ea typeface="MS PGothic" charset="-128"/>
              </a:rPr>
              <a:t/>
            </a:r>
            <a:br>
              <a:rPr lang="de-DE" altLang="de-DE" sz="3200" dirty="0" smtClean="0">
                <a:ea typeface="MS PGothic" charset="-128"/>
              </a:rPr>
            </a:br>
            <a:r>
              <a:rPr lang="de-DE" altLang="de-DE" sz="3200" dirty="0" smtClean="0">
                <a:ea typeface="MS PGothic" charset="-128"/>
              </a:rPr>
              <a:t>Betriebsvereinbarungen </a:t>
            </a:r>
            <a:r>
              <a:rPr lang="de-DE" altLang="de-DE" sz="3200" dirty="0">
                <a:ea typeface="MS PGothic" charset="-128"/>
              </a:rPr>
              <a:t>(</a:t>
            </a:r>
            <a:r>
              <a:rPr lang="de-DE" altLang="de-DE" sz="3200" dirty="0" smtClean="0">
                <a:ea typeface="MS PGothic" charset="-128"/>
              </a:rPr>
              <a:t>III</a:t>
            </a:r>
            <a:r>
              <a:rPr lang="de-DE" altLang="de-DE" sz="3200" dirty="0">
                <a:ea typeface="MS PGothic" charset="-128"/>
              </a:rPr>
              <a:t>) </a:t>
            </a:r>
            <a:r>
              <a:rPr lang="de-DE" altLang="de-DE" dirty="0">
                <a:ea typeface="MS PGothic" charset="-128"/>
              </a:rPr>
              <a:t/>
            </a:r>
            <a:br>
              <a:rPr lang="de-DE" altLang="de-DE" dirty="0">
                <a:ea typeface="MS PGothic" charset="-128"/>
              </a:rPr>
            </a:br>
            <a:endParaRPr lang="de-DE" dirty="0"/>
          </a:p>
        </p:txBody>
      </p:sp>
      <p:sp>
        <p:nvSpPr>
          <p:cNvPr id="37890" name="Inhaltsplatzhalter 1"/>
          <p:cNvSpPr>
            <a:spLocks noGrp="1"/>
          </p:cNvSpPr>
          <p:nvPr>
            <p:ph idx="1"/>
          </p:nvPr>
        </p:nvSpPr>
        <p:spPr>
          <a:xfrm>
            <a:off x="369028" y="1256652"/>
            <a:ext cx="6075468" cy="3367497"/>
          </a:xfrm>
        </p:spPr>
        <p:txBody>
          <a:bodyPr rtlCol="0">
            <a:noAutofit/>
          </a:bodyPr>
          <a:lstStyle/>
          <a:p>
            <a:pPr>
              <a:spcBef>
                <a:spcPts val="0"/>
              </a:spcBef>
              <a:defRPr/>
            </a:pPr>
            <a:r>
              <a:rPr lang="de-DE" altLang="de-DE" sz="1200" b="1" dirty="0"/>
              <a:t>Leistungs- und </a:t>
            </a:r>
            <a:r>
              <a:rPr lang="de-DE" altLang="de-DE" sz="1200" b="1" dirty="0" smtClean="0"/>
              <a:t>Verhaltenskontrollen</a:t>
            </a:r>
          </a:p>
          <a:p>
            <a:pPr marL="0" indent="0">
              <a:spcBef>
                <a:spcPts val="0"/>
              </a:spcBef>
              <a:buNone/>
              <a:defRPr/>
            </a:pPr>
            <a:r>
              <a:rPr lang="de-DE" altLang="de-DE" sz="1200" b="1" dirty="0" smtClean="0"/>
              <a:t>        </a:t>
            </a:r>
            <a:r>
              <a:rPr lang="de-DE" altLang="de-DE" sz="1200" dirty="0" smtClean="0"/>
              <a:t>Im </a:t>
            </a:r>
            <a:r>
              <a:rPr lang="de-DE" altLang="de-DE" sz="1200" dirty="0"/>
              <a:t>Rahmen der agilen Methoden untersagen. Transparenz und offener Austausch im </a:t>
            </a:r>
            <a:r>
              <a:rPr lang="de-DE" altLang="de-DE" sz="1200" dirty="0" smtClean="0"/>
              <a:t>  </a:t>
            </a:r>
          </a:p>
          <a:p>
            <a:pPr marL="0" indent="0">
              <a:spcBef>
                <a:spcPts val="0"/>
              </a:spcBef>
              <a:buNone/>
              <a:defRPr/>
            </a:pPr>
            <a:r>
              <a:rPr lang="de-DE" altLang="de-DE" sz="1200" dirty="0"/>
              <a:t> </a:t>
            </a:r>
            <a:r>
              <a:rPr lang="de-DE" altLang="de-DE" sz="1200" dirty="0" smtClean="0"/>
              <a:t>       Team </a:t>
            </a:r>
            <a:r>
              <a:rPr lang="de-DE" altLang="de-DE" sz="1200" dirty="0"/>
              <a:t>darf nicht zur individuellen Leistungskontrolle missbraucht werden</a:t>
            </a:r>
            <a:r>
              <a:rPr lang="de-DE" altLang="de-DE" sz="1200" dirty="0" smtClean="0"/>
              <a:t>.</a:t>
            </a:r>
          </a:p>
          <a:p>
            <a:pPr marL="0" indent="0">
              <a:spcBef>
                <a:spcPts val="0"/>
              </a:spcBef>
              <a:buNone/>
              <a:defRPr/>
            </a:pPr>
            <a:endParaRPr lang="de-DE" sz="1200" dirty="0">
              <a:solidFill>
                <a:srgbClr val="000000"/>
              </a:solidFill>
            </a:endParaRPr>
          </a:p>
          <a:p>
            <a:pPr>
              <a:spcBef>
                <a:spcPts val="0"/>
              </a:spcBef>
              <a:defRPr/>
            </a:pPr>
            <a:r>
              <a:rPr lang="de-DE" altLang="de-DE" sz="1200" b="1" dirty="0"/>
              <a:t>Qualifizierung (am besten VOR Beginn) </a:t>
            </a:r>
            <a:r>
              <a:rPr lang="de-DE" altLang="de-DE" sz="1200" dirty="0"/>
              <a:t/>
            </a:r>
            <a:br>
              <a:rPr lang="de-DE" altLang="de-DE" sz="1200" dirty="0"/>
            </a:br>
            <a:r>
              <a:rPr lang="de-DE" altLang="de-DE" sz="1200" dirty="0" smtClean="0"/>
              <a:t>   Frühzeitige </a:t>
            </a:r>
            <a:r>
              <a:rPr lang="de-DE" altLang="de-DE" sz="1200" dirty="0"/>
              <a:t>und ausreichende Qualifizierung für die neuen Methoden, Rollen und </a:t>
            </a:r>
            <a:r>
              <a:rPr lang="de-DE" altLang="de-DE" sz="1200" dirty="0" smtClean="0"/>
              <a:t> </a:t>
            </a:r>
          </a:p>
          <a:p>
            <a:pPr marL="0" indent="0">
              <a:spcBef>
                <a:spcPts val="0"/>
              </a:spcBef>
              <a:buNone/>
              <a:defRPr/>
            </a:pPr>
            <a:r>
              <a:rPr lang="de-DE" altLang="de-DE" sz="1200" dirty="0"/>
              <a:t> </a:t>
            </a:r>
            <a:r>
              <a:rPr lang="de-DE" altLang="de-DE" sz="1200" dirty="0" smtClean="0"/>
              <a:t>       Teamarbeit </a:t>
            </a:r>
            <a:r>
              <a:rPr lang="de-DE" altLang="de-DE" sz="1200" dirty="0"/>
              <a:t>- für Teams und Führungskräfte. Ausreichende Zeit und Geld sind </a:t>
            </a:r>
            <a:endParaRPr lang="de-DE" altLang="de-DE" sz="1200" dirty="0" smtClean="0"/>
          </a:p>
          <a:p>
            <a:pPr marL="0" indent="0">
              <a:spcBef>
                <a:spcPts val="0"/>
              </a:spcBef>
              <a:buNone/>
              <a:defRPr/>
            </a:pPr>
            <a:r>
              <a:rPr lang="de-DE" altLang="de-DE" sz="1200" dirty="0"/>
              <a:t> </a:t>
            </a:r>
            <a:r>
              <a:rPr lang="de-DE" altLang="de-DE" sz="1200" dirty="0" smtClean="0"/>
              <a:t>       einzuplanen</a:t>
            </a:r>
            <a:r>
              <a:rPr lang="de-DE" altLang="de-DE" sz="1200" dirty="0"/>
              <a:t>, nachweisliche Experten sollten dafür engagiert werden. </a:t>
            </a:r>
            <a:endParaRPr lang="de-DE" altLang="de-DE" sz="1200" dirty="0" smtClean="0"/>
          </a:p>
          <a:p>
            <a:pPr marL="0" indent="0">
              <a:spcBef>
                <a:spcPts val="0"/>
              </a:spcBef>
              <a:buNone/>
              <a:defRPr/>
            </a:pPr>
            <a:endParaRPr lang="de-DE" altLang="de-DE" sz="1200" dirty="0"/>
          </a:p>
          <a:p>
            <a:pPr>
              <a:spcBef>
                <a:spcPts val="0"/>
              </a:spcBef>
              <a:defRPr/>
            </a:pPr>
            <a:r>
              <a:rPr lang="de-DE" altLang="de-DE" sz="1200" b="1" dirty="0" smtClean="0"/>
              <a:t>Gesundheitsschutz</a:t>
            </a:r>
          </a:p>
          <a:p>
            <a:pPr marL="0" indent="0">
              <a:spcBef>
                <a:spcPts val="0"/>
              </a:spcBef>
              <a:buNone/>
              <a:defRPr/>
            </a:pPr>
            <a:r>
              <a:rPr lang="de-DE" altLang="de-DE" sz="1200" b="1" dirty="0" smtClean="0"/>
              <a:t>        </a:t>
            </a:r>
            <a:r>
              <a:rPr lang="de-DE" altLang="de-DE" sz="1200" dirty="0" smtClean="0"/>
              <a:t>Arbeitsschutzgesetz</a:t>
            </a:r>
            <a:r>
              <a:rPr lang="de-DE" altLang="de-DE" sz="1200" dirty="0"/>
              <a:t>, Bildschirmarbeitsverordnung, sonstige Gesetze und </a:t>
            </a:r>
            <a:endParaRPr lang="de-DE" altLang="de-DE" sz="1200" dirty="0" smtClean="0"/>
          </a:p>
          <a:p>
            <a:pPr marL="0" indent="0">
              <a:spcBef>
                <a:spcPts val="0"/>
              </a:spcBef>
              <a:buNone/>
              <a:defRPr/>
            </a:pPr>
            <a:r>
              <a:rPr lang="de-DE" altLang="de-DE" sz="1200" dirty="0"/>
              <a:t> </a:t>
            </a:r>
            <a:r>
              <a:rPr lang="de-DE" altLang="de-DE" sz="1200" dirty="0" smtClean="0"/>
              <a:t>      Gefährdungsbeurteilung </a:t>
            </a:r>
            <a:r>
              <a:rPr lang="de-DE" altLang="de-DE" sz="1200" dirty="0"/>
              <a:t>(vorausgehend und begleitend) gelten auch für die </a:t>
            </a:r>
            <a:r>
              <a:rPr lang="de-DE" altLang="de-DE" sz="1200" dirty="0" smtClean="0"/>
              <a:t>agile</a:t>
            </a:r>
          </a:p>
          <a:p>
            <a:pPr marL="0" indent="0">
              <a:spcBef>
                <a:spcPts val="0"/>
              </a:spcBef>
              <a:buNone/>
              <a:defRPr/>
            </a:pPr>
            <a:r>
              <a:rPr lang="de-DE" altLang="de-DE" sz="1200" dirty="0" smtClean="0"/>
              <a:t>       Teamarbeit</a:t>
            </a:r>
            <a:r>
              <a:rPr lang="de-DE" altLang="de-DE" sz="1200" dirty="0"/>
              <a:t>.</a:t>
            </a:r>
          </a:p>
        </p:txBody>
      </p:sp>
    </p:spTree>
    <p:extLst>
      <p:ext uri="{BB962C8B-B14F-4D97-AF65-F5344CB8AC3E}">
        <p14:creationId xmlns:p14="http://schemas.microsoft.com/office/powerpoint/2010/main" val="2690373922"/>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97633" y="498327"/>
            <a:ext cx="8785970" cy="472175"/>
          </a:xfrm>
        </p:spPr>
        <p:txBody>
          <a:bodyPr/>
          <a:lstStyle/>
          <a:p>
            <a:r>
              <a:rPr lang="de-DE" altLang="de-DE" sz="3200" dirty="0"/>
              <a:t>Agile Arbeit </a:t>
            </a:r>
            <a:r>
              <a:rPr lang="de-DE" altLang="de-DE" sz="3200" dirty="0" smtClean="0"/>
              <a:t/>
            </a:r>
            <a:br>
              <a:rPr lang="de-DE" altLang="de-DE" sz="3200" dirty="0" smtClean="0"/>
            </a:br>
            <a:r>
              <a:rPr lang="de-DE" altLang="de-DE" sz="3200" dirty="0" smtClean="0"/>
              <a:t>ist </a:t>
            </a:r>
            <a:r>
              <a:rPr lang="de-DE" altLang="de-DE" sz="3200" dirty="0"/>
              <a:t>Teil der Digitalisierung</a:t>
            </a:r>
            <a:endParaRPr lang="de-DE" sz="3200" dirty="0"/>
          </a:p>
        </p:txBody>
      </p: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2284" y="1311426"/>
            <a:ext cx="5259551" cy="3301327"/>
          </a:xfrm>
          <a:prstGeom prst="rect">
            <a:avLst/>
          </a:prstGeom>
        </p:spPr>
      </p:pic>
    </p:spTree>
    <p:extLst>
      <p:ext uri="{BB962C8B-B14F-4D97-AF65-F5344CB8AC3E}">
        <p14:creationId xmlns:p14="http://schemas.microsoft.com/office/powerpoint/2010/main" val="8225796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369548" y="268701"/>
            <a:ext cx="7722401" cy="454025"/>
          </a:xfrm>
        </p:spPr>
        <p:txBody>
          <a:bodyPr>
            <a:noAutofit/>
          </a:bodyPr>
          <a:lstStyle/>
          <a:p>
            <a:r>
              <a:rPr lang="de-DE" altLang="de-DE" sz="3200" dirty="0" smtClean="0">
                <a:ea typeface="MS PGothic" charset="-128"/>
              </a:rPr>
              <a:t>Themen </a:t>
            </a:r>
            <a:r>
              <a:rPr lang="de-DE" altLang="de-DE" sz="3200" dirty="0">
                <a:ea typeface="MS PGothic" charset="-128"/>
              </a:rPr>
              <a:t>für </a:t>
            </a:r>
            <a:r>
              <a:rPr lang="de-DE" altLang="de-DE" sz="3200" dirty="0" smtClean="0">
                <a:ea typeface="MS PGothic" charset="-128"/>
              </a:rPr>
              <a:t/>
            </a:r>
            <a:br>
              <a:rPr lang="de-DE" altLang="de-DE" sz="3200" dirty="0" smtClean="0">
                <a:ea typeface="MS PGothic" charset="-128"/>
              </a:rPr>
            </a:br>
            <a:r>
              <a:rPr lang="de-DE" altLang="de-DE" sz="3200" dirty="0" smtClean="0">
                <a:ea typeface="MS PGothic" charset="-128"/>
              </a:rPr>
              <a:t>Betriebsvereinbarungen (IV) </a:t>
            </a:r>
            <a:r>
              <a:rPr lang="de-DE" altLang="de-DE" sz="3200" dirty="0">
                <a:ea typeface="MS PGothic" charset="-128"/>
              </a:rPr>
              <a:t/>
            </a:r>
            <a:br>
              <a:rPr lang="de-DE" altLang="de-DE" sz="3200" dirty="0">
                <a:ea typeface="MS PGothic" charset="-128"/>
              </a:rPr>
            </a:br>
            <a:endParaRPr lang="de-DE" sz="3200" dirty="0"/>
          </a:p>
        </p:txBody>
      </p:sp>
      <p:sp>
        <p:nvSpPr>
          <p:cNvPr id="37890" name="Inhaltsplatzhalter 1"/>
          <p:cNvSpPr>
            <a:spLocks noGrp="1"/>
          </p:cNvSpPr>
          <p:nvPr>
            <p:ph idx="1"/>
          </p:nvPr>
        </p:nvSpPr>
        <p:spPr>
          <a:xfrm>
            <a:off x="369548" y="1294624"/>
            <a:ext cx="6506372" cy="3367497"/>
          </a:xfrm>
        </p:spPr>
        <p:txBody>
          <a:bodyPr rtlCol="0">
            <a:noAutofit/>
          </a:bodyPr>
          <a:lstStyle/>
          <a:p>
            <a:pPr>
              <a:spcBef>
                <a:spcPts val="0"/>
              </a:spcBef>
              <a:defRPr/>
            </a:pPr>
            <a:r>
              <a:rPr lang="de-DE" altLang="de-DE" sz="1200" b="1" dirty="0" smtClean="0"/>
              <a:t>Büroräume</a:t>
            </a:r>
          </a:p>
          <a:p>
            <a:pPr marL="0" indent="0">
              <a:spcBef>
                <a:spcPts val="0"/>
              </a:spcBef>
              <a:buNone/>
              <a:defRPr/>
            </a:pPr>
            <a:r>
              <a:rPr lang="de-DE" altLang="de-DE" sz="1200" dirty="0" smtClean="0"/>
              <a:t>       Geeignete </a:t>
            </a:r>
            <a:r>
              <a:rPr lang="de-DE" altLang="de-DE" sz="1200" dirty="0"/>
              <a:t>Räume und adäquate Ausstattung. Wenn alle „</a:t>
            </a:r>
            <a:r>
              <a:rPr lang="de-DE" altLang="de-DE" sz="1200" dirty="0" err="1"/>
              <a:t>lehrbuchmässig</a:t>
            </a:r>
            <a:r>
              <a:rPr lang="de-DE" altLang="de-DE" sz="1200" dirty="0"/>
              <a:t>“ in einem Raum </a:t>
            </a:r>
            <a:endParaRPr lang="de-DE" altLang="de-DE" sz="1200" dirty="0" smtClean="0"/>
          </a:p>
          <a:p>
            <a:pPr marL="0" indent="0">
              <a:spcBef>
                <a:spcPts val="0"/>
              </a:spcBef>
              <a:buNone/>
              <a:defRPr/>
            </a:pPr>
            <a:r>
              <a:rPr lang="de-DE" altLang="de-DE" sz="1200" dirty="0"/>
              <a:t> </a:t>
            </a:r>
            <a:r>
              <a:rPr lang="de-DE" altLang="de-DE" sz="1200" dirty="0" smtClean="0"/>
              <a:t>      arbeiten</a:t>
            </a:r>
            <a:r>
              <a:rPr lang="de-DE" altLang="de-DE" sz="1200" dirty="0"/>
              <a:t>, braucht es ausreichend Licht, Luft und Lärmdämmung. </a:t>
            </a:r>
            <a:endParaRPr lang="de-DE" altLang="de-DE" sz="1200" dirty="0" smtClean="0"/>
          </a:p>
          <a:p>
            <a:pPr marL="0" indent="0">
              <a:spcBef>
                <a:spcPts val="0"/>
              </a:spcBef>
              <a:buNone/>
              <a:defRPr/>
            </a:pPr>
            <a:endParaRPr lang="de-DE" altLang="de-DE" sz="1200" dirty="0"/>
          </a:p>
          <a:p>
            <a:pPr>
              <a:spcBef>
                <a:spcPts val="0"/>
              </a:spcBef>
              <a:defRPr/>
            </a:pPr>
            <a:r>
              <a:rPr lang="de-DE" sz="1200" b="1" dirty="0" smtClean="0">
                <a:solidFill>
                  <a:srgbClr val="000000"/>
                </a:solidFill>
              </a:rPr>
              <a:t>Beschäftigungssicherheit</a:t>
            </a:r>
          </a:p>
          <a:p>
            <a:pPr marL="0" indent="0">
              <a:spcBef>
                <a:spcPts val="0"/>
              </a:spcBef>
              <a:buNone/>
              <a:defRPr/>
            </a:pPr>
            <a:r>
              <a:rPr lang="de-DE" sz="1200" b="1" dirty="0" smtClean="0">
                <a:solidFill>
                  <a:srgbClr val="000000"/>
                </a:solidFill>
              </a:rPr>
              <a:t>       </a:t>
            </a:r>
            <a:r>
              <a:rPr lang="de-DE" sz="1200" dirty="0" smtClean="0">
                <a:solidFill>
                  <a:srgbClr val="000000"/>
                </a:solidFill>
              </a:rPr>
              <a:t>Kein </a:t>
            </a:r>
            <a:r>
              <a:rPr lang="de-DE" sz="1200" dirty="0">
                <a:solidFill>
                  <a:srgbClr val="000000"/>
                </a:solidFill>
              </a:rPr>
              <a:t>Arbeitsplatzabbau und keine </a:t>
            </a:r>
            <a:r>
              <a:rPr lang="de-DE" sz="1200" dirty="0" err="1">
                <a:solidFill>
                  <a:srgbClr val="000000"/>
                </a:solidFill>
              </a:rPr>
              <a:t>Dequalifizierung</a:t>
            </a:r>
            <a:r>
              <a:rPr lang="de-DE" sz="1200" dirty="0">
                <a:solidFill>
                  <a:srgbClr val="000000"/>
                </a:solidFill>
              </a:rPr>
              <a:t> durch agile Arbeit.</a:t>
            </a:r>
          </a:p>
          <a:p>
            <a:pPr>
              <a:lnSpc>
                <a:spcPct val="100000"/>
              </a:lnSpc>
              <a:defRPr/>
            </a:pPr>
            <a:r>
              <a:rPr lang="de-DE" altLang="de-DE" sz="1200" b="1" dirty="0" smtClean="0">
                <a:solidFill>
                  <a:srgbClr val="000000"/>
                </a:solidFill>
              </a:rPr>
              <a:t>Leistungsgestaltung</a:t>
            </a:r>
          </a:p>
          <a:p>
            <a:pPr marL="0" indent="0">
              <a:lnSpc>
                <a:spcPct val="100000"/>
              </a:lnSpc>
              <a:spcBef>
                <a:spcPts val="450"/>
              </a:spcBef>
              <a:buNone/>
              <a:defRPr/>
            </a:pPr>
            <a:r>
              <a:rPr lang="de-DE" altLang="de-DE" sz="1200" b="1" dirty="0" smtClean="0">
                <a:solidFill>
                  <a:srgbClr val="000000"/>
                </a:solidFill>
              </a:rPr>
              <a:t>       </a:t>
            </a:r>
            <a:r>
              <a:rPr lang="de-DE" altLang="de-DE" sz="1200" dirty="0">
                <a:solidFill>
                  <a:srgbClr val="000000"/>
                </a:solidFill>
              </a:rPr>
              <a:t>individuelle Leistung vs. Teamergebnis </a:t>
            </a:r>
            <a:r>
              <a:rPr lang="de-DE" altLang="de-DE" sz="1200" dirty="0">
                <a:solidFill>
                  <a:srgbClr val="000000"/>
                </a:solidFill>
                <a:sym typeface="Wingdings" panose="05000000000000000000" pitchFamily="2" charset="2"/>
              </a:rPr>
              <a:t> Einhaltung Tarifvertrag</a:t>
            </a:r>
          </a:p>
          <a:p>
            <a:pPr marL="0" indent="0">
              <a:lnSpc>
                <a:spcPct val="100000"/>
              </a:lnSpc>
              <a:spcBef>
                <a:spcPts val="450"/>
              </a:spcBef>
              <a:buNone/>
              <a:defRPr/>
            </a:pPr>
            <a:endParaRPr lang="de-DE" altLang="de-DE" sz="1200" dirty="0">
              <a:solidFill>
                <a:srgbClr val="000000"/>
              </a:solidFill>
              <a:sym typeface="Wingdings" panose="05000000000000000000" pitchFamily="2" charset="2"/>
            </a:endParaRPr>
          </a:p>
          <a:p>
            <a:pPr>
              <a:lnSpc>
                <a:spcPct val="100000"/>
              </a:lnSpc>
              <a:spcBef>
                <a:spcPts val="0"/>
              </a:spcBef>
              <a:defRPr/>
            </a:pPr>
            <a:r>
              <a:rPr lang="de-DE" altLang="de-DE" sz="1200" b="1" dirty="0" smtClean="0">
                <a:solidFill>
                  <a:srgbClr val="000000"/>
                </a:solidFill>
                <a:sym typeface="Wingdings" panose="05000000000000000000" pitchFamily="2" charset="2"/>
              </a:rPr>
              <a:t>Eingruppierung</a:t>
            </a:r>
          </a:p>
          <a:p>
            <a:pPr marL="0" indent="0">
              <a:lnSpc>
                <a:spcPct val="100000"/>
              </a:lnSpc>
              <a:spcBef>
                <a:spcPts val="450"/>
              </a:spcBef>
              <a:buNone/>
              <a:defRPr/>
            </a:pPr>
            <a:r>
              <a:rPr lang="de-DE" altLang="de-DE" sz="1200" b="1" dirty="0" smtClean="0">
                <a:solidFill>
                  <a:srgbClr val="000000"/>
                </a:solidFill>
                <a:sym typeface="Wingdings" panose="05000000000000000000" pitchFamily="2" charset="2"/>
              </a:rPr>
              <a:t>       </a:t>
            </a:r>
            <a:r>
              <a:rPr lang="de-DE" altLang="de-DE" sz="1200" dirty="0">
                <a:solidFill>
                  <a:srgbClr val="000000"/>
                </a:solidFill>
                <a:sym typeface="Wingdings" panose="05000000000000000000" pitchFamily="2" charset="2"/>
              </a:rPr>
              <a:t>Höher- und Abgruppierung durch neue Funktionen und Arbeitsweisen sind </a:t>
            </a:r>
            <a:r>
              <a:rPr lang="de-DE" altLang="de-DE" sz="1200" dirty="0" smtClean="0">
                <a:solidFill>
                  <a:srgbClr val="000000"/>
                </a:solidFill>
                <a:sym typeface="Wingdings" panose="05000000000000000000" pitchFamily="2" charset="2"/>
              </a:rPr>
              <a:t>zu regeln </a:t>
            </a:r>
            <a:endParaRPr lang="de-DE" altLang="de-DE" sz="1200" dirty="0">
              <a:solidFill>
                <a:srgbClr val="000000"/>
              </a:solidFill>
              <a:sym typeface="Wingdings" panose="05000000000000000000" pitchFamily="2" charset="2"/>
            </a:endParaRPr>
          </a:p>
          <a:p>
            <a:pPr marL="0" indent="0">
              <a:lnSpc>
                <a:spcPct val="100000"/>
              </a:lnSpc>
              <a:spcBef>
                <a:spcPts val="450"/>
              </a:spcBef>
              <a:buNone/>
              <a:defRPr/>
            </a:pPr>
            <a:r>
              <a:rPr lang="de-DE" altLang="de-DE" sz="1200" dirty="0">
                <a:solidFill>
                  <a:srgbClr val="000000"/>
                </a:solidFill>
                <a:sym typeface="Wingdings" panose="05000000000000000000" pitchFamily="2" charset="2"/>
              </a:rPr>
              <a:t>        </a:t>
            </a:r>
            <a:endParaRPr lang="de-DE" altLang="de-DE" sz="1200" dirty="0">
              <a:solidFill>
                <a:srgbClr val="000000"/>
              </a:solidFill>
            </a:endParaRPr>
          </a:p>
        </p:txBody>
      </p:sp>
    </p:spTree>
    <p:extLst>
      <p:ext uri="{BB962C8B-B14F-4D97-AF65-F5344CB8AC3E}">
        <p14:creationId xmlns:p14="http://schemas.microsoft.com/office/powerpoint/2010/main" val="1035628787"/>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Agile Methoden am Beispiel </a:t>
            </a:r>
            <a:r>
              <a:rPr lang="de-DE" dirty="0" err="1" smtClean="0"/>
              <a:t>Scrum</a:t>
            </a:r>
            <a:r>
              <a:rPr lang="de-DE" dirty="0" smtClean="0"/>
              <a:t> &amp; Kanban </a:t>
            </a:r>
            <a:endParaRPr lang="de-DE" dirty="0"/>
          </a:p>
        </p:txBody>
      </p:sp>
    </p:spTree>
    <p:extLst>
      <p:ext uri="{BB962C8B-B14F-4D97-AF65-F5344CB8AC3E}">
        <p14:creationId xmlns:p14="http://schemas.microsoft.com/office/powerpoint/2010/main" val="30259418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platzhalter 2"/>
          <p:cNvSpPr>
            <a:spLocks noGrp="1"/>
          </p:cNvSpPr>
          <p:nvPr>
            <p:ph type="body" sz="quarter" idx="16"/>
          </p:nvPr>
        </p:nvSpPr>
        <p:spPr>
          <a:xfrm>
            <a:off x="443410" y="1334765"/>
            <a:ext cx="3752737" cy="950112"/>
          </a:xfrm>
        </p:spPr>
        <p:txBody>
          <a:bodyPr/>
          <a:lstStyle/>
          <a:p>
            <a:r>
              <a:rPr lang="de-DE" altLang="de-DE" sz="1300" b="1" dirty="0" err="1"/>
              <a:t>Scrum</a:t>
            </a:r>
            <a:r>
              <a:rPr lang="de-DE" altLang="de-DE" sz="1300" b="1" dirty="0"/>
              <a:t> </a:t>
            </a:r>
            <a:r>
              <a:rPr lang="de-DE" altLang="de-DE" sz="1300" dirty="0"/>
              <a:t>ist das am meisten </a:t>
            </a:r>
            <a:r>
              <a:rPr lang="de-DE" altLang="de-DE" sz="1300" dirty="0" smtClean="0"/>
              <a:t>genutzte </a:t>
            </a:r>
            <a:r>
              <a:rPr lang="de-DE" altLang="de-DE" sz="1300" dirty="0"/>
              <a:t>Vorgehensmodell zur agilen Entwicklung. </a:t>
            </a:r>
          </a:p>
          <a:p>
            <a:r>
              <a:rPr lang="de-DE" altLang="de-DE" sz="1300" dirty="0"/>
              <a:t>„</a:t>
            </a:r>
            <a:r>
              <a:rPr lang="de-DE" altLang="de-DE" sz="1300" dirty="0" err="1"/>
              <a:t>Scrum</a:t>
            </a:r>
            <a:r>
              <a:rPr lang="de-DE" altLang="de-DE" sz="1300" dirty="0"/>
              <a:t>“ (Englisch) heißt </a:t>
            </a:r>
            <a:r>
              <a:rPr lang="de-DE" altLang="de-DE" sz="1300" dirty="0" smtClean="0"/>
              <a:t>Gedränge</a:t>
            </a:r>
            <a:endParaRPr lang="de-DE" altLang="de-DE" sz="1300" dirty="0"/>
          </a:p>
        </p:txBody>
      </p:sp>
      <p:sp>
        <p:nvSpPr>
          <p:cNvPr id="3" name="Textplatzhalter 2"/>
          <p:cNvSpPr>
            <a:spLocks noGrp="1"/>
          </p:cNvSpPr>
          <p:nvPr>
            <p:ph type="body" sz="quarter" idx="18"/>
          </p:nvPr>
        </p:nvSpPr>
        <p:spPr>
          <a:xfrm>
            <a:off x="447293" y="2497169"/>
            <a:ext cx="3744970" cy="1096496"/>
          </a:xfrm>
        </p:spPr>
        <p:txBody>
          <a:bodyPr/>
          <a:lstStyle/>
          <a:p>
            <a:pPr fontAlgn="base">
              <a:lnSpc>
                <a:spcPct val="125000"/>
              </a:lnSpc>
              <a:spcBef>
                <a:spcPts val="1350"/>
              </a:spcBef>
              <a:spcAft>
                <a:spcPct val="0"/>
              </a:spcAft>
              <a:buSzPct val="120000"/>
            </a:pPr>
            <a:r>
              <a:rPr lang="de-DE" altLang="de-DE" sz="1300" b="1" dirty="0"/>
              <a:t>Lean-Prinzipien</a:t>
            </a:r>
            <a:r>
              <a:rPr lang="de-DE" altLang="de-DE" sz="1300" dirty="0"/>
              <a:t>, die oft  schon in der Produktion und im Büro umgesetzt sind, wurden auf die Arbeit der </a:t>
            </a:r>
            <a:r>
              <a:rPr lang="de-DE" altLang="de-DE" sz="1300" dirty="0" smtClean="0"/>
              <a:t>Software-Entwicklung </a:t>
            </a:r>
            <a:r>
              <a:rPr lang="de-DE" altLang="de-DE" sz="1300" dirty="0"/>
              <a:t>und andere Bereiche übertragen. </a:t>
            </a:r>
          </a:p>
          <a:p>
            <a:endParaRPr lang="de-DE" sz="1200" dirty="0"/>
          </a:p>
        </p:txBody>
      </p:sp>
      <p:sp>
        <p:nvSpPr>
          <p:cNvPr id="22" name="Textplatzhalter 21"/>
          <p:cNvSpPr>
            <a:spLocks noGrp="1"/>
          </p:cNvSpPr>
          <p:nvPr>
            <p:ph type="body" sz="quarter" idx="20"/>
          </p:nvPr>
        </p:nvSpPr>
        <p:spPr>
          <a:xfrm>
            <a:off x="451687" y="3805957"/>
            <a:ext cx="3743613" cy="841988"/>
          </a:xfrm>
        </p:spPr>
        <p:txBody>
          <a:bodyPr/>
          <a:lstStyle/>
          <a:p>
            <a:pPr fontAlgn="base">
              <a:lnSpc>
                <a:spcPct val="125000"/>
              </a:lnSpc>
              <a:spcBef>
                <a:spcPts val="1350"/>
              </a:spcBef>
              <a:spcAft>
                <a:spcPct val="0"/>
              </a:spcAft>
              <a:buSzPct val="120000"/>
            </a:pPr>
            <a:r>
              <a:rPr lang="de-DE" altLang="de-DE" sz="1300" b="1" dirty="0"/>
              <a:t>Das Produkt </a:t>
            </a:r>
            <a:r>
              <a:rPr lang="de-DE" altLang="de-DE" sz="1300" dirty="0"/>
              <a:t>wird schrittweise in kurzen  „Sprints“ realisiert. </a:t>
            </a:r>
          </a:p>
          <a:p>
            <a:endParaRPr lang="de-DE" sz="1300" dirty="0"/>
          </a:p>
        </p:txBody>
      </p:sp>
      <p:sp>
        <p:nvSpPr>
          <p:cNvPr id="33794" name="Titel 1"/>
          <p:cNvSpPr>
            <a:spLocks noGrp="1"/>
          </p:cNvSpPr>
          <p:nvPr>
            <p:ph type="title" idx="4294967295"/>
          </p:nvPr>
        </p:nvSpPr>
        <p:spPr>
          <a:xfrm>
            <a:off x="455347" y="441854"/>
            <a:ext cx="3591018" cy="351234"/>
          </a:xfrm>
        </p:spPr>
        <p:txBody>
          <a:bodyPr/>
          <a:lstStyle/>
          <a:p>
            <a:pPr eaLnBrk="1" hangingPunct="1"/>
            <a:r>
              <a:rPr lang="de-DE" altLang="de-DE" sz="3200" dirty="0" err="1"/>
              <a:t>Scrum</a:t>
            </a:r>
            <a:endParaRPr lang="de-DE" altLang="de-DE" sz="3200" dirty="0"/>
          </a:p>
        </p:txBody>
      </p:sp>
      <p:grpSp>
        <p:nvGrpSpPr>
          <p:cNvPr id="5" name="Gruppieren 4"/>
          <p:cNvGrpSpPr/>
          <p:nvPr/>
        </p:nvGrpSpPr>
        <p:grpSpPr bwMode="gray">
          <a:xfrm>
            <a:off x="4551566" y="2052276"/>
            <a:ext cx="3841399" cy="2040548"/>
            <a:chOff x="3706209" y="1867654"/>
            <a:chExt cx="6942698" cy="3844778"/>
          </a:xfrm>
        </p:grpSpPr>
        <p:sp>
          <p:nvSpPr>
            <p:cNvPr id="6" name="Pfeil nach rechts 38"/>
            <p:cNvSpPr/>
            <p:nvPr/>
          </p:nvSpPr>
          <p:spPr bwMode="gray">
            <a:xfrm>
              <a:off x="7446234" y="4924421"/>
              <a:ext cx="3202673" cy="788011"/>
            </a:xfrm>
            <a:prstGeom prst="rightArrow">
              <a:avLst/>
            </a:prstGeom>
            <a:solidFill>
              <a:schemeClr val="accent1">
                <a:lumMod val="50000"/>
              </a:schemeClr>
            </a:solidFill>
            <a:ln w="12700">
              <a:noFill/>
              <a:round/>
              <a:headEnd/>
              <a:tailEnd/>
            </a:ln>
          </p:spPr>
          <p:txBody>
            <a:bodyPr rtlCol="0" anchor="ctr"/>
            <a:lstStyle/>
            <a:p>
              <a:pPr algn="ctr"/>
              <a:endParaRPr lang="de-DE" dirty="0"/>
            </a:p>
          </p:txBody>
        </p:sp>
        <p:grpSp>
          <p:nvGrpSpPr>
            <p:cNvPr id="7" name="Gruppieren 6"/>
            <p:cNvGrpSpPr/>
            <p:nvPr/>
          </p:nvGrpSpPr>
          <p:grpSpPr bwMode="gray">
            <a:xfrm>
              <a:off x="5522058" y="1867654"/>
              <a:ext cx="4527044" cy="3646726"/>
              <a:chOff x="5409999" y="1867654"/>
              <a:chExt cx="4527044" cy="3646726"/>
            </a:xfrm>
          </p:grpSpPr>
          <p:grpSp>
            <p:nvGrpSpPr>
              <p:cNvPr id="9" name="Gruppieren 8"/>
              <p:cNvGrpSpPr/>
              <p:nvPr/>
            </p:nvGrpSpPr>
            <p:grpSpPr bwMode="gray">
              <a:xfrm>
                <a:off x="5409999" y="1867654"/>
                <a:ext cx="4527044" cy="3646726"/>
                <a:chOff x="5060771" y="1867654"/>
                <a:chExt cx="4527044" cy="3646726"/>
              </a:xfrm>
            </p:grpSpPr>
            <p:sp>
              <p:nvSpPr>
                <p:cNvPr id="11" name="Halbbogen 10"/>
                <p:cNvSpPr/>
                <p:nvPr/>
              </p:nvSpPr>
              <p:spPr bwMode="gray">
                <a:xfrm flipH="1">
                  <a:off x="8063498" y="2054028"/>
                  <a:ext cx="1364467" cy="1364466"/>
                </a:xfrm>
                <a:prstGeom prst="blockArc">
                  <a:avLst>
                    <a:gd name="adj1" fmla="val 8384730"/>
                    <a:gd name="adj2" fmla="val 1970829"/>
                    <a:gd name="adj3" fmla="val 19894"/>
                  </a:avLst>
                </a:prstGeom>
                <a:solidFill>
                  <a:schemeClr val="accent1"/>
                </a:solidFill>
                <a:ln w="12700">
                  <a:noFill/>
                  <a:round/>
                  <a:headEnd/>
                  <a:tailEnd/>
                </a:ln>
              </p:spPr>
              <p:txBody>
                <a:bodyPr rtlCol="0" anchor="ctr"/>
                <a:lstStyle/>
                <a:p>
                  <a:pPr algn="ctr"/>
                  <a:endParaRPr lang="de-DE" dirty="0"/>
                </a:p>
              </p:txBody>
            </p:sp>
            <p:sp>
              <p:nvSpPr>
                <p:cNvPr id="12" name="Textfeld 11"/>
                <p:cNvSpPr txBox="1"/>
                <p:nvPr/>
              </p:nvSpPr>
              <p:spPr bwMode="gray">
                <a:xfrm rot="1946427">
                  <a:off x="7876493" y="1867654"/>
                  <a:ext cx="1711322" cy="1782480"/>
                </a:xfrm>
                <a:prstGeom prst="rect">
                  <a:avLst/>
                </a:prstGeom>
                <a:noFill/>
              </p:spPr>
              <p:txBody>
                <a:bodyPr wrap="square" rtlCol="0">
                  <a:prstTxWarp prst="textArchUp">
                    <a:avLst>
                      <a:gd name="adj" fmla="val 10760460"/>
                    </a:avLst>
                  </a:prstTxWarp>
                  <a:spAutoFit/>
                </a:bodyPr>
                <a:lstStyle/>
                <a:p>
                  <a:pPr algn="ctr"/>
                  <a:r>
                    <a:rPr lang="de-DE" sz="900" b="1" dirty="0">
                      <a:solidFill>
                        <a:srgbClr val="000000"/>
                      </a:solidFill>
                    </a:rPr>
                    <a:t>ENTWICKLUNG &amp; TESTS</a:t>
                  </a:r>
                </a:p>
              </p:txBody>
            </p:sp>
            <p:sp>
              <p:nvSpPr>
                <p:cNvPr id="13" name="Halbbogen 12"/>
                <p:cNvSpPr/>
                <p:nvPr/>
              </p:nvSpPr>
              <p:spPr bwMode="gray">
                <a:xfrm>
                  <a:off x="5163796" y="2068006"/>
                  <a:ext cx="3446375" cy="3446374"/>
                </a:xfrm>
                <a:prstGeom prst="blockArc">
                  <a:avLst>
                    <a:gd name="adj1" fmla="val 9485281"/>
                    <a:gd name="adj2" fmla="val 5495467"/>
                    <a:gd name="adj3" fmla="val 11957"/>
                  </a:avLst>
                </a:prstGeom>
                <a:solidFill>
                  <a:schemeClr val="accent1"/>
                </a:solidFill>
                <a:ln w="12700">
                  <a:noFill/>
                  <a:round/>
                  <a:headEnd/>
                  <a:tailEnd/>
                </a:ln>
              </p:spPr>
              <p:txBody>
                <a:bodyPr rtlCol="0" anchor="ctr"/>
                <a:lstStyle/>
                <a:p>
                  <a:pPr algn="ctr"/>
                  <a:endParaRPr lang="de-DE" dirty="0"/>
                </a:p>
              </p:txBody>
            </p:sp>
            <p:sp>
              <p:nvSpPr>
                <p:cNvPr id="14" name="Textfeld 13"/>
                <p:cNvSpPr txBox="1"/>
                <p:nvPr/>
              </p:nvSpPr>
              <p:spPr bwMode="gray">
                <a:xfrm>
                  <a:off x="8246905" y="2568959"/>
                  <a:ext cx="1060942" cy="452330"/>
                </a:xfrm>
                <a:prstGeom prst="rect">
                  <a:avLst/>
                </a:prstGeom>
                <a:noFill/>
              </p:spPr>
              <p:txBody>
                <a:bodyPr wrap="none" rtlCol="0">
                  <a:spAutoFit/>
                </a:bodyPr>
                <a:lstStyle/>
                <a:p>
                  <a:pPr algn="ctr">
                    <a:lnSpc>
                      <a:spcPct val="80000"/>
                    </a:lnSpc>
                  </a:pPr>
                  <a:r>
                    <a:rPr lang="de-DE" sz="1200" dirty="0">
                      <a:solidFill>
                        <a:srgbClr val="000000"/>
                      </a:solidFill>
                      <a:latin typeface="Bebas Neue" panose="020B0506020202020201" pitchFamily="34" charset="0"/>
                    </a:rPr>
                    <a:t>24 Std.</a:t>
                  </a:r>
                </a:p>
              </p:txBody>
            </p:sp>
            <p:sp>
              <p:nvSpPr>
                <p:cNvPr id="15" name="Textfeld 14"/>
                <p:cNvSpPr txBox="1"/>
                <p:nvPr/>
              </p:nvSpPr>
              <p:spPr bwMode="gray">
                <a:xfrm rot="18713831">
                  <a:off x="6222023" y="3433512"/>
                  <a:ext cx="2392186" cy="1665210"/>
                </a:xfrm>
                <a:prstGeom prst="rect">
                  <a:avLst/>
                </a:prstGeom>
                <a:noFill/>
              </p:spPr>
              <p:txBody>
                <a:bodyPr wrap="square" rtlCol="0">
                  <a:prstTxWarp prst="textArchDown">
                    <a:avLst/>
                  </a:prstTxWarp>
                  <a:spAutoFit/>
                </a:bodyPr>
                <a:lstStyle/>
                <a:p>
                  <a:pPr algn="ctr"/>
                  <a:r>
                    <a:rPr lang="de-DE" sz="825" b="1" dirty="0">
                      <a:solidFill>
                        <a:srgbClr val="FFFFFF"/>
                      </a:solidFill>
                    </a:rPr>
                    <a:t>SPRINT PLANUNG</a:t>
                  </a:r>
                </a:p>
              </p:txBody>
            </p:sp>
            <p:sp>
              <p:nvSpPr>
                <p:cNvPr id="16" name="Textfeld 15"/>
                <p:cNvSpPr txBox="1"/>
                <p:nvPr/>
              </p:nvSpPr>
              <p:spPr bwMode="gray">
                <a:xfrm rot="3785243">
                  <a:off x="6202106" y="2713179"/>
                  <a:ext cx="2392187" cy="1867560"/>
                </a:xfrm>
                <a:prstGeom prst="rect">
                  <a:avLst/>
                </a:prstGeom>
                <a:noFill/>
              </p:spPr>
              <p:txBody>
                <a:bodyPr wrap="square" rtlCol="0">
                  <a:prstTxWarp prst="textArchUp">
                    <a:avLst/>
                  </a:prstTxWarp>
                  <a:spAutoFit/>
                </a:bodyPr>
                <a:lstStyle/>
                <a:p>
                  <a:pPr algn="ctr"/>
                  <a:r>
                    <a:rPr lang="de-DE" sz="825" b="1" dirty="0">
                      <a:solidFill>
                        <a:srgbClr val="FFFFFF"/>
                      </a:solidFill>
                    </a:rPr>
                    <a:t>DAILY SCRUM</a:t>
                  </a:r>
                  <a:endParaRPr lang="de-DE" sz="825" dirty="0">
                    <a:solidFill>
                      <a:srgbClr val="FFFFFF"/>
                    </a:solidFill>
                    <a:latin typeface="Calibri Light" panose="020F0302020204030204" pitchFamily="34" charset="0"/>
                  </a:endParaRPr>
                </a:p>
              </p:txBody>
            </p:sp>
            <p:sp>
              <p:nvSpPr>
                <p:cNvPr id="17" name="Rechteck 16"/>
                <p:cNvSpPr/>
                <p:nvPr/>
              </p:nvSpPr>
              <p:spPr bwMode="gray">
                <a:xfrm>
                  <a:off x="6024367" y="5119234"/>
                  <a:ext cx="841237" cy="395146"/>
                </a:xfrm>
                <a:prstGeom prst="rect">
                  <a:avLst/>
                </a:prstGeom>
                <a:solidFill>
                  <a:schemeClr val="accent1"/>
                </a:solidFill>
                <a:ln w="12700">
                  <a:noFill/>
                  <a:round/>
                  <a:headEnd/>
                  <a:tailEnd/>
                </a:ln>
              </p:spPr>
              <p:txBody>
                <a:bodyPr rtlCol="0" anchor="ctr"/>
                <a:lstStyle/>
                <a:p>
                  <a:pPr algn="ctr"/>
                  <a:endParaRPr lang="de-DE" dirty="0"/>
                </a:p>
              </p:txBody>
            </p:sp>
            <p:sp>
              <p:nvSpPr>
                <p:cNvPr id="18" name="Gleichschenkliges Dreieck 17"/>
                <p:cNvSpPr/>
                <p:nvPr/>
              </p:nvSpPr>
              <p:spPr bwMode="gray">
                <a:xfrm rot="9503249">
                  <a:off x="5060771" y="4303589"/>
                  <a:ext cx="969293" cy="430797"/>
                </a:xfrm>
                <a:prstGeom prst="triangle">
                  <a:avLst/>
                </a:prstGeom>
                <a:solidFill>
                  <a:schemeClr val="accent1"/>
                </a:solidFill>
                <a:ln w="12700">
                  <a:noFill/>
                  <a:round/>
                  <a:headEnd/>
                  <a:tailEnd/>
                </a:ln>
              </p:spPr>
              <p:txBody>
                <a:bodyPr rtlCol="0" anchor="ctr"/>
                <a:lstStyle/>
                <a:p>
                  <a:pPr algn="ctr"/>
                  <a:endParaRPr lang="de-DE" dirty="0"/>
                </a:p>
              </p:txBody>
            </p:sp>
            <p:sp>
              <p:nvSpPr>
                <p:cNvPr id="19" name="Textfeld 18"/>
                <p:cNvSpPr txBox="1"/>
                <p:nvPr/>
              </p:nvSpPr>
              <p:spPr bwMode="gray">
                <a:xfrm>
                  <a:off x="5615793" y="3671831"/>
                  <a:ext cx="2480554" cy="591507"/>
                </a:xfrm>
                <a:prstGeom prst="rect">
                  <a:avLst/>
                </a:prstGeom>
                <a:noFill/>
              </p:spPr>
              <p:txBody>
                <a:bodyPr wrap="none" rtlCol="0">
                  <a:spAutoFit/>
                </a:bodyPr>
                <a:lstStyle/>
                <a:p>
                  <a:pPr algn="ctr">
                    <a:lnSpc>
                      <a:spcPct val="80000"/>
                    </a:lnSpc>
                  </a:pPr>
                  <a:r>
                    <a:rPr lang="de-DE" sz="1800" dirty="0">
                      <a:solidFill>
                        <a:srgbClr val="000000"/>
                      </a:solidFill>
                      <a:latin typeface="Bebas Neue" panose="020B0506020202020201" pitchFamily="34" charset="0"/>
                    </a:rPr>
                    <a:t>1-4 WOCHEN</a:t>
                  </a:r>
                </a:p>
              </p:txBody>
            </p:sp>
            <p:sp>
              <p:nvSpPr>
                <p:cNvPr id="20" name="Textfeld 19"/>
                <p:cNvSpPr txBox="1"/>
                <p:nvPr/>
              </p:nvSpPr>
              <p:spPr bwMode="gray">
                <a:xfrm>
                  <a:off x="6243029" y="3400728"/>
                  <a:ext cx="1226082" cy="487123"/>
                </a:xfrm>
                <a:prstGeom prst="rect">
                  <a:avLst/>
                </a:prstGeom>
                <a:noFill/>
              </p:spPr>
              <p:txBody>
                <a:bodyPr wrap="none" rtlCol="0">
                  <a:spAutoFit/>
                </a:bodyPr>
                <a:lstStyle/>
                <a:p>
                  <a:pPr algn="ctr">
                    <a:lnSpc>
                      <a:spcPct val="80000"/>
                    </a:lnSpc>
                  </a:pPr>
                  <a:r>
                    <a:rPr lang="de-DE" dirty="0">
                      <a:solidFill>
                        <a:srgbClr val="000000"/>
                      </a:solidFill>
                      <a:latin typeface="Calibri Light" panose="020F0302020204030204" pitchFamily="34" charset="0"/>
                    </a:rPr>
                    <a:t>SPRINT</a:t>
                  </a:r>
                </a:p>
              </p:txBody>
            </p:sp>
            <p:sp>
              <p:nvSpPr>
                <p:cNvPr id="21" name="Textfeld 20"/>
                <p:cNvSpPr txBox="1"/>
                <p:nvPr/>
              </p:nvSpPr>
              <p:spPr bwMode="gray">
                <a:xfrm rot="19072217">
                  <a:off x="5265642" y="2399659"/>
                  <a:ext cx="2706448" cy="2192760"/>
                </a:xfrm>
                <a:prstGeom prst="rect">
                  <a:avLst/>
                </a:prstGeom>
                <a:noFill/>
              </p:spPr>
              <p:txBody>
                <a:bodyPr wrap="square" rtlCol="0">
                  <a:prstTxWarp prst="textArchUp">
                    <a:avLst/>
                  </a:prstTxWarp>
                  <a:spAutoFit/>
                </a:bodyPr>
                <a:lstStyle/>
                <a:p>
                  <a:pPr algn="ctr"/>
                  <a:r>
                    <a:rPr lang="de-DE" sz="1050" b="1" dirty="0">
                      <a:solidFill>
                        <a:srgbClr val="FFFFFF"/>
                      </a:solidFill>
                    </a:rPr>
                    <a:t>SPRINT-ÜBERPRÜFUNG &amp; RÜCKBLICK</a:t>
                  </a:r>
                </a:p>
              </p:txBody>
            </p:sp>
          </p:grpSp>
          <p:sp>
            <p:nvSpPr>
              <p:cNvPr id="10" name="Gleichschenkliges Dreieck 9"/>
              <p:cNvSpPr/>
              <p:nvPr/>
            </p:nvSpPr>
            <p:spPr bwMode="gray">
              <a:xfrm rot="13236072" flipH="1">
                <a:off x="9189276" y="3052658"/>
                <a:ext cx="533923" cy="237300"/>
              </a:xfrm>
              <a:prstGeom prst="triangle">
                <a:avLst/>
              </a:prstGeom>
              <a:solidFill>
                <a:schemeClr val="accent1"/>
              </a:solidFill>
              <a:ln w="12700">
                <a:noFill/>
                <a:round/>
                <a:headEnd/>
                <a:tailEnd/>
              </a:ln>
            </p:spPr>
            <p:txBody>
              <a:bodyPr rtlCol="0" anchor="ctr"/>
              <a:lstStyle/>
              <a:p>
                <a:pPr algn="ctr"/>
                <a:endParaRPr lang="de-DE" dirty="0"/>
              </a:p>
            </p:txBody>
          </p:sp>
        </p:grpSp>
        <p:sp>
          <p:nvSpPr>
            <p:cNvPr id="8" name="Pfeil nach rechts 40"/>
            <p:cNvSpPr/>
            <p:nvPr/>
          </p:nvSpPr>
          <p:spPr bwMode="gray">
            <a:xfrm>
              <a:off x="3706209" y="4924422"/>
              <a:ext cx="2355300" cy="788010"/>
            </a:xfrm>
            <a:prstGeom prst="rightArrow">
              <a:avLst/>
            </a:prstGeom>
            <a:solidFill>
              <a:schemeClr val="accent1">
                <a:lumMod val="40000"/>
                <a:lumOff val="60000"/>
              </a:schemeClr>
            </a:solidFill>
            <a:ln w="12700">
              <a:noFill/>
              <a:round/>
              <a:headEnd/>
              <a:tailEnd/>
            </a:ln>
          </p:spPr>
          <p:txBody>
            <a:bodyPr rtlCol="0" anchor="ctr"/>
            <a:lstStyle/>
            <a:p>
              <a:pPr algn="ctr"/>
              <a:endParaRPr lang="de-DE" dirty="0"/>
            </a:p>
          </p:txBody>
        </p:sp>
      </p:grpSp>
    </p:spTree>
    <p:extLst>
      <p:ext uri="{BB962C8B-B14F-4D97-AF65-F5344CB8AC3E}">
        <p14:creationId xmlns:p14="http://schemas.microsoft.com/office/powerpoint/2010/main" val="1616581422"/>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a:xfrm>
            <a:off x="454043" y="440746"/>
            <a:ext cx="7722401" cy="454025"/>
          </a:xfrm>
        </p:spPr>
        <p:txBody>
          <a:bodyPr/>
          <a:lstStyle/>
          <a:p>
            <a:pPr eaLnBrk="1" hangingPunct="1"/>
            <a:r>
              <a:rPr lang="de-DE" altLang="de-DE" sz="3200" dirty="0" err="1"/>
              <a:t>Scrum</a:t>
            </a:r>
            <a:r>
              <a:rPr lang="de-DE" altLang="de-DE" sz="3200" dirty="0"/>
              <a:t>: feste Abläufe</a:t>
            </a:r>
          </a:p>
        </p:txBody>
      </p:sp>
      <p:sp>
        <p:nvSpPr>
          <p:cNvPr id="34821" name="Inhaltsplatzhalter 15"/>
          <p:cNvSpPr>
            <a:spLocks noGrp="1"/>
          </p:cNvSpPr>
          <p:nvPr>
            <p:ph idx="1"/>
          </p:nvPr>
        </p:nvSpPr>
        <p:spPr>
          <a:xfrm>
            <a:off x="454043" y="1469477"/>
            <a:ext cx="6075362" cy="2741518"/>
          </a:xfrm>
        </p:spPr>
        <p:txBody>
          <a:bodyPr>
            <a:normAutofit/>
          </a:bodyPr>
          <a:lstStyle/>
          <a:p>
            <a:pPr marL="342900" indent="-342900" eaLnBrk="1" hangingPunct="1">
              <a:buFont typeface="+mj-lt"/>
              <a:buAutoNum type="arabicPeriod"/>
            </a:pPr>
            <a:r>
              <a:rPr lang="de-DE" altLang="de-DE" sz="1600" b="1" dirty="0"/>
              <a:t>Planungsmeeting</a:t>
            </a:r>
            <a:r>
              <a:rPr lang="de-DE" altLang="de-DE" sz="1600" dirty="0"/>
              <a:t>: Aufwand der </a:t>
            </a:r>
            <a:r>
              <a:rPr lang="de-DE" altLang="de-DE" sz="1600" dirty="0" smtClean="0"/>
              <a:t>Arbeitspakete </a:t>
            </a:r>
            <a:r>
              <a:rPr lang="de-DE" altLang="de-DE" sz="1600" dirty="0"/>
              <a:t>wird </a:t>
            </a:r>
            <a:r>
              <a:rPr lang="de-DE" altLang="de-DE" sz="1600" dirty="0" smtClean="0"/>
              <a:t> geschätzt</a:t>
            </a:r>
            <a:r>
              <a:rPr lang="de-DE" altLang="de-DE" sz="1600" dirty="0"/>
              <a:t>, die Aufgaben </a:t>
            </a:r>
            <a:r>
              <a:rPr lang="de-DE" altLang="de-DE" sz="1600" dirty="0" smtClean="0"/>
              <a:t>für </a:t>
            </a:r>
            <a:r>
              <a:rPr lang="de-DE" altLang="de-DE" sz="1600" dirty="0"/>
              <a:t>den Sprint ( 2 – 4 Wochen) werden verteilt. </a:t>
            </a:r>
          </a:p>
          <a:p>
            <a:pPr marL="342900" indent="-342900" eaLnBrk="1" hangingPunct="1">
              <a:buFont typeface="+mj-lt"/>
              <a:buAutoNum type="arabicPeriod"/>
            </a:pPr>
            <a:r>
              <a:rPr lang="de-DE" altLang="de-DE" sz="1600" b="1" dirty="0" smtClean="0"/>
              <a:t>Täglicher </a:t>
            </a:r>
            <a:r>
              <a:rPr lang="de-DE" altLang="de-DE" sz="1600" b="1" dirty="0"/>
              <a:t>Austausch </a:t>
            </a:r>
            <a:r>
              <a:rPr lang="de-DE" altLang="de-DE" sz="1600" dirty="0"/>
              <a:t>im </a:t>
            </a:r>
            <a:r>
              <a:rPr lang="de-DE" altLang="de-DE" sz="1600" dirty="0" err="1"/>
              <a:t>Scrum</a:t>
            </a:r>
            <a:r>
              <a:rPr lang="de-DE" altLang="de-DE" sz="1600" dirty="0"/>
              <a:t>-Meeting.</a:t>
            </a:r>
          </a:p>
          <a:p>
            <a:pPr marL="342900" indent="-342900" eaLnBrk="1" hangingPunct="1">
              <a:buFont typeface="+mj-lt"/>
              <a:buAutoNum type="arabicPeriod"/>
            </a:pPr>
            <a:r>
              <a:rPr lang="de-DE" altLang="de-DE" sz="1600" b="1" dirty="0"/>
              <a:t>Während des Sprints entwickelt das Team ohne Störungen von außen die Features aus dem Planungsmeeting.</a:t>
            </a:r>
          </a:p>
          <a:p>
            <a:pPr marL="342900" indent="-342900" eaLnBrk="1" hangingPunct="1">
              <a:buFont typeface="+mj-lt"/>
              <a:buAutoNum type="arabicPeriod"/>
            </a:pPr>
            <a:r>
              <a:rPr lang="de-DE" altLang="de-DE" sz="1600" b="1" dirty="0"/>
              <a:t>Ende des Sprints: Präsentation und Abnahme </a:t>
            </a:r>
            <a:r>
              <a:rPr lang="de-DE" altLang="de-DE" sz="1600" dirty="0"/>
              <a:t>der neuen Funktionalität. Feedback des Kunden.</a:t>
            </a:r>
          </a:p>
          <a:p>
            <a:pPr marL="342900" indent="-342900" eaLnBrk="1" hangingPunct="1">
              <a:buFont typeface="+mj-lt"/>
              <a:buAutoNum type="arabicPeriod"/>
            </a:pPr>
            <a:r>
              <a:rPr lang="de-DE" altLang="de-DE" sz="1600" b="1" dirty="0"/>
              <a:t>Rückschau</a:t>
            </a:r>
            <a:r>
              <a:rPr lang="de-DE" altLang="de-DE" sz="1600" dirty="0"/>
              <a:t>: Was haben wir gelernt? Was lässt sich verbessern?</a:t>
            </a:r>
          </a:p>
          <a:p>
            <a:pPr eaLnBrk="1" hangingPunct="1"/>
            <a:endParaRPr lang="de-DE" altLang="de-DE" sz="1600" dirty="0"/>
          </a:p>
        </p:txBody>
      </p:sp>
      <p:graphicFrame>
        <p:nvGraphicFramePr>
          <p:cNvPr id="18" name="Inhaltsplatzhalter 3"/>
          <p:cNvGraphicFramePr>
            <a:graphicFrameLocks/>
          </p:cNvGraphicFramePr>
          <p:nvPr>
            <p:extLst>
              <p:ext uri="{D42A27DB-BD31-4B8C-83A1-F6EECF244321}">
                <p14:modId xmlns:p14="http://schemas.microsoft.com/office/powerpoint/2010/main" val="2092418575"/>
              </p:ext>
            </p:extLst>
          </p:nvPr>
        </p:nvGraphicFramePr>
        <p:xfrm>
          <a:off x="6678216" y="1752416"/>
          <a:ext cx="1723988" cy="16386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972128"/>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6"/>
          <p:cNvSpPr txBox="1">
            <a:spLocks/>
          </p:cNvSpPr>
          <p:nvPr/>
        </p:nvSpPr>
        <p:spPr>
          <a:xfrm>
            <a:off x="197212" y="439513"/>
            <a:ext cx="9336514" cy="468312"/>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4000" b="1" i="0" kern="1200" cap="all" spc="200" baseline="0">
                <a:solidFill>
                  <a:srgbClr val="E3051B"/>
                </a:solidFill>
                <a:latin typeface="Meta Head IGM Cond Black" panose="02000506030000020004" pitchFamily="2" charset="77"/>
                <a:ea typeface="+mj-ea"/>
                <a:cs typeface="+mj-cs"/>
              </a:defRPr>
            </a:lvl1pPr>
          </a:lstStyle>
          <a:p>
            <a:r>
              <a:rPr lang="de-DE" sz="2800" dirty="0" smtClean="0"/>
              <a:t>Entwicklungsarbeit – Prozesse im Vergleich </a:t>
            </a:r>
            <a:endParaRPr lang="de-DE" sz="2800" dirty="0"/>
          </a:p>
        </p:txBody>
      </p:sp>
      <p:pic>
        <p:nvPicPr>
          <p:cNvPr id="5" name="Grafik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475652" y="1007053"/>
            <a:ext cx="6136040" cy="3936780"/>
          </a:xfrm>
          <a:prstGeom prst="rect">
            <a:avLst/>
          </a:prstGeom>
        </p:spPr>
      </p:pic>
      <p:sp>
        <p:nvSpPr>
          <p:cNvPr id="2" name="Textfeld 1"/>
          <p:cNvSpPr txBox="1"/>
          <p:nvPr/>
        </p:nvSpPr>
        <p:spPr>
          <a:xfrm>
            <a:off x="5190565" y="1358153"/>
            <a:ext cx="275665" cy="153888"/>
          </a:xfrm>
          <a:prstGeom prst="rect">
            <a:avLst/>
          </a:prstGeom>
          <a:solidFill>
            <a:schemeClr val="bg1"/>
          </a:solidFill>
        </p:spPr>
        <p:txBody>
          <a:bodyPr wrap="square" rtlCol="0">
            <a:spAutoFit/>
          </a:bodyPr>
          <a:lstStyle/>
          <a:p>
            <a:endParaRPr lang="de-DE" sz="400" dirty="0">
              <a:solidFill>
                <a:srgbClr val="3C3C3B"/>
              </a:solidFill>
            </a:endParaRPr>
          </a:p>
        </p:txBody>
      </p:sp>
      <p:sp>
        <p:nvSpPr>
          <p:cNvPr id="3" name="Ellipse 2"/>
          <p:cNvSpPr/>
          <p:nvPr/>
        </p:nvSpPr>
        <p:spPr>
          <a:xfrm>
            <a:off x="5970494" y="3428999"/>
            <a:ext cx="255495" cy="1479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400" dirty="0" smtClean="0">
                <a:solidFill>
                  <a:srgbClr val="3C3C3B"/>
                </a:solidFill>
              </a:rPr>
              <a:t>¼ h</a:t>
            </a:r>
            <a:endParaRPr lang="de-DE" sz="400" dirty="0">
              <a:solidFill>
                <a:srgbClr val="3C3C3B"/>
              </a:solidFill>
            </a:endParaRPr>
          </a:p>
        </p:txBody>
      </p:sp>
    </p:spTree>
    <p:extLst>
      <p:ext uri="{BB962C8B-B14F-4D97-AF65-F5344CB8AC3E}">
        <p14:creationId xmlns:p14="http://schemas.microsoft.com/office/powerpoint/2010/main" val="22538048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platzhalter 2"/>
          <p:cNvSpPr>
            <a:spLocks noGrp="1"/>
          </p:cNvSpPr>
          <p:nvPr>
            <p:ph type="body" sz="quarter" idx="16"/>
          </p:nvPr>
        </p:nvSpPr>
        <p:spPr>
          <a:xfrm>
            <a:off x="507097" y="1129431"/>
            <a:ext cx="1836204" cy="2701471"/>
          </a:xfrm>
        </p:spPr>
        <p:txBody>
          <a:bodyPr/>
          <a:lstStyle/>
          <a:p>
            <a:pPr>
              <a:spcBef>
                <a:spcPts val="0"/>
              </a:spcBef>
              <a:buClr>
                <a:schemeClr val="tx1"/>
              </a:buClr>
              <a:defRPr/>
            </a:pPr>
            <a:r>
              <a:rPr lang="de-DE" altLang="de-DE" sz="1200" b="1" dirty="0" err="1"/>
              <a:t>Scrum</a:t>
            </a:r>
            <a:r>
              <a:rPr lang="de-DE" altLang="de-DE" sz="1200" b="1" dirty="0"/>
              <a:t> </a:t>
            </a:r>
            <a:r>
              <a:rPr lang="de-DE" sz="1200" b="1" dirty="0"/>
              <a:t>Entwickler- oder Projektteam </a:t>
            </a:r>
            <a:br>
              <a:rPr lang="de-DE" sz="1200" b="1" dirty="0"/>
            </a:br>
            <a:r>
              <a:rPr lang="de-DE" sz="1200" dirty="0"/>
              <a:t>ist interdisziplinär zusammengesetzt:</a:t>
            </a:r>
            <a:br>
              <a:rPr lang="de-DE" sz="1200" dirty="0"/>
            </a:br>
            <a:endParaRPr lang="de-DE" sz="1200" dirty="0"/>
          </a:p>
          <a:p>
            <a:pPr marL="214313" indent="-214313">
              <a:spcBef>
                <a:spcPts val="0"/>
              </a:spcBef>
              <a:buClr>
                <a:schemeClr val="tx1"/>
              </a:buClr>
              <a:buSzTx/>
              <a:buFont typeface="Arial" panose="020B0604020202020204" pitchFamily="34" charset="0"/>
              <a:buChar char="•"/>
              <a:defRPr/>
            </a:pPr>
            <a:r>
              <a:rPr lang="de-DE" dirty="0"/>
              <a:t>Meist </a:t>
            </a:r>
            <a:r>
              <a:rPr lang="de-DE" dirty="0" smtClean="0"/>
              <a:t>3 </a:t>
            </a:r>
            <a:r>
              <a:rPr lang="de-DE" dirty="0"/>
              <a:t>bis 9 Mitarbeiter/innen</a:t>
            </a:r>
            <a:r>
              <a:rPr lang="de-DE" dirty="0" smtClean="0"/>
              <a:t>.</a:t>
            </a:r>
          </a:p>
          <a:p>
            <a:pPr marL="171450" indent="-171450">
              <a:spcBef>
                <a:spcPts val="0"/>
              </a:spcBef>
              <a:buClr>
                <a:schemeClr val="tx1"/>
              </a:buClr>
              <a:buSzTx/>
              <a:buFont typeface="Arial" panose="020B0604020202020204" pitchFamily="34" charset="0"/>
              <a:buChar char="•"/>
              <a:defRPr/>
            </a:pPr>
            <a:endParaRPr lang="de-DE" dirty="0"/>
          </a:p>
          <a:p>
            <a:pPr marL="214313" indent="-214313">
              <a:spcBef>
                <a:spcPts val="0"/>
              </a:spcBef>
              <a:buClr>
                <a:schemeClr val="tx1"/>
              </a:buClr>
              <a:buSzTx/>
              <a:buFont typeface="Arial" panose="020B0604020202020204" pitchFamily="34" charset="0"/>
              <a:buChar char="•"/>
              <a:defRPr/>
            </a:pPr>
            <a:r>
              <a:rPr lang="de-DE" dirty="0"/>
              <a:t>Keine spezifische Hierarchien</a:t>
            </a:r>
            <a:r>
              <a:rPr lang="de-DE" dirty="0" smtClean="0"/>
              <a:t>.</a:t>
            </a:r>
          </a:p>
          <a:p>
            <a:pPr marL="171450" indent="-171450">
              <a:spcBef>
                <a:spcPts val="0"/>
              </a:spcBef>
              <a:buClr>
                <a:schemeClr val="tx1"/>
              </a:buClr>
              <a:buSzTx/>
              <a:buFont typeface="Arial" panose="020B0604020202020204" pitchFamily="34" charset="0"/>
              <a:buChar char="•"/>
              <a:defRPr/>
            </a:pPr>
            <a:endParaRPr lang="de-DE" dirty="0" smtClean="0"/>
          </a:p>
          <a:p>
            <a:pPr marL="214313" indent="-214313">
              <a:spcBef>
                <a:spcPts val="0"/>
              </a:spcBef>
              <a:buClr>
                <a:schemeClr val="tx1"/>
              </a:buClr>
              <a:buSzTx/>
              <a:buFont typeface="Arial" panose="020B0604020202020204" pitchFamily="34" charset="0"/>
              <a:buChar char="•"/>
              <a:defRPr/>
            </a:pPr>
            <a:r>
              <a:rPr lang="de-DE" dirty="0" smtClean="0"/>
              <a:t>selbstorganisierend</a:t>
            </a:r>
            <a:endParaRPr lang="de-DE" dirty="0"/>
          </a:p>
        </p:txBody>
      </p:sp>
      <p:sp>
        <p:nvSpPr>
          <p:cNvPr id="3" name="Textplatzhalter 2"/>
          <p:cNvSpPr>
            <a:spLocks noGrp="1"/>
          </p:cNvSpPr>
          <p:nvPr>
            <p:ph type="body" sz="quarter" idx="18"/>
          </p:nvPr>
        </p:nvSpPr>
        <p:spPr>
          <a:xfrm>
            <a:off x="3031433" y="1129431"/>
            <a:ext cx="1878548" cy="2701471"/>
          </a:xfrm>
        </p:spPr>
        <p:txBody>
          <a:bodyPr/>
          <a:lstStyle/>
          <a:p>
            <a:pPr>
              <a:lnSpc>
                <a:spcPct val="125000"/>
              </a:lnSpc>
              <a:spcBef>
                <a:spcPts val="0"/>
              </a:spcBef>
              <a:defRPr/>
            </a:pPr>
            <a:r>
              <a:rPr lang="de-DE" sz="1200" b="1" dirty="0" err="1"/>
              <a:t>Product</a:t>
            </a:r>
            <a:r>
              <a:rPr lang="de-DE" sz="1200" b="1" dirty="0"/>
              <a:t> </a:t>
            </a:r>
            <a:r>
              <a:rPr lang="de-DE" sz="1200" b="1" dirty="0" err="1"/>
              <a:t>Owner</a:t>
            </a:r>
            <a:r>
              <a:rPr lang="de-DE" sz="1200" b="1" dirty="0"/>
              <a:t> </a:t>
            </a:r>
            <a:br>
              <a:rPr lang="de-DE" sz="1200" b="1" dirty="0"/>
            </a:br>
            <a:r>
              <a:rPr lang="de-DE" sz="1200" dirty="0"/>
              <a:t>ist der Visionär:</a:t>
            </a:r>
            <a:br>
              <a:rPr lang="de-DE" sz="1200" dirty="0"/>
            </a:br>
            <a:endParaRPr lang="de-DE" sz="1200" dirty="0"/>
          </a:p>
          <a:p>
            <a:pPr marL="214313" indent="-214313">
              <a:lnSpc>
                <a:spcPct val="125000"/>
              </a:lnSpc>
              <a:spcBef>
                <a:spcPts val="0"/>
              </a:spcBef>
              <a:buFont typeface="Arial" panose="020B0604020202020204" pitchFamily="34" charset="0"/>
              <a:buChar char="•"/>
              <a:defRPr/>
            </a:pPr>
            <a:r>
              <a:rPr lang="de-DE" dirty="0"/>
              <a:t>Arbeitet die Produktidee aus. </a:t>
            </a:r>
          </a:p>
          <a:p>
            <a:pPr marL="214313" indent="-214313">
              <a:lnSpc>
                <a:spcPct val="125000"/>
              </a:lnSpc>
              <a:spcBef>
                <a:spcPts val="0"/>
              </a:spcBef>
              <a:buFont typeface="Arial" panose="020B0604020202020204" pitchFamily="34" charset="0"/>
              <a:buChar char="•"/>
              <a:defRPr/>
            </a:pPr>
            <a:r>
              <a:rPr lang="de-DE" dirty="0"/>
              <a:t>Formuliert und priorisiert fachliche Anforderungen</a:t>
            </a:r>
            <a:r>
              <a:rPr lang="de-DE" dirty="0" smtClean="0"/>
              <a:t>.</a:t>
            </a:r>
          </a:p>
          <a:p>
            <a:pPr marL="214313" indent="-214313">
              <a:lnSpc>
                <a:spcPct val="125000"/>
              </a:lnSpc>
              <a:spcBef>
                <a:spcPts val="0"/>
              </a:spcBef>
              <a:buFont typeface="Arial" panose="020B0604020202020204" pitchFamily="34" charset="0"/>
              <a:buChar char="•"/>
              <a:defRPr/>
            </a:pPr>
            <a:r>
              <a:rPr lang="de-DE" dirty="0"/>
              <a:t>überprüft und </a:t>
            </a:r>
            <a:r>
              <a:rPr lang="de-DE" dirty="0" smtClean="0"/>
              <a:t>passt kontinuierlich an</a:t>
            </a:r>
          </a:p>
          <a:p>
            <a:pPr marL="214313" indent="-214313">
              <a:lnSpc>
                <a:spcPct val="125000"/>
              </a:lnSpc>
              <a:spcBef>
                <a:spcPts val="0"/>
              </a:spcBef>
              <a:buFont typeface="Arial" panose="020B0604020202020204" pitchFamily="34" charset="0"/>
              <a:buChar char="•"/>
              <a:defRPr/>
            </a:pPr>
            <a:r>
              <a:rPr lang="de-DE" dirty="0" smtClean="0"/>
              <a:t>Konsolidiert </a:t>
            </a:r>
            <a:r>
              <a:rPr lang="de-DE" dirty="0"/>
              <a:t>die Anforderungen der Beteiligten (Stakeholder).</a:t>
            </a:r>
          </a:p>
          <a:p>
            <a:endParaRPr lang="de-DE" sz="1200" dirty="0"/>
          </a:p>
        </p:txBody>
      </p:sp>
      <p:sp>
        <p:nvSpPr>
          <p:cNvPr id="22" name="Textplatzhalter 21"/>
          <p:cNvSpPr>
            <a:spLocks noGrp="1"/>
          </p:cNvSpPr>
          <p:nvPr>
            <p:ph type="body" sz="quarter" idx="20"/>
          </p:nvPr>
        </p:nvSpPr>
        <p:spPr>
          <a:xfrm>
            <a:off x="5601777" y="709843"/>
            <a:ext cx="1836204" cy="3835597"/>
          </a:xfrm>
        </p:spPr>
        <p:txBody>
          <a:bodyPr/>
          <a:lstStyle/>
          <a:p>
            <a:pPr>
              <a:lnSpc>
                <a:spcPct val="125000"/>
              </a:lnSpc>
              <a:spcBef>
                <a:spcPts val="0"/>
              </a:spcBef>
              <a:defRPr/>
            </a:pPr>
            <a:r>
              <a:rPr lang="de-DE" sz="1200" b="1" dirty="0" err="1"/>
              <a:t>Scrum</a:t>
            </a:r>
            <a:r>
              <a:rPr lang="de-DE" sz="1200" b="1" dirty="0"/>
              <a:t> Master/Trainer/Coach </a:t>
            </a:r>
            <a:br>
              <a:rPr lang="de-DE" sz="1200" b="1" dirty="0"/>
            </a:br>
            <a:r>
              <a:rPr lang="de-DE" sz="1200" dirty="0"/>
              <a:t>ist der Moderator:</a:t>
            </a:r>
            <a:br>
              <a:rPr lang="de-DE" sz="1200" dirty="0"/>
            </a:br>
            <a:endParaRPr lang="de-DE" sz="1200" dirty="0"/>
          </a:p>
          <a:p>
            <a:pPr marL="214313" indent="-214313">
              <a:lnSpc>
                <a:spcPct val="125000"/>
              </a:lnSpc>
              <a:spcBef>
                <a:spcPts val="0"/>
              </a:spcBef>
              <a:buFont typeface="Arial" panose="020B0604020202020204" pitchFamily="34" charset="0"/>
              <a:buChar char="•"/>
              <a:defRPr/>
            </a:pPr>
            <a:r>
              <a:rPr lang="de-DE" dirty="0"/>
              <a:t>Organisiert die Kommunikation des Entwicklungsteams mit der „Außenwelt".</a:t>
            </a:r>
            <a:br>
              <a:rPr lang="de-DE" dirty="0"/>
            </a:br>
            <a:endParaRPr lang="de-DE" dirty="0"/>
          </a:p>
          <a:p>
            <a:pPr marL="214313" indent="-214313">
              <a:lnSpc>
                <a:spcPct val="125000"/>
              </a:lnSpc>
              <a:spcBef>
                <a:spcPts val="0"/>
              </a:spcBef>
              <a:buFont typeface="Arial" panose="020B0604020202020204" pitchFamily="34" charset="0"/>
              <a:buChar char="•"/>
              <a:defRPr/>
            </a:pPr>
            <a:r>
              <a:rPr lang="de-DE" dirty="0"/>
              <a:t>Verschafft dem Team die erforderlichen Rahmenbedingungen (Ressourcen, Qualifizierung). </a:t>
            </a:r>
            <a:br>
              <a:rPr lang="de-DE" dirty="0"/>
            </a:br>
            <a:endParaRPr lang="de-DE" dirty="0"/>
          </a:p>
          <a:p>
            <a:pPr marL="214313" indent="-214313">
              <a:lnSpc>
                <a:spcPct val="125000"/>
              </a:lnSpc>
              <a:spcBef>
                <a:spcPts val="0"/>
              </a:spcBef>
              <a:buFont typeface="Arial" panose="020B0604020202020204" pitchFamily="34" charset="0"/>
              <a:buChar char="•"/>
              <a:defRPr/>
            </a:pPr>
            <a:r>
              <a:rPr lang="de-DE" dirty="0"/>
              <a:t>Ist verantwortlich für erfolgreiche Anwendung von </a:t>
            </a:r>
            <a:r>
              <a:rPr lang="de-DE" dirty="0" err="1"/>
              <a:t>Scrum</a:t>
            </a:r>
            <a:r>
              <a:rPr lang="de-DE" dirty="0"/>
              <a:t>.</a:t>
            </a:r>
          </a:p>
          <a:p>
            <a:endParaRPr lang="de-DE" dirty="0"/>
          </a:p>
        </p:txBody>
      </p:sp>
      <p:sp>
        <p:nvSpPr>
          <p:cNvPr id="33794" name="Titel 1"/>
          <p:cNvSpPr>
            <a:spLocks noGrp="1"/>
          </p:cNvSpPr>
          <p:nvPr>
            <p:ph type="title" idx="4294967295"/>
          </p:nvPr>
        </p:nvSpPr>
        <p:spPr>
          <a:xfrm>
            <a:off x="504419" y="491153"/>
            <a:ext cx="5933440" cy="351234"/>
          </a:xfrm>
        </p:spPr>
        <p:txBody>
          <a:bodyPr/>
          <a:lstStyle/>
          <a:p>
            <a:pPr eaLnBrk="1" hangingPunct="1"/>
            <a:r>
              <a:rPr lang="de-DE" altLang="de-DE" sz="3200" dirty="0" err="1"/>
              <a:t>Scrum</a:t>
            </a:r>
            <a:r>
              <a:rPr lang="de-DE" altLang="de-DE" sz="3200" dirty="0"/>
              <a:t> – neue Rollen</a:t>
            </a:r>
          </a:p>
        </p:txBody>
      </p:sp>
      <p:sp>
        <p:nvSpPr>
          <p:cNvPr id="23" name="Rechteck 2"/>
          <p:cNvSpPr>
            <a:spLocks noChangeArrowheads="1"/>
          </p:cNvSpPr>
          <p:nvPr/>
        </p:nvSpPr>
        <p:spPr bwMode="auto">
          <a:xfrm>
            <a:off x="1629054" y="4029912"/>
            <a:ext cx="2186862" cy="40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defTabSz="457200" eaLnBrk="0" fontAlgn="base" hangingPunct="0">
              <a:spcBef>
                <a:spcPct val="0"/>
              </a:spcBef>
              <a:spcAft>
                <a:spcPct val="0"/>
              </a:spcAft>
              <a:defRPr>
                <a:solidFill>
                  <a:schemeClr val="tx1"/>
                </a:solidFill>
                <a:latin typeface="Segoe UI" panose="020B0502040204020203" pitchFamily="34" charset="0"/>
              </a:defRPr>
            </a:lvl6pPr>
            <a:lvl7pPr marL="2971800" indent="-228600" defTabSz="457200" eaLnBrk="0" fontAlgn="base" hangingPunct="0">
              <a:spcBef>
                <a:spcPct val="0"/>
              </a:spcBef>
              <a:spcAft>
                <a:spcPct val="0"/>
              </a:spcAft>
              <a:defRPr>
                <a:solidFill>
                  <a:schemeClr val="tx1"/>
                </a:solidFill>
                <a:latin typeface="Segoe UI" panose="020B0502040204020203" pitchFamily="34" charset="0"/>
              </a:defRPr>
            </a:lvl7pPr>
            <a:lvl8pPr marL="3429000" indent="-228600" defTabSz="457200" eaLnBrk="0" fontAlgn="base" hangingPunct="0">
              <a:spcBef>
                <a:spcPct val="0"/>
              </a:spcBef>
              <a:spcAft>
                <a:spcPct val="0"/>
              </a:spcAft>
              <a:defRPr>
                <a:solidFill>
                  <a:schemeClr val="tx1"/>
                </a:solidFill>
                <a:latin typeface="Segoe UI" panose="020B0502040204020203" pitchFamily="34" charset="0"/>
              </a:defRPr>
            </a:lvl8pPr>
            <a:lvl9pPr marL="3886200" indent="-228600" defTabSz="457200" eaLnBrk="0" fontAlgn="base" hangingPunct="0">
              <a:spcBef>
                <a:spcPct val="0"/>
              </a:spcBef>
              <a:spcAft>
                <a:spcPct val="0"/>
              </a:spcAft>
              <a:defRPr>
                <a:solidFill>
                  <a:schemeClr val="tx1"/>
                </a:solidFill>
                <a:latin typeface="Segoe UI" panose="020B0502040204020203" pitchFamily="34" charset="0"/>
              </a:defRPr>
            </a:lvl9pPr>
          </a:lstStyle>
          <a:p>
            <a:pPr eaLnBrk="1" hangingPunct="1"/>
            <a:r>
              <a:rPr lang="de-DE" altLang="de-DE" sz="1013" b="1"/>
              <a:t>Bei agilen Methoden </a:t>
            </a:r>
            <a:br>
              <a:rPr lang="de-DE" altLang="de-DE" sz="1013" b="1"/>
            </a:br>
            <a:r>
              <a:rPr lang="de-DE" altLang="de-DE" sz="1013" b="1"/>
              <a:t>gibt es keine Hierarchien.</a:t>
            </a:r>
            <a:endParaRPr lang="de-DE" altLang="de-DE" sz="1013"/>
          </a:p>
        </p:txBody>
      </p:sp>
      <p:pic>
        <p:nvPicPr>
          <p:cNvPr id="4" name="Grafik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561689" y="3918467"/>
            <a:ext cx="1729075" cy="626973"/>
          </a:xfrm>
          <a:prstGeom prst="rect">
            <a:avLst/>
          </a:prstGeom>
        </p:spPr>
      </p:pic>
    </p:spTree>
    <p:extLst>
      <p:ext uri="{BB962C8B-B14F-4D97-AF65-F5344CB8AC3E}">
        <p14:creationId xmlns:p14="http://schemas.microsoft.com/office/powerpoint/2010/main" val="3151833478"/>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el 1"/>
          <p:cNvSpPr>
            <a:spLocks noGrp="1"/>
          </p:cNvSpPr>
          <p:nvPr>
            <p:ph type="title"/>
          </p:nvPr>
        </p:nvSpPr>
        <p:spPr>
          <a:xfrm>
            <a:off x="507485" y="488482"/>
            <a:ext cx="7722401" cy="454025"/>
          </a:xfrm>
        </p:spPr>
        <p:txBody>
          <a:bodyPr/>
          <a:lstStyle/>
          <a:p>
            <a:pPr eaLnBrk="1" hangingPunct="1"/>
            <a:r>
              <a:rPr lang="de-DE" altLang="de-DE" sz="3200" dirty="0" err="1"/>
              <a:t>Scrum</a:t>
            </a:r>
            <a:r>
              <a:rPr lang="de-DE" altLang="de-DE" sz="3200" dirty="0"/>
              <a:t>-Rollen: der </a:t>
            </a:r>
            <a:r>
              <a:rPr lang="de-DE" altLang="de-DE" sz="3200" dirty="0" err="1"/>
              <a:t>Product</a:t>
            </a:r>
            <a:r>
              <a:rPr lang="de-DE" altLang="de-DE" sz="3200" dirty="0"/>
              <a:t> </a:t>
            </a:r>
            <a:r>
              <a:rPr lang="de-DE" altLang="de-DE" sz="3200" dirty="0" err="1"/>
              <a:t>Owner</a:t>
            </a:r>
            <a:r>
              <a:rPr lang="de-DE" altLang="de-DE" sz="3200" dirty="0"/>
              <a:t> </a:t>
            </a:r>
          </a:p>
        </p:txBody>
      </p:sp>
      <p:sp>
        <p:nvSpPr>
          <p:cNvPr id="55299" name="Textplatzhalter 2"/>
          <p:cNvSpPr>
            <a:spLocks noGrp="1"/>
          </p:cNvSpPr>
          <p:nvPr>
            <p:ph type="body" sz="quarter" idx="12"/>
          </p:nvPr>
        </p:nvSpPr>
        <p:spPr>
          <a:xfrm>
            <a:off x="507485" y="1643350"/>
            <a:ext cx="5832872" cy="3292890"/>
          </a:xfrm>
        </p:spPr>
        <p:txBody>
          <a:bodyPr/>
          <a:lstStyle/>
          <a:p>
            <a:pPr eaLnBrk="1" hangingPunct="1"/>
            <a:r>
              <a:rPr lang="de-DE" altLang="de-DE" sz="1200" dirty="0"/>
              <a:t>Verantwortet die Ausarbeitung der Produktidee, die Produktoptimierungen, </a:t>
            </a:r>
            <a:endParaRPr lang="de-DE" altLang="de-DE" sz="1200" dirty="0" smtClean="0"/>
          </a:p>
          <a:p>
            <a:pPr marL="0" indent="0" eaLnBrk="1" hangingPunct="1">
              <a:buNone/>
            </a:pPr>
            <a:r>
              <a:rPr lang="de-DE" altLang="de-DE" sz="1200" dirty="0"/>
              <a:t> </a:t>
            </a:r>
            <a:r>
              <a:rPr lang="de-DE" altLang="de-DE" sz="1200" dirty="0" smtClean="0"/>
              <a:t>     Markt- </a:t>
            </a:r>
            <a:r>
              <a:rPr lang="de-DE" altLang="de-DE" sz="1200" dirty="0"/>
              <a:t>und Wettbewerbsanalysen</a:t>
            </a:r>
          </a:p>
          <a:p>
            <a:pPr eaLnBrk="1" hangingPunct="1"/>
            <a:r>
              <a:rPr lang="de-DE" altLang="de-DE" sz="1200" dirty="0"/>
              <a:t>Führt das agile Umsetzungsteam fachlich</a:t>
            </a:r>
          </a:p>
          <a:p>
            <a:pPr eaLnBrk="1" hangingPunct="1"/>
            <a:r>
              <a:rPr lang="de-DE" altLang="de-DE" sz="1200" dirty="0" err="1"/>
              <a:t>Releaseplanung</a:t>
            </a:r>
            <a:r>
              <a:rPr lang="de-DE" altLang="de-DE" sz="1200" dirty="0"/>
              <a:t> (Veröffentlichung des Produkts)</a:t>
            </a:r>
          </a:p>
          <a:p>
            <a:pPr eaLnBrk="1" hangingPunct="1"/>
            <a:r>
              <a:rPr lang="de-DE" altLang="de-DE" sz="1200" dirty="0"/>
              <a:t>Konsolidiert die Anforderungen der Stakeholder, beispielsweise in Workshops</a:t>
            </a:r>
          </a:p>
          <a:p>
            <a:pPr eaLnBrk="1" hangingPunct="1"/>
            <a:r>
              <a:rPr lang="de-DE" altLang="de-DE" sz="1200" dirty="0"/>
              <a:t>Formuliert und priorisiert fachliche Anforderungen, beispielsweise als  „User </a:t>
            </a:r>
            <a:endParaRPr lang="de-DE" altLang="de-DE" sz="1200" dirty="0" smtClean="0"/>
          </a:p>
          <a:p>
            <a:pPr marL="0" indent="0" eaLnBrk="1" hangingPunct="1">
              <a:buNone/>
            </a:pPr>
            <a:r>
              <a:rPr lang="de-DE" altLang="de-DE" sz="1200" dirty="0"/>
              <a:t> </a:t>
            </a:r>
            <a:r>
              <a:rPr lang="de-DE" altLang="de-DE" sz="1200" dirty="0" smtClean="0"/>
              <a:t>      Stories</a:t>
            </a:r>
            <a:r>
              <a:rPr lang="de-DE" altLang="de-DE" sz="1200" dirty="0"/>
              <a:t>“) in einem sogenannten </a:t>
            </a:r>
            <a:r>
              <a:rPr lang="de-DE" altLang="de-DE" sz="1200" dirty="0" err="1"/>
              <a:t>Product</a:t>
            </a:r>
            <a:r>
              <a:rPr lang="de-DE" altLang="de-DE" sz="1200" dirty="0"/>
              <a:t> </a:t>
            </a:r>
            <a:r>
              <a:rPr lang="de-DE" altLang="de-DE" sz="1200" dirty="0" err="1"/>
              <a:t>Backlog</a:t>
            </a:r>
            <a:r>
              <a:rPr lang="de-DE" altLang="de-DE" sz="1200" dirty="0"/>
              <a:t> (Aufgabensammlung)</a:t>
            </a:r>
          </a:p>
          <a:p>
            <a:pPr eaLnBrk="1" hangingPunct="1"/>
            <a:r>
              <a:rPr lang="de-DE" altLang="de-DE" sz="1200" dirty="0"/>
              <a:t>Transparente Kommunikation mit den Stakeholdern </a:t>
            </a:r>
          </a:p>
        </p:txBody>
      </p:sp>
      <p:sp>
        <p:nvSpPr>
          <p:cNvPr id="55300" name="Textplatzhalter 3"/>
          <p:cNvSpPr>
            <a:spLocks noGrp="1"/>
          </p:cNvSpPr>
          <p:nvPr>
            <p:ph type="body" sz="quarter" idx="14"/>
          </p:nvPr>
        </p:nvSpPr>
        <p:spPr>
          <a:xfrm>
            <a:off x="451644" y="1193388"/>
            <a:ext cx="5022056" cy="351234"/>
          </a:xfrm>
        </p:spPr>
        <p:txBody>
          <a:bodyPr/>
          <a:lstStyle/>
          <a:p>
            <a:pPr eaLnBrk="1" hangingPunct="1">
              <a:spcBef>
                <a:spcPct val="0"/>
              </a:spcBef>
            </a:pPr>
            <a:r>
              <a:rPr lang="de-DE" altLang="de-DE" dirty="0"/>
              <a:t>Exemplarische Aufgaben</a:t>
            </a:r>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6364" y="2952604"/>
            <a:ext cx="2568920" cy="1816112"/>
          </a:xfrm>
          <a:prstGeom prst="rect">
            <a:avLst/>
          </a:prstGeom>
        </p:spPr>
      </p:pic>
    </p:spTree>
    <p:extLst>
      <p:ext uri="{BB962C8B-B14F-4D97-AF65-F5344CB8AC3E}">
        <p14:creationId xmlns:p14="http://schemas.microsoft.com/office/powerpoint/2010/main" val="1965599250"/>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el 1"/>
          <p:cNvSpPr>
            <a:spLocks noGrp="1"/>
          </p:cNvSpPr>
          <p:nvPr>
            <p:ph type="title" idx="4294967295"/>
          </p:nvPr>
        </p:nvSpPr>
        <p:spPr>
          <a:xfrm>
            <a:off x="517757" y="495637"/>
            <a:ext cx="7722401" cy="454025"/>
          </a:xfrm>
        </p:spPr>
        <p:txBody>
          <a:bodyPr/>
          <a:lstStyle/>
          <a:p>
            <a:pPr eaLnBrk="1" hangingPunct="1"/>
            <a:r>
              <a:rPr lang="de-DE" altLang="de-DE" sz="3200" dirty="0" err="1"/>
              <a:t>Scrum</a:t>
            </a:r>
            <a:r>
              <a:rPr lang="de-DE" altLang="de-DE" sz="3200" dirty="0"/>
              <a:t>-Rollen: der </a:t>
            </a:r>
            <a:r>
              <a:rPr lang="de-DE" altLang="de-DE" sz="3200" dirty="0" err="1"/>
              <a:t>Scrum</a:t>
            </a:r>
            <a:r>
              <a:rPr lang="de-DE" altLang="de-DE" sz="3200" dirty="0"/>
              <a:t> Master</a:t>
            </a:r>
          </a:p>
        </p:txBody>
      </p:sp>
      <p:sp>
        <p:nvSpPr>
          <p:cNvPr id="3" name="Textplatzhalter 2"/>
          <p:cNvSpPr>
            <a:spLocks noGrp="1"/>
          </p:cNvSpPr>
          <p:nvPr>
            <p:ph type="body" sz="quarter" idx="12"/>
          </p:nvPr>
        </p:nvSpPr>
        <p:spPr>
          <a:xfrm>
            <a:off x="517757" y="1780381"/>
            <a:ext cx="5829882" cy="3131344"/>
          </a:xfrm>
        </p:spPr>
        <p:txBody>
          <a:bodyPr rtlCol="0"/>
          <a:lstStyle/>
          <a:p>
            <a:pPr>
              <a:defRPr/>
            </a:pPr>
            <a:r>
              <a:rPr lang="de-DE" sz="1200" dirty="0"/>
              <a:t>Verantwortet den Prozess und die Entwicklung des Teams</a:t>
            </a:r>
          </a:p>
          <a:p>
            <a:pPr>
              <a:defRPr/>
            </a:pPr>
            <a:r>
              <a:rPr lang="de-DE" sz="1200" dirty="0"/>
              <a:t>Fördert die Selbstorganisation des Teams und eigenverantwortlich </a:t>
            </a:r>
            <a:r>
              <a:rPr lang="de-DE" sz="1200" dirty="0" smtClean="0"/>
              <a:t>gestalteten,</a:t>
            </a:r>
          </a:p>
          <a:p>
            <a:pPr marL="0" indent="0">
              <a:buNone/>
              <a:defRPr/>
            </a:pPr>
            <a:r>
              <a:rPr lang="de-DE" sz="1200" dirty="0"/>
              <a:t> </a:t>
            </a:r>
            <a:r>
              <a:rPr lang="de-DE" sz="1200" dirty="0" smtClean="0"/>
              <a:t>      störungsfreien </a:t>
            </a:r>
            <a:r>
              <a:rPr lang="de-DE" sz="1200" dirty="0"/>
              <a:t>Arbeitsumfelds</a:t>
            </a:r>
          </a:p>
          <a:p>
            <a:pPr>
              <a:defRPr/>
            </a:pPr>
            <a:r>
              <a:rPr lang="de-DE" sz="1200" dirty="0"/>
              <a:t>Unterstützt das Team bei Konfliktlösungen und fördert enge Kooperationen</a:t>
            </a:r>
          </a:p>
          <a:p>
            <a:pPr>
              <a:defRPr/>
            </a:pPr>
            <a:r>
              <a:rPr lang="de-DE" sz="1200" dirty="0"/>
              <a:t>Moderiert die </a:t>
            </a:r>
            <a:r>
              <a:rPr lang="de-DE" sz="1200" dirty="0" err="1"/>
              <a:t>Scrum</a:t>
            </a:r>
            <a:r>
              <a:rPr lang="de-DE" sz="1200" dirty="0"/>
              <a:t> Meetings im Sprint</a:t>
            </a:r>
          </a:p>
          <a:p>
            <a:pPr>
              <a:defRPr/>
            </a:pPr>
            <a:r>
              <a:rPr lang="de-DE" sz="1200" dirty="0"/>
              <a:t>Unterstützt die Anwendung der agilen Werte, Prinzipien und Praktiken </a:t>
            </a:r>
          </a:p>
          <a:p>
            <a:pPr>
              <a:defRPr/>
            </a:pPr>
            <a:r>
              <a:rPr lang="de-DE" sz="1200" dirty="0"/>
              <a:t>Kooperiert mit dem </a:t>
            </a:r>
            <a:r>
              <a:rPr lang="de-DE" sz="1200" dirty="0" err="1"/>
              <a:t>Product</a:t>
            </a:r>
            <a:r>
              <a:rPr lang="de-DE" sz="1200" dirty="0"/>
              <a:t> </a:t>
            </a:r>
            <a:r>
              <a:rPr lang="de-DE" sz="1200" dirty="0" err="1"/>
              <a:t>Owner</a:t>
            </a:r>
            <a:endParaRPr lang="de-DE" sz="1200" dirty="0"/>
          </a:p>
          <a:p>
            <a:pPr marL="0" indent="0">
              <a:buNone/>
              <a:defRPr/>
            </a:pPr>
            <a:endParaRPr lang="de-DE" sz="1200" dirty="0">
              <a:solidFill>
                <a:srgbClr val="FF0000"/>
              </a:solidFill>
            </a:endParaRPr>
          </a:p>
        </p:txBody>
      </p:sp>
      <p:sp>
        <p:nvSpPr>
          <p:cNvPr id="56324" name="Textplatzhalter 3"/>
          <p:cNvSpPr>
            <a:spLocks noGrp="1"/>
          </p:cNvSpPr>
          <p:nvPr>
            <p:ph type="body" sz="quarter" idx="14"/>
          </p:nvPr>
        </p:nvSpPr>
        <p:spPr>
          <a:xfrm>
            <a:off x="447956" y="1220319"/>
            <a:ext cx="6696000" cy="351000"/>
          </a:xfrm>
        </p:spPr>
        <p:txBody>
          <a:bodyPr/>
          <a:lstStyle/>
          <a:p>
            <a:pPr eaLnBrk="1" hangingPunct="1">
              <a:spcBef>
                <a:spcPct val="0"/>
              </a:spcBef>
            </a:pPr>
            <a:r>
              <a:rPr lang="de-DE" altLang="de-DE" dirty="0"/>
              <a:t>Exemplarische Aufgaben</a:t>
            </a: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6444" y="3168990"/>
            <a:ext cx="2388105" cy="1688284"/>
          </a:xfrm>
          <a:prstGeom prst="rect">
            <a:avLst/>
          </a:prstGeom>
        </p:spPr>
      </p:pic>
    </p:spTree>
    <p:extLst>
      <p:ext uri="{BB962C8B-B14F-4D97-AF65-F5344CB8AC3E}">
        <p14:creationId xmlns:p14="http://schemas.microsoft.com/office/powerpoint/2010/main" val="2973839258"/>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p:cNvSpPr>
            <a:spLocks noGrp="1"/>
          </p:cNvSpPr>
          <p:nvPr>
            <p:ph type="title"/>
          </p:nvPr>
        </p:nvSpPr>
        <p:spPr>
          <a:xfrm>
            <a:off x="500206" y="482096"/>
            <a:ext cx="7722401" cy="454025"/>
          </a:xfrm>
        </p:spPr>
        <p:txBody>
          <a:bodyPr/>
          <a:lstStyle/>
          <a:p>
            <a:pPr eaLnBrk="1" hangingPunct="1"/>
            <a:r>
              <a:rPr lang="de-DE" altLang="de-DE" sz="3200" dirty="0"/>
              <a:t>Kanban</a:t>
            </a:r>
          </a:p>
        </p:txBody>
      </p:sp>
      <p:sp>
        <p:nvSpPr>
          <p:cNvPr id="38915" name="Rechteck 7"/>
          <p:cNvSpPr>
            <a:spLocks noChangeArrowheads="1"/>
          </p:cNvSpPr>
          <p:nvPr/>
        </p:nvSpPr>
        <p:spPr bwMode="auto">
          <a:xfrm>
            <a:off x="500206" y="1352490"/>
            <a:ext cx="3812346"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defTabSz="457200" eaLnBrk="0" fontAlgn="base" hangingPunct="0">
              <a:spcBef>
                <a:spcPct val="0"/>
              </a:spcBef>
              <a:spcAft>
                <a:spcPct val="0"/>
              </a:spcAft>
              <a:defRPr>
                <a:solidFill>
                  <a:schemeClr val="tx1"/>
                </a:solidFill>
                <a:latin typeface="Segoe UI" panose="020B0502040204020203" pitchFamily="34" charset="0"/>
              </a:defRPr>
            </a:lvl6pPr>
            <a:lvl7pPr marL="2971800" indent="-228600" defTabSz="457200" eaLnBrk="0" fontAlgn="base" hangingPunct="0">
              <a:spcBef>
                <a:spcPct val="0"/>
              </a:spcBef>
              <a:spcAft>
                <a:spcPct val="0"/>
              </a:spcAft>
              <a:defRPr>
                <a:solidFill>
                  <a:schemeClr val="tx1"/>
                </a:solidFill>
                <a:latin typeface="Segoe UI" panose="020B0502040204020203" pitchFamily="34" charset="0"/>
              </a:defRPr>
            </a:lvl7pPr>
            <a:lvl8pPr marL="3429000" indent="-228600" defTabSz="457200" eaLnBrk="0" fontAlgn="base" hangingPunct="0">
              <a:spcBef>
                <a:spcPct val="0"/>
              </a:spcBef>
              <a:spcAft>
                <a:spcPct val="0"/>
              </a:spcAft>
              <a:defRPr>
                <a:solidFill>
                  <a:schemeClr val="tx1"/>
                </a:solidFill>
                <a:latin typeface="Segoe UI" panose="020B0502040204020203" pitchFamily="34" charset="0"/>
              </a:defRPr>
            </a:lvl8pPr>
            <a:lvl9pPr marL="3886200" indent="-228600" defTabSz="457200" eaLnBrk="0" fontAlgn="base" hangingPunct="0">
              <a:spcBef>
                <a:spcPct val="0"/>
              </a:spcBef>
              <a:spcAft>
                <a:spcPct val="0"/>
              </a:spcAft>
              <a:defRPr>
                <a:solidFill>
                  <a:schemeClr val="tx1"/>
                </a:solidFill>
                <a:latin typeface="Segoe UI" panose="020B0502040204020203" pitchFamily="34" charset="0"/>
              </a:defRPr>
            </a:lvl9pPr>
          </a:lstStyle>
          <a:p>
            <a:pPr eaLnBrk="1" hangingPunct="1"/>
            <a:r>
              <a:rPr lang="de-DE" altLang="de-DE" sz="1200" dirty="0">
                <a:solidFill>
                  <a:srgbClr val="3C3C3B"/>
                </a:solidFill>
                <a:latin typeface="+mn-lt"/>
              </a:rPr>
              <a:t>Die Prozessschritte sind für alle Beteiligten an einem ein </a:t>
            </a:r>
            <a:r>
              <a:rPr lang="de-DE" altLang="de-DE" sz="1200" b="1" dirty="0">
                <a:solidFill>
                  <a:srgbClr val="3C3C3B"/>
                </a:solidFill>
                <a:latin typeface="+mn-lt"/>
              </a:rPr>
              <a:t>Kanban-Board</a:t>
            </a:r>
            <a:r>
              <a:rPr lang="de-DE" altLang="de-DE" sz="1200" dirty="0">
                <a:solidFill>
                  <a:srgbClr val="3C3C3B"/>
                </a:solidFill>
                <a:latin typeface="+mn-lt"/>
              </a:rPr>
              <a:t> visualisiert. Zum Beispiel Anforderungsdefinition, Programmierung, Dokumentation, Test, Inbetriebnahme. </a:t>
            </a:r>
          </a:p>
          <a:p>
            <a:pPr eaLnBrk="1" hangingPunct="1"/>
            <a:endParaRPr lang="de-DE" altLang="de-DE" sz="1200" dirty="0">
              <a:solidFill>
                <a:srgbClr val="3C3C3B"/>
              </a:solidFill>
              <a:latin typeface="+mn-lt"/>
            </a:endParaRPr>
          </a:p>
          <a:p>
            <a:pPr eaLnBrk="1" hangingPunct="1"/>
            <a:r>
              <a:rPr lang="de-DE" altLang="de-DE" sz="1200" dirty="0">
                <a:solidFill>
                  <a:srgbClr val="3C3C3B"/>
                </a:solidFill>
                <a:latin typeface="+mn-lt"/>
              </a:rPr>
              <a:t>Die unterschiedlichen Stationen (</a:t>
            </a:r>
            <a:r>
              <a:rPr lang="de-DE" altLang="de-DE" sz="1200" dirty="0" err="1">
                <a:solidFill>
                  <a:srgbClr val="3C3C3B"/>
                </a:solidFill>
                <a:latin typeface="+mn-lt"/>
              </a:rPr>
              <a:t>Todo</a:t>
            </a:r>
            <a:r>
              <a:rPr lang="de-DE" altLang="de-DE" sz="1200" dirty="0">
                <a:solidFill>
                  <a:srgbClr val="3C3C3B"/>
                </a:solidFill>
                <a:latin typeface="+mn-lt"/>
              </a:rPr>
              <a:t>, in </a:t>
            </a:r>
            <a:r>
              <a:rPr lang="de-DE" altLang="de-DE" sz="1200" dirty="0" err="1">
                <a:solidFill>
                  <a:srgbClr val="3C3C3B"/>
                </a:solidFill>
                <a:latin typeface="+mn-lt"/>
              </a:rPr>
              <a:t>Process</a:t>
            </a:r>
            <a:r>
              <a:rPr lang="de-DE" altLang="de-DE" sz="1200" dirty="0">
                <a:solidFill>
                  <a:srgbClr val="3C3C3B"/>
                </a:solidFill>
                <a:latin typeface="+mn-lt"/>
              </a:rPr>
              <a:t>, </a:t>
            </a:r>
            <a:r>
              <a:rPr lang="de-DE" altLang="de-DE" sz="1200" dirty="0" err="1">
                <a:solidFill>
                  <a:srgbClr val="3C3C3B"/>
                </a:solidFill>
                <a:latin typeface="+mn-lt"/>
              </a:rPr>
              <a:t>Testing</a:t>
            </a:r>
            <a:r>
              <a:rPr lang="de-DE" altLang="de-DE" sz="1200" dirty="0">
                <a:solidFill>
                  <a:srgbClr val="3C3C3B"/>
                </a:solidFill>
                <a:latin typeface="+mn-lt"/>
              </a:rPr>
              <a:t>, </a:t>
            </a:r>
            <a:r>
              <a:rPr lang="de-DE" altLang="de-DE" sz="1200" dirty="0" err="1">
                <a:solidFill>
                  <a:srgbClr val="3C3C3B"/>
                </a:solidFill>
                <a:latin typeface="+mn-lt"/>
              </a:rPr>
              <a:t>Done</a:t>
            </a:r>
            <a:r>
              <a:rPr lang="de-DE" altLang="de-DE" sz="1200" dirty="0">
                <a:solidFill>
                  <a:srgbClr val="3C3C3B"/>
                </a:solidFill>
                <a:latin typeface="+mn-lt"/>
              </a:rPr>
              <a:t>)  werden als Spalten dargestellt.</a:t>
            </a:r>
          </a:p>
          <a:p>
            <a:pPr eaLnBrk="1" hangingPunct="1"/>
            <a:endParaRPr lang="de-DE" altLang="de-DE" sz="1200" dirty="0">
              <a:solidFill>
                <a:srgbClr val="3C3C3B"/>
              </a:solidFill>
              <a:latin typeface="+mn-lt"/>
            </a:endParaRPr>
          </a:p>
          <a:p>
            <a:pPr eaLnBrk="1" hangingPunct="1"/>
            <a:r>
              <a:rPr lang="de-DE" altLang="de-DE" sz="1200" dirty="0">
                <a:solidFill>
                  <a:srgbClr val="3C3C3B"/>
                </a:solidFill>
                <a:latin typeface="+mn-lt"/>
              </a:rPr>
              <a:t>Die Anzahl der Tickets (Work in Progress – </a:t>
            </a:r>
            <a:r>
              <a:rPr lang="de-DE" altLang="de-DE" sz="1200" dirty="0" err="1">
                <a:solidFill>
                  <a:srgbClr val="3C3C3B"/>
                </a:solidFill>
                <a:latin typeface="+mn-lt"/>
              </a:rPr>
              <a:t>WiP</a:t>
            </a:r>
            <a:r>
              <a:rPr lang="de-DE" altLang="de-DE" sz="1200" dirty="0">
                <a:solidFill>
                  <a:srgbClr val="3C3C3B"/>
                </a:solidFill>
                <a:latin typeface="+mn-lt"/>
              </a:rPr>
              <a:t>), die gleichzeitig an einer Kanban-Station bearbeitet werden dürfen, wird limitiert.</a:t>
            </a:r>
          </a:p>
        </p:txBody>
      </p:sp>
      <p:sp>
        <p:nvSpPr>
          <p:cNvPr id="38916" name="Textfeld 8"/>
          <p:cNvSpPr txBox="1">
            <a:spLocks noChangeArrowheads="1"/>
          </p:cNvSpPr>
          <p:nvPr/>
        </p:nvSpPr>
        <p:spPr bwMode="auto">
          <a:xfrm>
            <a:off x="4425371" y="3892517"/>
            <a:ext cx="3124737" cy="71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defTabSz="457200" eaLnBrk="0" fontAlgn="base" hangingPunct="0">
              <a:spcBef>
                <a:spcPct val="0"/>
              </a:spcBef>
              <a:spcAft>
                <a:spcPct val="0"/>
              </a:spcAft>
              <a:defRPr>
                <a:solidFill>
                  <a:schemeClr val="tx1"/>
                </a:solidFill>
                <a:latin typeface="Segoe UI" panose="020B0502040204020203" pitchFamily="34" charset="0"/>
              </a:defRPr>
            </a:lvl6pPr>
            <a:lvl7pPr marL="2971800" indent="-228600" defTabSz="457200" eaLnBrk="0" fontAlgn="base" hangingPunct="0">
              <a:spcBef>
                <a:spcPct val="0"/>
              </a:spcBef>
              <a:spcAft>
                <a:spcPct val="0"/>
              </a:spcAft>
              <a:defRPr>
                <a:solidFill>
                  <a:schemeClr val="tx1"/>
                </a:solidFill>
                <a:latin typeface="Segoe UI" panose="020B0502040204020203" pitchFamily="34" charset="0"/>
              </a:defRPr>
            </a:lvl7pPr>
            <a:lvl8pPr marL="3429000" indent="-228600" defTabSz="457200" eaLnBrk="0" fontAlgn="base" hangingPunct="0">
              <a:spcBef>
                <a:spcPct val="0"/>
              </a:spcBef>
              <a:spcAft>
                <a:spcPct val="0"/>
              </a:spcAft>
              <a:defRPr>
                <a:solidFill>
                  <a:schemeClr val="tx1"/>
                </a:solidFill>
                <a:latin typeface="Segoe UI" panose="020B0502040204020203" pitchFamily="34" charset="0"/>
              </a:defRPr>
            </a:lvl8pPr>
            <a:lvl9pPr marL="3886200" indent="-228600" defTabSz="457200" eaLnBrk="0" fontAlgn="base" hangingPunct="0">
              <a:spcBef>
                <a:spcPct val="0"/>
              </a:spcBef>
              <a:spcAft>
                <a:spcPct val="0"/>
              </a:spcAft>
              <a:defRPr>
                <a:solidFill>
                  <a:schemeClr val="tx1"/>
                </a:solidFill>
                <a:latin typeface="Segoe UI" panose="020B0502040204020203" pitchFamily="34" charset="0"/>
              </a:defRPr>
            </a:lvl9pPr>
          </a:lstStyle>
          <a:p>
            <a:pPr eaLnBrk="1" hangingPunct="1"/>
            <a:r>
              <a:rPr lang="de-DE" altLang="de-DE" sz="1013" b="1" dirty="0"/>
              <a:t>Ursprünglich in Japan zur Steuerung von </a:t>
            </a:r>
            <a:r>
              <a:rPr lang="de-DE" altLang="de-DE" sz="1013" b="1" dirty="0" smtClean="0"/>
              <a:t>Produktionsprozessen </a:t>
            </a:r>
            <a:r>
              <a:rPr lang="de-DE" altLang="de-DE" sz="1013" b="1" dirty="0"/>
              <a:t>entwickelt, wird die </a:t>
            </a:r>
            <a:r>
              <a:rPr lang="de-DE" altLang="de-DE" sz="1013" b="1" dirty="0" smtClean="0"/>
              <a:t>Methode </a:t>
            </a:r>
            <a:r>
              <a:rPr lang="de-DE" altLang="de-DE" sz="1013" b="1" dirty="0"/>
              <a:t>heute viel im Projektmanagement </a:t>
            </a:r>
            <a:r>
              <a:rPr lang="de-DE" altLang="de-DE" sz="1013" b="1" dirty="0" smtClean="0"/>
              <a:t>verwendet</a:t>
            </a:r>
            <a:r>
              <a:rPr lang="de-DE" altLang="de-DE" sz="1013" b="1" dirty="0"/>
              <a:t>.</a:t>
            </a:r>
          </a:p>
        </p:txBody>
      </p:sp>
      <p:pic>
        <p:nvPicPr>
          <p:cNvPr id="6" name="Inhaltsplatzhalt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51610" y="1254888"/>
            <a:ext cx="3078803" cy="2012071"/>
          </a:xfrm>
          <a:prstGeom prst="rect">
            <a:avLst/>
          </a:prstGeom>
          <a:ln>
            <a:noFill/>
          </a:ln>
        </p:spPr>
      </p:pic>
      <p:sp>
        <p:nvSpPr>
          <p:cNvPr id="8" name="Rechteck 7"/>
          <p:cNvSpPr/>
          <p:nvPr/>
        </p:nvSpPr>
        <p:spPr>
          <a:xfrm>
            <a:off x="4503344" y="1133669"/>
            <a:ext cx="3010573" cy="53578"/>
          </a:xfrm>
          <a:prstGeom prst="rect">
            <a:avLst/>
          </a:prstGeom>
          <a:blipFill>
            <a:blip r:embed="rId3">
              <a:extLst>
                <a:ext uri="{28A0092B-C50C-407E-A947-70E740481C1C}">
                  <a14:useLocalDpi xmlns:a14="http://schemas.microsoft.com/office/drawing/2010/main" val="0"/>
                </a:ext>
              </a:extLst>
            </a:blip>
            <a:tile tx="0" ty="0" sx="100000" sy="100000" flip="none" algn="tl"/>
          </a:blipFill>
          <a:ln cap="rnd">
            <a:solidFill>
              <a:schemeClr val="tx2"/>
            </a:solidFill>
          </a:ln>
          <a:effectLst/>
          <a:scene3d>
            <a:camera prst="orthographicFront"/>
            <a:lightRig rig="threePt" dir="t"/>
          </a:scene3d>
          <a:sp3d prstMaterial="plastic">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p>
        </p:txBody>
      </p:sp>
      <p:sp>
        <p:nvSpPr>
          <p:cNvPr id="9" name="Rechteck 8"/>
          <p:cNvSpPr/>
          <p:nvPr/>
        </p:nvSpPr>
        <p:spPr>
          <a:xfrm>
            <a:off x="4503345" y="1634246"/>
            <a:ext cx="3010573" cy="2065649"/>
          </a:xfrm>
          <a:prstGeom prst="rect">
            <a:avLst/>
          </a:prstGeom>
          <a:noFill/>
          <a:ln w="12700" cap="sq">
            <a:solidFill>
              <a:schemeClr val="tx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p>
        </p:txBody>
      </p:sp>
    </p:spTree>
    <p:extLst>
      <p:ext uri="{BB962C8B-B14F-4D97-AF65-F5344CB8AC3E}">
        <p14:creationId xmlns:p14="http://schemas.microsoft.com/office/powerpoint/2010/main" val="1236866149"/>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Agiles Arbeiten – </a:t>
            </a:r>
            <a:br>
              <a:rPr lang="de-DE" dirty="0" smtClean="0"/>
            </a:br>
            <a:r>
              <a:rPr lang="de-DE" dirty="0" smtClean="0"/>
              <a:t>die Grundsätze</a:t>
            </a:r>
            <a:endParaRPr lang="de-DE" dirty="0"/>
          </a:p>
        </p:txBody>
      </p:sp>
    </p:spTree>
    <p:extLst>
      <p:ext uri="{BB962C8B-B14F-4D97-AF65-F5344CB8AC3E}">
        <p14:creationId xmlns:p14="http://schemas.microsoft.com/office/powerpoint/2010/main" val="30906694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3"/>
          <p:cNvSpPr>
            <a:spLocks noGrp="1"/>
          </p:cNvSpPr>
          <p:nvPr>
            <p:ph type="title" idx="4294967295"/>
          </p:nvPr>
        </p:nvSpPr>
        <p:spPr>
          <a:xfrm>
            <a:off x="482647" y="459400"/>
            <a:ext cx="7167599" cy="351234"/>
          </a:xfrm>
        </p:spPr>
        <p:txBody>
          <a:bodyPr/>
          <a:lstStyle/>
          <a:p>
            <a:pPr eaLnBrk="1" hangingPunct="1"/>
            <a:r>
              <a:rPr lang="de-DE" altLang="de-DE" sz="3200" dirty="0"/>
              <a:t>Agil arbeiten – unbürokratischer, flexibler und schneller</a:t>
            </a:r>
          </a:p>
        </p:txBody>
      </p:sp>
      <p:sp>
        <p:nvSpPr>
          <p:cNvPr id="5" name="Textplatzhalter 4"/>
          <p:cNvSpPr>
            <a:spLocks noGrp="1"/>
          </p:cNvSpPr>
          <p:nvPr>
            <p:ph type="body" sz="quarter" idx="12"/>
          </p:nvPr>
        </p:nvSpPr>
        <p:spPr>
          <a:xfrm>
            <a:off x="482647" y="1515511"/>
            <a:ext cx="7328143" cy="3131344"/>
          </a:xfrm>
        </p:spPr>
        <p:txBody>
          <a:bodyPr rtlCol="0"/>
          <a:lstStyle/>
          <a:p>
            <a:pPr>
              <a:defRPr/>
            </a:pPr>
            <a:r>
              <a:rPr lang="de-DE" sz="1600" dirty="0"/>
              <a:t>„Agile“ (Englisch) heißt flink, beweglich: sich flexibel und schnell an veränderte Rahmenbedingungen anzupassen.</a:t>
            </a:r>
          </a:p>
          <a:p>
            <a:pPr>
              <a:defRPr/>
            </a:pPr>
            <a:r>
              <a:rPr lang="de-DE" sz="1600" dirty="0"/>
              <a:t>Agilität als Arbeitsmethode kommt aus der Softwareentwicklung. Angewendet wird sie überwiegend in Engineering- und Bürobereichen.</a:t>
            </a:r>
          </a:p>
          <a:p>
            <a:pPr>
              <a:defRPr/>
            </a:pPr>
            <a:r>
              <a:rPr lang="de-DE" sz="1600" dirty="0" smtClean="0"/>
              <a:t>Ursprünglich </a:t>
            </a:r>
            <a:r>
              <a:rPr lang="de-DE" sz="1600" dirty="0"/>
              <a:t>handelt es sich dabei um einen flexiblen und ethischen Ansatz </a:t>
            </a:r>
          </a:p>
          <a:p>
            <a:pPr marL="669600" lvl="1">
              <a:defRPr/>
            </a:pPr>
            <a:r>
              <a:rPr lang="de-DE" sz="1600" dirty="0"/>
              <a:t>Orientierung am Kundennutzen</a:t>
            </a:r>
          </a:p>
          <a:p>
            <a:pPr marL="669600" lvl="1">
              <a:defRPr/>
            </a:pPr>
            <a:r>
              <a:rPr lang="de-DE" sz="1600" dirty="0"/>
              <a:t>	Selbstorganisierte Teams (keine </a:t>
            </a:r>
            <a:r>
              <a:rPr lang="de-DE" sz="1600" dirty="0" smtClean="0"/>
              <a:t>Hierarchien im agilen Teams)</a:t>
            </a:r>
            <a:endParaRPr lang="de-DE" sz="1600" dirty="0"/>
          </a:p>
          <a:p>
            <a:pPr marL="669600" lvl="1">
              <a:defRPr/>
            </a:pPr>
            <a:r>
              <a:rPr lang="de-DE" sz="1600" dirty="0"/>
              <a:t>Flexibles Eingehen auf sich verändernde Anforderungen</a:t>
            </a:r>
          </a:p>
          <a:p>
            <a:pPr marL="669600" lvl="1">
              <a:defRPr/>
            </a:pPr>
            <a:r>
              <a:rPr lang="de-DE" sz="1600" dirty="0"/>
              <a:t>Transparenz</a:t>
            </a:r>
          </a:p>
          <a:p>
            <a:pPr marL="669600" lvl="1">
              <a:defRPr/>
            </a:pPr>
            <a:endParaRPr lang="de-DE" sz="1600" dirty="0"/>
          </a:p>
          <a:p>
            <a:pPr marL="669600" lvl="1">
              <a:defRPr/>
            </a:pPr>
            <a:endParaRPr lang="de-DE" sz="1600" dirty="0"/>
          </a:p>
          <a:p>
            <a:pPr marL="0" indent="0">
              <a:buNone/>
              <a:defRPr/>
            </a:pPr>
            <a:endParaRPr lang="de-DE" sz="1600" dirty="0"/>
          </a:p>
        </p:txBody>
      </p:sp>
    </p:spTree>
    <p:extLst>
      <p:ext uri="{BB962C8B-B14F-4D97-AF65-F5344CB8AC3E}">
        <p14:creationId xmlns:p14="http://schemas.microsoft.com/office/powerpoint/2010/main" val="995207127"/>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1709737" y="1240631"/>
            <a:ext cx="5778104" cy="31670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sz="1013">
              <a:latin typeface="Arial"/>
            </a:endParaRPr>
          </a:p>
        </p:txBody>
      </p:sp>
      <p:sp>
        <p:nvSpPr>
          <p:cNvPr id="20483" name="Titel 3"/>
          <p:cNvSpPr>
            <a:spLocks noGrp="1"/>
          </p:cNvSpPr>
          <p:nvPr>
            <p:ph type="title" idx="4294967295"/>
          </p:nvPr>
        </p:nvSpPr>
        <p:spPr>
          <a:xfrm>
            <a:off x="487072" y="465534"/>
            <a:ext cx="7722401" cy="454025"/>
          </a:xfrm>
        </p:spPr>
        <p:txBody>
          <a:bodyPr/>
          <a:lstStyle/>
          <a:p>
            <a:pPr eaLnBrk="1" hangingPunct="1"/>
            <a:r>
              <a:rPr lang="de-DE" altLang="de-DE" sz="3200" dirty="0"/>
              <a:t>Agil arbeiten – die Werte</a:t>
            </a:r>
          </a:p>
        </p:txBody>
      </p:sp>
      <p:sp>
        <p:nvSpPr>
          <p:cNvPr id="7" name="Textplatzhalter 6"/>
          <p:cNvSpPr>
            <a:spLocks noGrp="1"/>
          </p:cNvSpPr>
          <p:nvPr>
            <p:ph type="body" sz="quarter" idx="12"/>
          </p:nvPr>
        </p:nvSpPr>
        <p:spPr>
          <a:xfrm>
            <a:off x="492514" y="1591865"/>
            <a:ext cx="7291785" cy="1775619"/>
          </a:xfrm>
        </p:spPr>
        <p:txBody>
          <a:bodyPr rtlCol="0"/>
          <a:lstStyle/>
          <a:p>
            <a:pPr marL="0" indent="0">
              <a:buNone/>
              <a:defRPr/>
            </a:pPr>
            <a:r>
              <a:rPr lang="de-DE" dirty="0"/>
              <a:t>„Wir erschließen bessere Wege, Software zu entwickeln,</a:t>
            </a:r>
            <a:br>
              <a:rPr lang="de-DE" dirty="0"/>
            </a:br>
            <a:r>
              <a:rPr lang="de-DE" dirty="0"/>
              <a:t>indem wir es selbst tun und anderen dabei helfen.</a:t>
            </a:r>
            <a:br>
              <a:rPr lang="de-DE" dirty="0"/>
            </a:br>
            <a:r>
              <a:rPr lang="de-DE" dirty="0"/>
              <a:t>Durch diese Tätigkeit haben wir diese Werte zu schätzen gelernt</a:t>
            </a:r>
            <a:r>
              <a:rPr lang="de-DE" dirty="0" smtClean="0"/>
              <a:t>:</a:t>
            </a:r>
          </a:p>
          <a:p>
            <a:pPr marL="0" indent="0">
              <a:buNone/>
              <a:defRPr/>
            </a:pPr>
            <a:endParaRPr lang="de-DE" dirty="0"/>
          </a:p>
          <a:p>
            <a:pPr marL="669600" lvl="1">
              <a:defRPr/>
            </a:pPr>
            <a:r>
              <a:rPr lang="de-DE" b="1" dirty="0"/>
              <a:t>Individuen und Interaktionen </a:t>
            </a:r>
            <a:r>
              <a:rPr lang="de-DE" dirty="0"/>
              <a:t>mehr als Prozesse und Werkzeuge</a:t>
            </a:r>
          </a:p>
          <a:p>
            <a:pPr marL="669600" lvl="1">
              <a:defRPr/>
            </a:pPr>
            <a:r>
              <a:rPr lang="de-DE" b="1" dirty="0"/>
              <a:t>Funktionierende Software </a:t>
            </a:r>
            <a:r>
              <a:rPr lang="de-DE" dirty="0"/>
              <a:t>mehr als umfassende Dokumentation</a:t>
            </a:r>
          </a:p>
          <a:p>
            <a:pPr marL="669600" lvl="1">
              <a:defRPr/>
            </a:pPr>
            <a:r>
              <a:rPr lang="de-DE" b="1" dirty="0"/>
              <a:t>Zusammenarbeit mit dem Kunden </a:t>
            </a:r>
            <a:r>
              <a:rPr lang="de-DE" dirty="0"/>
              <a:t>mehr als Vertragsverhandlung</a:t>
            </a:r>
          </a:p>
          <a:p>
            <a:pPr marL="669600" lvl="1">
              <a:defRPr/>
            </a:pPr>
            <a:r>
              <a:rPr lang="de-DE" b="1" dirty="0"/>
              <a:t>Reagieren auf Veränderung </a:t>
            </a:r>
            <a:r>
              <a:rPr lang="de-DE" dirty="0"/>
              <a:t>mehr als das Befolgen eines Plans“</a:t>
            </a:r>
          </a:p>
          <a:p>
            <a:pPr marL="0" indent="-2381">
              <a:buNone/>
              <a:defRPr/>
            </a:pPr>
            <a:r>
              <a:rPr lang="de-DE" sz="1050" dirty="0" smtClean="0"/>
              <a:t>http</a:t>
            </a:r>
            <a:r>
              <a:rPr lang="de-DE" sz="1050" dirty="0"/>
              <a:t>://agilemanifesto.org/iso/de/manifesto.html</a:t>
            </a:r>
            <a:r>
              <a:rPr lang="de-DE" dirty="0"/>
              <a:t/>
            </a:r>
            <a:br>
              <a:rPr lang="de-DE" dirty="0"/>
            </a:br>
            <a:r>
              <a:rPr lang="de-DE" dirty="0"/>
              <a:t/>
            </a:r>
            <a:br>
              <a:rPr lang="de-DE" dirty="0"/>
            </a:br>
            <a:r>
              <a:rPr lang="de-DE" dirty="0"/>
              <a:t/>
            </a:r>
            <a:br>
              <a:rPr lang="de-DE" dirty="0"/>
            </a:br>
            <a:endParaRPr lang="de-DE" dirty="0"/>
          </a:p>
          <a:p>
            <a:pPr>
              <a:defRPr/>
            </a:pPr>
            <a:endParaRPr lang="de-DE" dirty="0"/>
          </a:p>
        </p:txBody>
      </p:sp>
      <p:sp>
        <p:nvSpPr>
          <p:cNvPr id="20485" name="Textplatzhalter 1"/>
          <p:cNvSpPr>
            <a:spLocks noGrp="1"/>
          </p:cNvSpPr>
          <p:nvPr>
            <p:ph type="body" sz="quarter" idx="14"/>
          </p:nvPr>
        </p:nvSpPr>
        <p:spPr>
          <a:xfrm>
            <a:off x="487072" y="1240631"/>
            <a:ext cx="5022056" cy="351234"/>
          </a:xfrm>
        </p:spPr>
        <p:txBody>
          <a:bodyPr/>
          <a:lstStyle/>
          <a:p>
            <a:pPr eaLnBrk="1" hangingPunct="1">
              <a:spcBef>
                <a:spcPct val="0"/>
              </a:spcBef>
            </a:pPr>
            <a:r>
              <a:rPr lang="de-DE" altLang="de-DE" dirty="0"/>
              <a:t>Manifest für Agile Softwareentwicklung </a:t>
            </a:r>
            <a:r>
              <a:rPr lang="de-DE" altLang="de-DE" dirty="0" smtClean="0"/>
              <a:t>(2001)</a:t>
            </a:r>
            <a:endParaRPr lang="de-DE" altLang="de-DE" dirty="0"/>
          </a:p>
        </p:txBody>
      </p:sp>
    </p:spTree>
    <p:extLst>
      <p:ext uri="{BB962C8B-B14F-4D97-AF65-F5344CB8AC3E}">
        <p14:creationId xmlns:p14="http://schemas.microsoft.com/office/powerpoint/2010/main" val="2468459081"/>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5813237" y="1259236"/>
            <a:ext cx="2402681" cy="345597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013"/>
          </a:p>
        </p:txBody>
      </p:sp>
      <p:sp>
        <p:nvSpPr>
          <p:cNvPr id="9" name="Rechteck 8"/>
          <p:cNvSpPr/>
          <p:nvPr/>
        </p:nvSpPr>
        <p:spPr>
          <a:xfrm>
            <a:off x="1709737" y="1240631"/>
            <a:ext cx="5778104" cy="31670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sz="1013">
              <a:latin typeface="Arial"/>
            </a:endParaRPr>
          </a:p>
        </p:txBody>
      </p:sp>
      <p:sp>
        <p:nvSpPr>
          <p:cNvPr id="22532" name="Titel 3"/>
          <p:cNvSpPr>
            <a:spLocks noGrp="1"/>
          </p:cNvSpPr>
          <p:nvPr>
            <p:ph type="title"/>
          </p:nvPr>
        </p:nvSpPr>
        <p:spPr>
          <a:xfrm>
            <a:off x="486076" y="465129"/>
            <a:ext cx="7722401" cy="454025"/>
          </a:xfrm>
        </p:spPr>
        <p:txBody>
          <a:bodyPr/>
          <a:lstStyle/>
          <a:p>
            <a:pPr eaLnBrk="1" hangingPunct="1"/>
            <a:r>
              <a:rPr lang="de-DE" altLang="de-DE" sz="3200" dirty="0"/>
              <a:t>Agil arbeiten – die Prinzipien </a:t>
            </a:r>
          </a:p>
        </p:txBody>
      </p:sp>
      <p:sp>
        <p:nvSpPr>
          <p:cNvPr id="3" name="Inhaltsplatzhalter 2"/>
          <p:cNvSpPr>
            <a:spLocks noGrp="1"/>
          </p:cNvSpPr>
          <p:nvPr>
            <p:ph idx="1"/>
          </p:nvPr>
        </p:nvSpPr>
        <p:spPr>
          <a:xfrm>
            <a:off x="486076" y="1285507"/>
            <a:ext cx="5382097" cy="3656409"/>
          </a:xfrm>
        </p:spPr>
        <p:txBody>
          <a:bodyPr>
            <a:noAutofit/>
          </a:bodyPr>
          <a:lstStyle/>
          <a:p>
            <a:pPr>
              <a:defRPr/>
            </a:pPr>
            <a:r>
              <a:rPr lang="de-DE" dirty="0"/>
              <a:t>Ein Projekt oder Produkt wird in kleinen Schritten </a:t>
            </a:r>
            <a:endParaRPr lang="de-DE" dirty="0" smtClean="0"/>
          </a:p>
          <a:p>
            <a:pPr marL="0" indent="0">
              <a:buNone/>
              <a:defRPr/>
            </a:pPr>
            <a:r>
              <a:rPr lang="de-DE" dirty="0"/>
              <a:t> </a:t>
            </a:r>
            <a:r>
              <a:rPr lang="de-DE" dirty="0" smtClean="0"/>
              <a:t>    von </a:t>
            </a:r>
            <a:r>
              <a:rPr lang="de-DE" dirty="0"/>
              <a:t>Teams entwickelt.</a:t>
            </a:r>
          </a:p>
          <a:p>
            <a:pPr>
              <a:defRPr/>
            </a:pPr>
            <a:r>
              <a:rPr lang="de-DE" dirty="0"/>
              <a:t>Die Teams organisieren sich selbst. </a:t>
            </a:r>
          </a:p>
          <a:p>
            <a:pPr marL="0" indent="0">
              <a:buNone/>
              <a:defRPr/>
            </a:pPr>
            <a:r>
              <a:rPr lang="de-DE" altLang="de-DE" b="1" dirty="0"/>
              <a:t/>
            </a:r>
            <a:br>
              <a:rPr lang="de-DE" altLang="de-DE" b="1" dirty="0"/>
            </a:br>
            <a:r>
              <a:rPr lang="de-DE" altLang="de-DE" b="1" dirty="0"/>
              <a:t>Devise für alles: </a:t>
            </a:r>
          </a:p>
          <a:p>
            <a:pPr>
              <a:defRPr/>
            </a:pPr>
            <a:r>
              <a:rPr lang="de-DE" altLang="de-DE" dirty="0"/>
              <a:t>Unbürokratisch und flexibel </a:t>
            </a:r>
          </a:p>
          <a:p>
            <a:pPr>
              <a:defRPr/>
            </a:pPr>
            <a:r>
              <a:rPr lang="de-DE" altLang="de-DE" dirty="0"/>
              <a:t>Schnell und transparent</a:t>
            </a:r>
          </a:p>
          <a:p>
            <a:pPr>
              <a:defRPr/>
            </a:pPr>
            <a:r>
              <a:rPr lang="de-DE" altLang="de-DE" dirty="0"/>
              <a:t>Kundenorientiert</a:t>
            </a:r>
            <a:endParaRPr lang="de-DE" dirty="0"/>
          </a:p>
          <a:p>
            <a:pPr>
              <a:defRPr/>
            </a:pPr>
            <a:r>
              <a:rPr lang="de-DE" dirty="0"/>
              <a:t>Vernetzt und kreativ</a:t>
            </a:r>
          </a:p>
          <a:p>
            <a:pPr>
              <a:defRPr/>
            </a:pPr>
            <a:endParaRPr lang="de-DE" dirty="0"/>
          </a:p>
        </p:txBody>
      </p:sp>
      <p:sp>
        <p:nvSpPr>
          <p:cNvPr id="22534" name="Rechteck 1"/>
          <p:cNvSpPr>
            <a:spLocks noChangeArrowheads="1"/>
          </p:cNvSpPr>
          <p:nvPr/>
        </p:nvSpPr>
        <p:spPr bwMode="auto">
          <a:xfrm>
            <a:off x="5999940" y="1285507"/>
            <a:ext cx="2150269" cy="3403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defTabSz="457200" eaLnBrk="0" fontAlgn="base" hangingPunct="0">
              <a:spcBef>
                <a:spcPct val="0"/>
              </a:spcBef>
              <a:spcAft>
                <a:spcPct val="0"/>
              </a:spcAft>
              <a:defRPr>
                <a:solidFill>
                  <a:schemeClr val="tx1"/>
                </a:solidFill>
                <a:latin typeface="Segoe UI" panose="020B0502040204020203" pitchFamily="34" charset="0"/>
              </a:defRPr>
            </a:lvl6pPr>
            <a:lvl7pPr marL="2971800" indent="-228600" defTabSz="457200" eaLnBrk="0" fontAlgn="base" hangingPunct="0">
              <a:spcBef>
                <a:spcPct val="0"/>
              </a:spcBef>
              <a:spcAft>
                <a:spcPct val="0"/>
              </a:spcAft>
              <a:defRPr>
                <a:solidFill>
                  <a:schemeClr val="tx1"/>
                </a:solidFill>
                <a:latin typeface="Segoe UI" panose="020B0502040204020203" pitchFamily="34" charset="0"/>
              </a:defRPr>
            </a:lvl7pPr>
            <a:lvl8pPr marL="3429000" indent="-228600" defTabSz="457200" eaLnBrk="0" fontAlgn="base" hangingPunct="0">
              <a:spcBef>
                <a:spcPct val="0"/>
              </a:spcBef>
              <a:spcAft>
                <a:spcPct val="0"/>
              </a:spcAft>
              <a:defRPr>
                <a:solidFill>
                  <a:schemeClr val="tx1"/>
                </a:solidFill>
                <a:latin typeface="Segoe UI" panose="020B0502040204020203" pitchFamily="34" charset="0"/>
              </a:defRPr>
            </a:lvl8pPr>
            <a:lvl9pPr marL="3886200" indent="-228600" defTabSz="457200" eaLnBrk="0" fontAlgn="base" hangingPunct="0">
              <a:spcBef>
                <a:spcPct val="0"/>
              </a:spcBef>
              <a:spcAft>
                <a:spcPct val="0"/>
              </a:spcAft>
              <a:defRPr>
                <a:solidFill>
                  <a:schemeClr val="tx1"/>
                </a:solidFill>
                <a:latin typeface="Segoe UI" panose="020B0502040204020203" pitchFamily="34" charset="0"/>
              </a:defRPr>
            </a:lvl9pPr>
          </a:lstStyle>
          <a:p>
            <a:pPr eaLnBrk="1" hangingPunct="1">
              <a:lnSpc>
                <a:spcPct val="125000"/>
              </a:lnSpc>
            </a:pPr>
            <a:r>
              <a:rPr lang="de-DE" altLang="de-DE" sz="1275" i="1" dirty="0">
                <a:solidFill>
                  <a:schemeClr val="tx2"/>
                </a:solidFill>
              </a:rPr>
              <a:t>„Errichte Projekte rund um motivierte Individuen. Gib ihnen das Umfeld und die Unterstützung, die sie benötigen</a:t>
            </a:r>
            <a:br>
              <a:rPr lang="de-DE" altLang="de-DE" sz="1275" i="1" dirty="0">
                <a:solidFill>
                  <a:schemeClr val="tx2"/>
                </a:solidFill>
              </a:rPr>
            </a:br>
            <a:r>
              <a:rPr lang="de-DE" altLang="de-DE" sz="1275" i="1" dirty="0">
                <a:solidFill>
                  <a:schemeClr val="tx2"/>
                </a:solidFill>
              </a:rPr>
              <a:t>und vertraue darauf, dass sie die Aufgabe erledigen. (…) </a:t>
            </a:r>
          </a:p>
          <a:p>
            <a:pPr eaLnBrk="1" hangingPunct="1">
              <a:lnSpc>
                <a:spcPct val="125000"/>
              </a:lnSpc>
            </a:pPr>
            <a:r>
              <a:rPr lang="de-DE" altLang="de-DE" sz="1275" i="1" dirty="0">
                <a:solidFill>
                  <a:schemeClr val="tx2"/>
                </a:solidFill>
              </a:rPr>
              <a:t>Die besten Architekturen, Anforderungen und Entwürfe entstehen durch selbstorganisierte Teams.“</a:t>
            </a:r>
            <a:r>
              <a:rPr lang="de-DE" altLang="de-DE" sz="1200" i="1" dirty="0">
                <a:solidFill>
                  <a:schemeClr val="tx2"/>
                </a:solidFill>
              </a:rPr>
              <a:t/>
            </a:r>
            <a:br>
              <a:rPr lang="de-DE" altLang="de-DE" sz="1200" i="1" dirty="0">
                <a:solidFill>
                  <a:schemeClr val="tx2"/>
                </a:solidFill>
              </a:rPr>
            </a:br>
            <a:endParaRPr lang="de-DE" altLang="de-DE" sz="1013" i="1" dirty="0">
              <a:solidFill>
                <a:schemeClr val="tx2"/>
              </a:solidFill>
            </a:endParaRPr>
          </a:p>
          <a:p>
            <a:pPr eaLnBrk="1" hangingPunct="1">
              <a:lnSpc>
                <a:spcPct val="125000"/>
              </a:lnSpc>
            </a:pPr>
            <a:r>
              <a:rPr lang="de-DE" altLang="de-DE" sz="900" i="1" dirty="0">
                <a:solidFill>
                  <a:schemeClr val="tx2"/>
                </a:solidFill>
              </a:rPr>
              <a:t>Agiles Manifest </a:t>
            </a:r>
            <a:r>
              <a:rPr lang="de-DE" altLang="de-DE" sz="900" i="1" dirty="0" smtClean="0">
                <a:solidFill>
                  <a:schemeClr val="tx2"/>
                </a:solidFill>
              </a:rPr>
              <a:t>(2001)</a:t>
            </a:r>
            <a:endParaRPr lang="de-DE" altLang="de-DE" sz="900" i="1" dirty="0">
              <a:solidFill>
                <a:schemeClr val="tx2"/>
              </a:solidFill>
            </a:endParaRPr>
          </a:p>
        </p:txBody>
      </p:sp>
    </p:spTree>
    <p:extLst>
      <p:ext uri="{BB962C8B-B14F-4D97-AF65-F5344CB8AC3E}">
        <p14:creationId xmlns:p14="http://schemas.microsoft.com/office/powerpoint/2010/main" val="377879251"/>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88593608-3D32-BC44-814C-D0EA1F3573AF}"/>
              </a:ext>
            </a:extLst>
          </p:cNvPr>
          <p:cNvSpPr>
            <a:spLocks noGrp="1"/>
          </p:cNvSpPr>
          <p:nvPr>
            <p:ph sz="half" idx="1"/>
          </p:nvPr>
        </p:nvSpPr>
        <p:spPr>
          <a:xfrm>
            <a:off x="460230" y="1130450"/>
            <a:ext cx="4228968" cy="3361370"/>
          </a:xfrm>
        </p:spPr>
        <p:txBody>
          <a:bodyPr/>
          <a:lstStyle/>
          <a:p>
            <a:pPr>
              <a:buFont typeface="Arial" panose="020B0604020202020204" pitchFamily="34" charset="0"/>
              <a:buChar char="•"/>
            </a:pPr>
            <a:r>
              <a:rPr lang="de-DE" altLang="de-DE" sz="1650" b="1" dirty="0"/>
              <a:t>Selbstorganisierte Teams </a:t>
            </a:r>
            <a:r>
              <a:rPr lang="de-DE" altLang="de-DE" sz="1650" dirty="0"/>
              <a:t>mit </a:t>
            </a:r>
            <a:r>
              <a:rPr lang="de-DE" altLang="de-DE" sz="1650" dirty="0" smtClean="0"/>
              <a:t>regel-mäßigem </a:t>
            </a:r>
            <a:r>
              <a:rPr lang="de-DE" altLang="de-DE" sz="1650" dirty="0"/>
              <a:t>Austausch und </a:t>
            </a:r>
            <a:r>
              <a:rPr lang="de-DE" altLang="de-DE" sz="1650" b="1" dirty="0"/>
              <a:t>Transparenz</a:t>
            </a:r>
            <a:r>
              <a:rPr lang="de-DE" altLang="de-DE" sz="1650" dirty="0"/>
              <a:t> der Arbeit. </a:t>
            </a:r>
            <a:endParaRPr lang="de-DE" altLang="de-DE" sz="1650" dirty="0" smtClean="0"/>
          </a:p>
          <a:p>
            <a:pPr>
              <a:buFont typeface="Arial" panose="020B0604020202020204" pitchFamily="34" charset="0"/>
              <a:buChar char="•"/>
            </a:pPr>
            <a:r>
              <a:rPr lang="de-DE" altLang="de-DE" sz="1650" dirty="0" smtClean="0"/>
              <a:t>Teams </a:t>
            </a:r>
            <a:r>
              <a:rPr lang="de-DE" altLang="de-DE" sz="1650" dirty="0"/>
              <a:t>haben </a:t>
            </a:r>
            <a:r>
              <a:rPr lang="de-DE" altLang="de-DE" sz="1650" b="1" dirty="0"/>
              <a:t>mehr </a:t>
            </a:r>
            <a:r>
              <a:rPr lang="de-DE" altLang="de-DE" sz="1650" b="1" dirty="0" smtClean="0"/>
              <a:t>Eigenverantwortung</a:t>
            </a:r>
            <a:r>
              <a:rPr lang="de-DE" altLang="de-DE" sz="1650" b="1" dirty="0"/>
              <a:t>, </a:t>
            </a:r>
            <a:r>
              <a:rPr lang="de-DE" altLang="de-DE" sz="1650" dirty="0"/>
              <a:t>entscheiden gemeinsam über die nächsten Arbeitsschritte und </a:t>
            </a:r>
            <a:r>
              <a:rPr lang="de-DE" altLang="de-DE" sz="1650" dirty="0" smtClean="0"/>
              <a:t>Arbeits-pakete</a:t>
            </a:r>
            <a:r>
              <a:rPr lang="de-DE" altLang="de-DE" sz="1650" dirty="0"/>
              <a:t>.</a:t>
            </a:r>
          </a:p>
          <a:p>
            <a:pPr>
              <a:buFont typeface="Arial" panose="020B0604020202020204" pitchFamily="34" charset="0"/>
              <a:buChar char="•"/>
            </a:pPr>
            <a:r>
              <a:rPr lang="de-DE" altLang="de-DE" sz="1650" dirty="0"/>
              <a:t>Bei allen Tätigkeiten steht der </a:t>
            </a:r>
            <a:r>
              <a:rPr lang="de-DE" altLang="de-DE" sz="1650" b="1" dirty="0" smtClean="0"/>
              <a:t>Kunden-nutzen </a:t>
            </a:r>
            <a:r>
              <a:rPr lang="de-DE" altLang="de-DE" sz="1650" dirty="0"/>
              <a:t>im Mittelpunkt, dieser wird ständig überprüft.</a:t>
            </a:r>
          </a:p>
          <a:p>
            <a:pPr>
              <a:buFont typeface="Arial" panose="020B0604020202020204" pitchFamily="34" charset="0"/>
              <a:buChar char="•"/>
            </a:pPr>
            <a:r>
              <a:rPr lang="de-DE" altLang="de-DE" sz="1650" dirty="0"/>
              <a:t>Man arbeitet nicht mehr in der klassischen Linienhierarchie, sondern in </a:t>
            </a:r>
            <a:r>
              <a:rPr lang="de-DE" altLang="de-DE" sz="1650" b="1" dirty="0"/>
              <a:t>Netzwerken,</a:t>
            </a:r>
            <a:r>
              <a:rPr lang="de-DE" altLang="de-DE" sz="1650" dirty="0"/>
              <a:t> </a:t>
            </a:r>
            <a:r>
              <a:rPr lang="de-DE" altLang="de-DE" sz="1650" b="1" dirty="0"/>
              <a:t>Kooperationsfähigkeit</a:t>
            </a:r>
            <a:r>
              <a:rPr lang="de-DE" altLang="de-DE" sz="1650" dirty="0"/>
              <a:t> ist wichtig.</a:t>
            </a:r>
          </a:p>
          <a:p>
            <a:pPr marL="0" indent="0">
              <a:buNone/>
            </a:pPr>
            <a:endParaRPr lang="de-DE" sz="1650" dirty="0"/>
          </a:p>
        </p:txBody>
      </p:sp>
      <p:sp>
        <p:nvSpPr>
          <p:cNvPr id="6" name="Titel 5">
            <a:extLst>
              <a:ext uri="{FF2B5EF4-FFF2-40B4-BE49-F238E27FC236}">
                <a16:creationId xmlns:a16="http://schemas.microsoft.com/office/drawing/2014/main" id="{5597C4D2-441E-B647-A17E-6F0812C2F352}"/>
              </a:ext>
            </a:extLst>
          </p:cNvPr>
          <p:cNvSpPr>
            <a:spLocks noGrp="1"/>
          </p:cNvSpPr>
          <p:nvPr>
            <p:ph type="title"/>
          </p:nvPr>
        </p:nvSpPr>
        <p:spPr>
          <a:xfrm>
            <a:off x="460230" y="471710"/>
            <a:ext cx="6118445" cy="472175"/>
          </a:xfrm>
        </p:spPr>
        <p:txBody>
          <a:bodyPr/>
          <a:lstStyle/>
          <a:p>
            <a:r>
              <a:rPr lang="de-DE" sz="3200" dirty="0" smtClean="0"/>
              <a:t>Merkmale agiler Arbeit</a:t>
            </a:r>
            <a:endParaRPr lang="de-DE" sz="3200" dirty="0"/>
          </a:p>
        </p:txBody>
      </p:sp>
      <p:pic>
        <p:nvPicPr>
          <p:cNvPr id="10" name="Bild 10"/>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bwMode="auto">
          <a:xfrm>
            <a:off x="4886211" y="1225679"/>
            <a:ext cx="3912137" cy="317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00906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6393820" y="1054436"/>
            <a:ext cx="2463475" cy="357774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13"/>
          </a:p>
        </p:txBody>
      </p:sp>
      <p:sp>
        <p:nvSpPr>
          <p:cNvPr id="32770" name="Titel 1"/>
          <p:cNvSpPr>
            <a:spLocks noGrp="1"/>
          </p:cNvSpPr>
          <p:nvPr>
            <p:ph type="title" idx="4294967295"/>
          </p:nvPr>
        </p:nvSpPr>
        <p:spPr>
          <a:xfrm>
            <a:off x="435117" y="508644"/>
            <a:ext cx="5799489" cy="351234"/>
          </a:xfrm>
        </p:spPr>
        <p:txBody>
          <a:bodyPr/>
          <a:lstStyle/>
          <a:p>
            <a:pPr eaLnBrk="1" hangingPunct="1"/>
            <a:r>
              <a:rPr lang="de-DE" altLang="de-DE" sz="3200" dirty="0"/>
              <a:t>Agile Arbeitsmethoden – geeignet für viele Bereiche </a:t>
            </a:r>
          </a:p>
        </p:txBody>
      </p:sp>
      <p:sp>
        <p:nvSpPr>
          <p:cNvPr id="32771" name="Textplatzhalter 2"/>
          <p:cNvSpPr>
            <a:spLocks noGrp="1"/>
          </p:cNvSpPr>
          <p:nvPr>
            <p:ph type="body" sz="quarter" idx="12"/>
          </p:nvPr>
        </p:nvSpPr>
        <p:spPr>
          <a:xfrm>
            <a:off x="435117" y="1580279"/>
            <a:ext cx="6106577" cy="2935880"/>
          </a:xfrm>
        </p:spPr>
        <p:txBody>
          <a:bodyPr/>
          <a:lstStyle/>
          <a:p>
            <a:pPr eaLnBrk="1" hangingPunct="1"/>
            <a:r>
              <a:rPr lang="de-DE" altLang="de-DE" sz="1600" b="1" dirty="0"/>
              <a:t>Softwareentwicklung und </a:t>
            </a:r>
            <a:r>
              <a:rPr lang="de-DE" altLang="de-DE" sz="1600" b="1" dirty="0" smtClean="0"/>
              <a:t>Engineering</a:t>
            </a:r>
          </a:p>
          <a:p>
            <a:pPr marL="0" indent="0" eaLnBrk="1" hangingPunct="1">
              <a:buNone/>
            </a:pPr>
            <a:r>
              <a:rPr lang="de-DE" altLang="de-DE" sz="1600" b="1" dirty="0" smtClean="0"/>
              <a:t>	</a:t>
            </a:r>
            <a:r>
              <a:rPr lang="de-DE" altLang="de-DE" sz="1600" dirty="0" smtClean="0"/>
              <a:t>Gängige </a:t>
            </a:r>
            <a:r>
              <a:rPr lang="de-DE" altLang="de-DE" sz="1600" dirty="0"/>
              <a:t>Methoden: </a:t>
            </a:r>
            <a:r>
              <a:rPr lang="de-DE" altLang="de-DE" sz="1600" dirty="0" err="1" smtClean="0"/>
              <a:t>Scrum</a:t>
            </a:r>
            <a:r>
              <a:rPr lang="de-DE" altLang="de-DE" sz="1600" dirty="0" smtClean="0"/>
              <a:t>, Design </a:t>
            </a:r>
            <a:r>
              <a:rPr lang="de-DE" altLang="de-DE" sz="1600" dirty="0" err="1" smtClean="0"/>
              <a:t>Thinking</a:t>
            </a:r>
            <a:r>
              <a:rPr lang="de-DE" altLang="de-DE" sz="1600" dirty="0" smtClean="0"/>
              <a:t>, 	</a:t>
            </a:r>
            <a:r>
              <a:rPr lang="de-DE" altLang="de-DE" sz="1600" dirty="0" err="1" smtClean="0"/>
              <a:t>PairProgramming</a:t>
            </a:r>
            <a:r>
              <a:rPr lang="de-DE" altLang="de-DE" sz="1600" dirty="0" smtClean="0"/>
              <a:t>.</a:t>
            </a:r>
          </a:p>
          <a:p>
            <a:r>
              <a:rPr lang="de-DE" altLang="de-DE" sz="1600" b="1" dirty="0" smtClean="0"/>
              <a:t>Büros</a:t>
            </a:r>
          </a:p>
          <a:p>
            <a:pPr marL="0" indent="0">
              <a:buNone/>
            </a:pPr>
            <a:r>
              <a:rPr lang="de-DE" altLang="de-DE" sz="1600" b="1" dirty="0"/>
              <a:t> </a:t>
            </a:r>
            <a:r>
              <a:rPr lang="de-DE" altLang="de-DE" sz="1600" b="1" dirty="0" smtClean="0"/>
              <a:t>   	</a:t>
            </a:r>
            <a:r>
              <a:rPr lang="de-DE" altLang="de-DE" sz="1600" dirty="0" smtClean="0"/>
              <a:t>Verteilung </a:t>
            </a:r>
            <a:r>
              <a:rPr lang="de-DE" altLang="de-DE" sz="1600" dirty="0"/>
              <a:t>von Projektarbeit </a:t>
            </a:r>
            <a:r>
              <a:rPr lang="de-DE" altLang="de-DE" sz="1600" dirty="0" smtClean="0"/>
              <a:t>und mehr </a:t>
            </a:r>
            <a:r>
              <a:rPr lang="de-DE" altLang="de-DE" sz="1600" dirty="0"/>
              <a:t>Transparenz </a:t>
            </a:r>
            <a:r>
              <a:rPr lang="de-DE" altLang="de-DE" sz="1600" dirty="0" smtClean="0"/>
              <a:t>in 	Office-Bereichen</a:t>
            </a:r>
            <a:r>
              <a:rPr lang="de-DE" altLang="de-DE" sz="1600" dirty="0"/>
              <a:t>: Kanban-Methode.</a:t>
            </a:r>
          </a:p>
          <a:p>
            <a:pPr eaLnBrk="1" hangingPunct="1"/>
            <a:r>
              <a:rPr lang="de-DE" altLang="de-DE" sz="1600" b="1" dirty="0"/>
              <a:t>Management   </a:t>
            </a:r>
            <a:br>
              <a:rPr lang="de-DE" altLang="de-DE" sz="1600" b="1" dirty="0"/>
            </a:br>
            <a:r>
              <a:rPr lang="de-DE" altLang="de-DE" sz="1600" b="1" dirty="0" smtClean="0"/>
              <a:t>	</a:t>
            </a:r>
            <a:r>
              <a:rPr lang="de-DE" altLang="de-DE" sz="1600" dirty="0" smtClean="0"/>
              <a:t>Entwicklung </a:t>
            </a:r>
            <a:r>
              <a:rPr lang="de-DE" altLang="de-DE" sz="1600" dirty="0"/>
              <a:t>neuer Geschäftsmodelle: </a:t>
            </a:r>
            <a:r>
              <a:rPr lang="de-DE" altLang="de-DE" sz="1600" dirty="0" smtClean="0"/>
              <a:t>Lean Start-up oder 	Design </a:t>
            </a:r>
            <a:r>
              <a:rPr lang="de-DE" altLang="de-DE" sz="1600" dirty="0" err="1" smtClean="0"/>
              <a:t>Thinking</a:t>
            </a:r>
            <a:r>
              <a:rPr lang="de-DE" altLang="de-DE" sz="1600" dirty="0" smtClean="0"/>
              <a:t> </a:t>
            </a:r>
            <a:r>
              <a:rPr lang="de-DE" altLang="de-DE" sz="1600" dirty="0"/>
              <a:t>als Methoden.  </a:t>
            </a:r>
          </a:p>
        </p:txBody>
      </p:sp>
      <p:sp>
        <p:nvSpPr>
          <p:cNvPr id="32772" name="Textfeld 6"/>
          <p:cNvSpPr txBox="1">
            <a:spLocks noChangeArrowheads="1"/>
          </p:cNvSpPr>
          <p:nvPr/>
        </p:nvSpPr>
        <p:spPr bwMode="auto">
          <a:xfrm>
            <a:off x="6523643" y="1079032"/>
            <a:ext cx="2128892" cy="3116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Segoe UI" panose="020B0502040204020203" pitchFamily="34" charset="0"/>
              </a:defRPr>
            </a:lvl1pPr>
            <a:lvl2pPr marL="742950" indent="-285750">
              <a:defRPr>
                <a:solidFill>
                  <a:schemeClr val="tx1"/>
                </a:solidFill>
                <a:latin typeface="Segoe UI" panose="020B0502040204020203" pitchFamily="34" charset="0"/>
              </a:defRPr>
            </a:lvl2pPr>
            <a:lvl3pPr marL="1143000" indent="-228600">
              <a:defRPr>
                <a:solidFill>
                  <a:schemeClr val="tx1"/>
                </a:solidFill>
                <a:latin typeface="Segoe UI" panose="020B0502040204020203" pitchFamily="34" charset="0"/>
              </a:defRPr>
            </a:lvl3pPr>
            <a:lvl4pPr marL="1600200" indent="-228600">
              <a:defRPr>
                <a:solidFill>
                  <a:schemeClr val="tx1"/>
                </a:solidFill>
                <a:latin typeface="Segoe UI" panose="020B0502040204020203" pitchFamily="34" charset="0"/>
              </a:defRPr>
            </a:lvl4pPr>
            <a:lvl5pPr marL="2057400" indent="-228600">
              <a:defRPr>
                <a:solidFill>
                  <a:schemeClr val="tx1"/>
                </a:solidFill>
                <a:latin typeface="Segoe UI" panose="020B0502040204020203" pitchFamily="34" charset="0"/>
              </a:defRPr>
            </a:lvl5pPr>
            <a:lvl6pPr marL="2514600" indent="-228600" defTabSz="457200" eaLnBrk="0" fontAlgn="base" hangingPunct="0">
              <a:spcBef>
                <a:spcPct val="0"/>
              </a:spcBef>
              <a:spcAft>
                <a:spcPct val="0"/>
              </a:spcAft>
              <a:defRPr>
                <a:solidFill>
                  <a:schemeClr val="tx1"/>
                </a:solidFill>
                <a:latin typeface="Segoe UI" panose="020B0502040204020203" pitchFamily="34" charset="0"/>
              </a:defRPr>
            </a:lvl6pPr>
            <a:lvl7pPr marL="2971800" indent="-228600" defTabSz="457200" eaLnBrk="0" fontAlgn="base" hangingPunct="0">
              <a:spcBef>
                <a:spcPct val="0"/>
              </a:spcBef>
              <a:spcAft>
                <a:spcPct val="0"/>
              </a:spcAft>
              <a:defRPr>
                <a:solidFill>
                  <a:schemeClr val="tx1"/>
                </a:solidFill>
                <a:latin typeface="Segoe UI" panose="020B0502040204020203" pitchFamily="34" charset="0"/>
              </a:defRPr>
            </a:lvl7pPr>
            <a:lvl8pPr marL="3429000" indent="-228600" defTabSz="457200" eaLnBrk="0" fontAlgn="base" hangingPunct="0">
              <a:spcBef>
                <a:spcPct val="0"/>
              </a:spcBef>
              <a:spcAft>
                <a:spcPct val="0"/>
              </a:spcAft>
              <a:defRPr>
                <a:solidFill>
                  <a:schemeClr val="tx1"/>
                </a:solidFill>
                <a:latin typeface="Segoe UI" panose="020B0502040204020203" pitchFamily="34" charset="0"/>
              </a:defRPr>
            </a:lvl8pPr>
            <a:lvl9pPr marL="3886200" indent="-228600" defTabSz="457200" eaLnBrk="0" fontAlgn="base" hangingPunct="0">
              <a:spcBef>
                <a:spcPct val="0"/>
              </a:spcBef>
              <a:spcAft>
                <a:spcPct val="0"/>
              </a:spcAft>
              <a:defRPr>
                <a:solidFill>
                  <a:schemeClr val="tx1"/>
                </a:solidFill>
                <a:latin typeface="Segoe UI" panose="020B0502040204020203" pitchFamily="34" charset="0"/>
              </a:defRPr>
            </a:lvl9pPr>
          </a:lstStyle>
          <a:p>
            <a:pPr eaLnBrk="1" hangingPunct="1"/>
            <a:r>
              <a:rPr lang="de-DE" altLang="de-DE" sz="1200" b="1" dirty="0">
                <a:solidFill>
                  <a:schemeClr val="bg1"/>
                </a:solidFill>
              </a:rPr>
              <a:t>Anwendungsbeispiele</a:t>
            </a:r>
          </a:p>
          <a:p>
            <a:pPr eaLnBrk="1" hangingPunct="1"/>
            <a:r>
              <a:rPr lang="de-DE" altLang="de-DE" sz="1200" dirty="0">
                <a:solidFill>
                  <a:schemeClr val="bg1"/>
                </a:solidFill>
              </a:rPr>
              <a:t/>
            </a:r>
            <a:br>
              <a:rPr lang="de-DE" altLang="de-DE" sz="1200" dirty="0">
                <a:solidFill>
                  <a:schemeClr val="bg1"/>
                </a:solidFill>
              </a:rPr>
            </a:br>
            <a:r>
              <a:rPr lang="de-DE" altLang="de-DE" sz="1200" dirty="0">
                <a:solidFill>
                  <a:schemeClr val="bg1"/>
                </a:solidFill>
              </a:rPr>
              <a:t/>
            </a:r>
            <a:br>
              <a:rPr lang="de-DE" altLang="de-DE" sz="1200" dirty="0">
                <a:solidFill>
                  <a:schemeClr val="bg1"/>
                </a:solidFill>
              </a:rPr>
            </a:br>
            <a:r>
              <a:rPr lang="de-DE" altLang="de-DE" sz="1200" dirty="0">
                <a:solidFill>
                  <a:schemeClr val="bg1"/>
                </a:solidFill>
              </a:rPr>
              <a:t>Hardware-Entwicklung</a:t>
            </a:r>
          </a:p>
          <a:p>
            <a:pPr eaLnBrk="1" hangingPunct="1"/>
            <a:r>
              <a:rPr lang="de-DE" altLang="de-DE" sz="1200" b="1" dirty="0" err="1">
                <a:solidFill>
                  <a:schemeClr val="bg1"/>
                </a:solidFill>
              </a:rPr>
              <a:t>e-book</a:t>
            </a:r>
            <a:r>
              <a:rPr lang="de-DE" altLang="de-DE" sz="1200" b="1" dirty="0">
                <a:solidFill>
                  <a:schemeClr val="bg1"/>
                </a:solidFill>
              </a:rPr>
              <a:t>-reader </a:t>
            </a:r>
            <a:br>
              <a:rPr lang="de-DE" altLang="de-DE" sz="1200" b="1" dirty="0">
                <a:solidFill>
                  <a:schemeClr val="bg1"/>
                </a:solidFill>
              </a:rPr>
            </a:br>
            <a:r>
              <a:rPr lang="de-DE" altLang="de-DE" sz="1200" b="1" dirty="0" err="1">
                <a:solidFill>
                  <a:schemeClr val="bg1"/>
                </a:solidFill>
              </a:rPr>
              <a:t>tolino</a:t>
            </a:r>
            <a:endParaRPr lang="de-DE" altLang="de-DE" sz="1200" b="1" dirty="0">
              <a:solidFill>
                <a:schemeClr val="bg1"/>
              </a:solidFill>
            </a:endParaRPr>
          </a:p>
          <a:p>
            <a:pPr eaLnBrk="1" hangingPunct="1"/>
            <a:endParaRPr lang="de-DE" altLang="de-DE" sz="1200" dirty="0">
              <a:solidFill>
                <a:schemeClr val="bg1"/>
              </a:solidFill>
            </a:endParaRPr>
          </a:p>
          <a:p>
            <a:pPr eaLnBrk="1" hangingPunct="1"/>
            <a:endParaRPr lang="de-DE" altLang="de-DE" sz="1200" dirty="0">
              <a:solidFill>
                <a:schemeClr val="bg1"/>
              </a:solidFill>
            </a:endParaRPr>
          </a:p>
          <a:p>
            <a:pPr eaLnBrk="1" hangingPunct="1"/>
            <a:endParaRPr lang="de-DE" altLang="de-DE" sz="1200" dirty="0">
              <a:solidFill>
                <a:schemeClr val="bg1"/>
              </a:solidFill>
            </a:endParaRPr>
          </a:p>
          <a:p>
            <a:pPr eaLnBrk="1" hangingPunct="1"/>
            <a:endParaRPr lang="de-DE" altLang="de-DE" sz="1200" dirty="0">
              <a:solidFill>
                <a:schemeClr val="bg1"/>
              </a:solidFill>
            </a:endParaRPr>
          </a:p>
          <a:p>
            <a:pPr eaLnBrk="1" hangingPunct="1"/>
            <a:r>
              <a:rPr lang="de-DE" altLang="de-DE" sz="1200" dirty="0">
                <a:solidFill>
                  <a:schemeClr val="bg1"/>
                </a:solidFill>
              </a:rPr>
              <a:t>Bau eines Autos mit „</a:t>
            </a:r>
            <a:r>
              <a:rPr lang="de-DE" altLang="de-DE" sz="1200" dirty="0" err="1">
                <a:solidFill>
                  <a:schemeClr val="bg1"/>
                </a:solidFill>
              </a:rPr>
              <a:t>crossfunktionalen</a:t>
            </a:r>
            <a:r>
              <a:rPr lang="de-DE" altLang="de-DE" sz="1200" dirty="0">
                <a:solidFill>
                  <a:schemeClr val="bg1"/>
                </a:solidFill>
              </a:rPr>
              <a:t> Teams“: </a:t>
            </a:r>
          </a:p>
          <a:p>
            <a:pPr eaLnBrk="1" hangingPunct="1"/>
            <a:r>
              <a:rPr lang="de-DE" altLang="de-DE" sz="1200" b="1" dirty="0" err="1">
                <a:solidFill>
                  <a:schemeClr val="bg1"/>
                </a:solidFill>
              </a:rPr>
              <a:t>Wikispeed</a:t>
            </a:r>
            <a:endParaRPr lang="de-DE" altLang="de-DE" sz="1200" b="1" dirty="0">
              <a:solidFill>
                <a:schemeClr val="bg1"/>
              </a:solidFill>
            </a:endParaRPr>
          </a:p>
          <a:p>
            <a:pPr eaLnBrk="1" hangingPunct="1"/>
            <a:endParaRPr lang="de-DE" altLang="de-DE" sz="1013" b="1" dirty="0"/>
          </a:p>
          <a:p>
            <a:pPr eaLnBrk="1" hangingPunct="1"/>
            <a:endParaRPr lang="de-DE" altLang="de-DE" sz="1013" b="1" dirty="0"/>
          </a:p>
          <a:p>
            <a:pPr eaLnBrk="1" hangingPunct="1"/>
            <a:endParaRPr lang="de-DE" altLang="de-DE" sz="1013" b="1" dirty="0"/>
          </a:p>
          <a:p>
            <a:pPr eaLnBrk="1" hangingPunct="1"/>
            <a:endParaRPr lang="de-DE" altLang="de-DE" sz="1013"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8341" y="3691403"/>
            <a:ext cx="1404157" cy="726635"/>
          </a:xfrm>
          <a:prstGeom prst="rect">
            <a:avLst/>
          </a:prstGeom>
        </p:spPr>
      </p:pic>
      <p:pic>
        <p:nvPicPr>
          <p:cNvPr id="14" name="Grafik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14658">
            <a:off x="7885113" y="1963646"/>
            <a:ext cx="658713" cy="1004537"/>
          </a:xfrm>
          <a:prstGeom prst="rect">
            <a:avLst/>
          </a:prstGeom>
          <a:effectLst>
            <a:softEdge rad="63500"/>
          </a:effectLst>
        </p:spPr>
      </p:pic>
    </p:spTree>
    <p:extLst>
      <p:ext uri="{BB962C8B-B14F-4D97-AF65-F5344CB8AC3E}">
        <p14:creationId xmlns:p14="http://schemas.microsoft.com/office/powerpoint/2010/main" val="1276810620"/>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ffice">
  <a:themeElements>
    <a:clrScheme name="IG Metall Farben">
      <a:dk1>
        <a:srgbClr val="E2051A"/>
      </a:dk1>
      <a:lt1>
        <a:srgbClr val="FFFFFF"/>
      </a:lt1>
      <a:dk2>
        <a:srgbClr val="646363"/>
      </a:dk2>
      <a:lt2>
        <a:srgbClr val="FFFFFF"/>
      </a:lt2>
      <a:accent1>
        <a:srgbClr val="8F2C33"/>
      </a:accent1>
      <a:accent2>
        <a:srgbClr val="EAB500"/>
      </a:accent2>
      <a:accent3>
        <a:srgbClr val="2F80AB"/>
      </a:accent3>
      <a:accent4>
        <a:srgbClr val="5B9945"/>
      </a:accent4>
      <a:accent5>
        <a:srgbClr val="646363"/>
      </a:accent5>
      <a:accent6>
        <a:srgbClr val="DADADA"/>
      </a:accent6>
      <a:hlink>
        <a:srgbClr val="E3051B"/>
      </a:hlink>
      <a:folHlink>
        <a:srgbClr val="3C3C3B"/>
      </a:folHlink>
    </a:clrScheme>
    <a:fontScheme name="IG Metall Schriften">
      <a:majorFont>
        <a:latin typeface="Meta Head IGM Cond Black"/>
        <a:ea typeface=""/>
        <a:cs typeface=""/>
      </a:majorFont>
      <a:minorFont>
        <a:latin typeface="Meta IG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2" id="{3E6DA150-33F4-9041-86E3-32223AC9E950}" vid="{F4968D8E-2ED4-024D-851A-578515E88C09}"/>
    </a:ext>
  </a:extLst>
</a:theme>
</file>

<file path=ppt/theme/theme2.xml><?xml version="1.0" encoding="utf-8"?>
<a:theme xmlns:a="http://schemas.openxmlformats.org/drawingml/2006/main" name="1_Office">
  <a:themeElements>
    <a:clrScheme name="IG Metall Farben">
      <a:dk1>
        <a:srgbClr val="E2051A"/>
      </a:dk1>
      <a:lt1>
        <a:srgbClr val="FFFFFF"/>
      </a:lt1>
      <a:dk2>
        <a:srgbClr val="646363"/>
      </a:dk2>
      <a:lt2>
        <a:srgbClr val="FFFFFF"/>
      </a:lt2>
      <a:accent1>
        <a:srgbClr val="8F2C33"/>
      </a:accent1>
      <a:accent2>
        <a:srgbClr val="EAB500"/>
      </a:accent2>
      <a:accent3>
        <a:srgbClr val="2F80AB"/>
      </a:accent3>
      <a:accent4>
        <a:srgbClr val="5B9945"/>
      </a:accent4>
      <a:accent5>
        <a:srgbClr val="646363"/>
      </a:accent5>
      <a:accent6>
        <a:srgbClr val="DADADA"/>
      </a:accent6>
      <a:hlink>
        <a:srgbClr val="E3051B"/>
      </a:hlink>
      <a:folHlink>
        <a:srgbClr val="3C3C3B"/>
      </a:folHlink>
    </a:clrScheme>
    <a:fontScheme name="IG Metall Schriften">
      <a:majorFont>
        <a:latin typeface="Meta Head IGM Cond Black"/>
        <a:ea typeface=""/>
        <a:cs typeface=""/>
      </a:majorFont>
      <a:minorFont>
        <a:latin typeface="Meta IG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2" id="{3E6DA150-33F4-9041-86E3-32223AC9E950}" vid="{F4968D8E-2ED4-024D-851A-578515E88C09}"/>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0</TotalTime>
  <Words>2628</Words>
  <Application>Microsoft Office PowerPoint</Application>
  <PresentationFormat>Bildschirmpräsentation (16:9)</PresentationFormat>
  <Paragraphs>353</Paragraphs>
  <Slides>38</Slides>
  <Notes>27</Notes>
  <HiddenSlides>0</HiddenSlides>
  <MMClips>0</MMClips>
  <ScaleCrop>false</ScaleCrop>
  <HeadingPairs>
    <vt:vector size="6" baseType="variant">
      <vt:variant>
        <vt:lpstr>Verwendete Schriftarten</vt:lpstr>
      </vt:variant>
      <vt:variant>
        <vt:i4>11</vt:i4>
      </vt:variant>
      <vt:variant>
        <vt:lpstr>Design</vt:lpstr>
      </vt:variant>
      <vt:variant>
        <vt:i4>2</vt:i4>
      </vt:variant>
      <vt:variant>
        <vt:lpstr>Folientitel</vt:lpstr>
      </vt:variant>
      <vt:variant>
        <vt:i4>38</vt:i4>
      </vt:variant>
    </vt:vector>
  </HeadingPairs>
  <TitlesOfParts>
    <vt:vector size="51" baseType="lpstr">
      <vt:lpstr>Bebas Neue</vt:lpstr>
      <vt:lpstr>Times</vt:lpstr>
      <vt:lpstr>Calibri Light</vt:lpstr>
      <vt:lpstr>Arial</vt:lpstr>
      <vt:lpstr>Segoe UI</vt:lpstr>
      <vt:lpstr>Calibri</vt:lpstr>
      <vt:lpstr>Meta IGM</vt:lpstr>
      <vt:lpstr>Meta Head IGM Cond Light</vt:lpstr>
      <vt:lpstr>Meta Head IGM Cond Black</vt:lpstr>
      <vt:lpstr>MS PGothic</vt:lpstr>
      <vt:lpstr>Wingdings</vt:lpstr>
      <vt:lpstr>Office</vt:lpstr>
      <vt:lpstr>1_Office</vt:lpstr>
      <vt:lpstr>Agiles arbeiten </vt:lpstr>
      <vt:lpstr>Hintergrund</vt:lpstr>
      <vt:lpstr>Agile Arbeit  ist Teil der Digitalisierung</vt:lpstr>
      <vt:lpstr>Agiles Arbeiten –  die Grundsätze</vt:lpstr>
      <vt:lpstr>Agil arbeiten – unbürokratischer, flexibler und schneller</vt:lpstr>
      <vt:lpstr>Agil arbeiten – die Werte</vt:lpstr>
      <vt:lpstr>Agil arbeiten – die Prinzipien </vt:lpstr>
      <vt:lpstr>Merkmale agiler Arbeit</vt:lpstr>
      <vt:lpstr>Agile Arbeitsmethoden – geeignet für viele Bereiche </vt:lpstr>
      <vt:lpstr>Chancen und Risiken agiler Arbeit </vt:lpstr>
      <vt:lpstr>Agiles Arbeiten kann attraktiv sein </vt:lpstr>
      <vt:lpstr>Agile Arbeit hat auch ihre Tücken</vt:lpstr>
      <vt:lpstr>Auch agile Arbeit braucht Rahmenbedingungen</vt:lpstr>
      <vt:lpstr>Gestaltungsbedarf –  5 Kernpunkte guter agiler Arbeit</vt:lpstr>
      <vt:lpstr>Zusammenfassung</vt:lpstr>
      <vt:lpstr>Gute agile Arbeit ist mitbestimmt! </vt:lpstr>
      <vt:lpstr>Gute agile Arbeit hat einen klar definierten Rahmen! </vt:lpstr>
      <vt:lpstr>Gute agile Arbeit erfordert ein gemeinsames Verständnis aller Ebenen!</vt:lpstr>
      <vt:lpstr>Gute agile Arbeit qualifiziert die Beschäftigten!</vt:lpstr>
      <vt:lpstr>Gute agile Arbeit respektiert die Gesundheit der Beschäftigten!</vt:lpstr>
      <vt:lpstr>PowerPoint-Präsentation</vt:lpstr>
      <vt:lpstr>PowerPoint-Präsentation</vt:lpstr>
      <vt:lpstr>Back up</vt:lpstr>
      <vt:lpstr>Mitbestimmung</vt:lpstr>
      <vt:lpstr>Rechtliche Grundlagen</vt:lpstr>
      <vt:lpstr>Rahmen für Betriebsvereinbarungen</vt:lpstr>
      <vt:lpstr>Themen für  Betriebsvereinbarungen (I)  </vt:lpstr>
      <vt:lpstr>Themen für  Betriebsvereinbarungen (II)  </vt:lpstr>
      <vt:lpstr>Themen für  Betriebsvereinbarungen (III)  </vt:lpstr>
      <vt:lpstr>Themen für  Betriebsvereinbarungen (IV)  </vt:lpstr>
      <vt:lpstr>Agile Methoden am Beispiel Scrum &amp; Kanban </vt:lpstr>
      <vt:lpstr>Scrum</vt:lpstr>
      <vt:lpstr>Scrum: feste Abläufe</vt:lpstr>
      <vt:lpstr>PowerPoint-Präsentation</vt:lpstr>
      <vt:lpstr>Scrum – neue Rollen</vt:lpstr>
      <vt:lpstr>Scrum-Rollen: der Product Owner </vt:lpstr>
      <vt:lpstr>Scrum-Rollen: der Scrum Master</vt:lpstr>
      <vt:lpstr>Kanban</vt:lpstr>
    </vt:vector>
  </TitlesOfParts>
  <Company>IG Metall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Faupel, Dennis</dc:creator>
  <cp:lastModifiedBy>Faupel, Dennis</cp:lastModifiedBy>
  <cp:revision>91</cp:revision>
  <cp:lastPrinted>2020-01-24T11:53:28Z</cp:lastPrinted>
  <dcterms:created xsi:type="dcterms:W3CDTF">2019-03-25T10:46:11Z</dcterms:created>
  <dcterms:modified xsi:type="dcterms:W3CDTF">2020-03-20T12:00:51Z</dcterms:modified>
</cp:coreProperties>
</file>