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media/image20.jpg" ContentType="image/pn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37"/>
  </p:notesMasterIdLst>
  <p:handoutMasterIdLst>
    <p:handoutMasterId r:id="rId38"/>
  </p:handoutMasterIdLst>
  <p:sldIdLst>
    <p:sldId id="256" r:id="rId2"/>
    <p:sldId id="260" r:id="rId3"/>
    <p:sldId id="305" r:id="rId4"/>
    <p:sldId id="262" r:id="rId5"/>
    <p:sldId id="318" r:id="rId6"/>
    <p:sldId id="321" r:id="rId7"/>
    <p:sldId id="303" r:id="rId8"/>
    <p:sldId id="287" r:id="rId9"/>
    <p:sldId id="316" r:id="rId10"/>
    <p:sldId id="313" r:id="rId11"/>
    <p:sldId id="312" r:id="rId12"/>
    <p:sldId id="319" r:id="rId13"/>
    <p:sldId id="307" r:id="rId14"/>
    <p:sldId id="320" r:id="rId15"/>
    <p:sldId id="331" r:id="rId16"/>
    <p:sldId id="286" r:id="rId17"/>
    <p:sldId id="289" r:id="rId18"/>
    <p:sldId id="296" r:id="rId19"/>
    <p:sldId id="259" r:id="rId20"/>
    <p:sldId id="308" r:id="rId21"/>
    <p:sldId id="328" r:id="rId22"/>
    <p:sldId id="330" r:id="rId23"/>
    <p:sldId id="258" r:id="rId24"/>
    <p:sldId id="271" r:id="rId25"/>
    <p:sldId id="274" r:id="rId26"/>
    <p:sldId id="275" r:id="rId27"/>
    <p:sldId id="263" r:id="rId28"/>
    <p:sldId id="276" r:id="rId29"/>
    <p:sldId id="332" r:id="rId30"/>
    <p:sldId id="277" r:id="rId31"/>
    <p:sldId id="333" r:id="rId32"/>
    <p:sldId id="288" r:id="rId33"/>
    <p:sldId id="282" r:id="rId34"/>
    <p:sldId id="267" r:id="rId35"/>
    <p:sldId id="334" r:id="rId36"/>
  </p:sldIdLst>
  <p:sldSz cx="9144000" cy="5143500" type="screen16x9"/>
  <p:notesSz cx="7099300" cy="10234613"/>
  <p:embeddedFontLst>
    <p:embeddedFont>
      <p:font typeface="Calibri" panose="020F0502020204030204" pitchFamily="34" charset="0"/>
      <p:regular r:id="rId39"/>
      <p:bold r:id="rId40"/>
      <p:italic r:id="rId41"/>
      <p:boldItalic r:id="rId42"/>
    </p:embeddedFont>
    <p:embeddedFont>
      <p:font typeface="Meta Head IGM Cond Black" panose="02000A06040000020004" pitchFamily="2" charset="0"/>
      <p:bold r:id="rId43"/>
    </p:embeddedFont>
    <p:embeddedFont>
      <p:font typeface="Meta IGM" panose="02000503040000020004" pitchFamily="2" charset="0"/>
      <p:regular r:id="rId44"/>
      <p:bold r:id="rId45"/>
      <p:italic r:id="rId46"/>
      <p:boldItalic r:id="rId47"/>
    </p:embeddedFont>
    <p:embeddedFont>
      <p:font typeface="Meta Head IGM Cond Light" panose="02000506030000020004" pitchFamily="2" charset="0"/>
      <p:regular r:id="rId48"/>
    </p:embeddedFont>
    <p:embeddedFont>
      <p:font typeface="Segoe UI" panose="020B0502040204020203" pitchFamily="34" charset="0"/>
      <p:regular r:id="rId49"/>
      <p:bold r:id="rId50"/>
      <p:italic r:id="rId51"/>
      <p:boldItalic r:id="rId52"/>
    </p:embeddedFont>
  </p:embeddedFont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190936D-9FE8-4D7F-A38A-5A0410FA1287}">
          <p14:sldIdLst>
            <p14:sldId id="256"/>
            <p14:sldId id="260"/>
            <p14:sldId id="305"/>
            <p14:sldId id="262"/>
            <p14:sldId id="318"/>
            <p14:sldId id="321"/>
            <p14:sldId id="303"/>
            <p14:sldId id="287"/>
            <p14:sldId id="316"/>
            <p14:sldId id="313"/>
            <p14:sldId id="312"/>
            <p14:sldId id="319"/>
            <p14:sldId id="307"/>
            <p14:sldId id="320"/>
            <p14:sldId id="331"/>
            <p14:sldId id="286"/>
            <p14:sldId id="289"/>
            <p14:sldId id="296"/>
            <p14:sldId id="259"/>
            <p14:sldId id="308"/>
            <p14:sldId id="328"/>
            <p14:sldId id="330"/>
          </p14:sldIdLst>
        </p14:section>
        <p14:section name="Zusatzinfos/Hintergründe" id="{0D11A459-C7C8-465A-8828-840DF7D59C7A}">
          <p14:sldIdLst>
            <p14:sldId id="258"/>
            <p14:sldId id="271"/>
            <p14:sldId id="274"/>
            <p14:sldId id="275"/>
            <p14:sldId id="263"/>
            <p14:sldId id="276"/>
            <p14:sldId id="332"/>
            <p14:sldId id="277"/>
            <p14:sldId id="333"/>
            <p14:sldId id="288"/>
            <p14:sldId id="282"/>
            <p14:sldId id="267"/>
            <p14:sldId id="334"/>
          </p14:sldIdLst>
        </p14:section>
      </p14:sectionLst>
    </p:ex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euning, Pia" initials="BP" lastIdx="6" clrIdx="0">
    <p:extLst>
      <p:ext uri="{19B8F6BF-5375-455C-9EA6-DF929625EA0E}">
        <p15:presenceInfo xmlns:p15="http://schemas.microsoft.com/office/powerpoint/2012/main" userId="S-1-5-21-1681774397-3292891888-1623808579-31779" providerId="AD"/>
      </p:ext>
    </p:extLst>
  </p:cmAuthor>
  <p:cmAuthor id="2" name="Plater, Jenifer" initials="PJ" lastIdx="3" clrIdx="1">
    <p:extLst>
      <p:ext uri="{19B8F6BF-5375-455C-9EA6-DF929625EA0E}">
        <p15:presenceInfo xmlns:p15="http://schemas.microsoft.com/office/powerpoint/2012/main" userId="S-1-5-21-1681774397-3292891888-1623808579-55611" providerId="AD"/>
      </p:ext>
    </p:extLst>
  </p:cmAuthor>
  <p:cmAuthor id="3" name="Geyer, Stefanie" initials="GS" lastIdx="4" clrIdx="2">
    <p:extLst>
      <p:ext uri="{19B8F6BF-5375-455C-9EA6-DF929625EA0E}">
        <p15:presenceInfo xmlns:p15="http://schemas.microsoft.com/office/powerpoint/2012/main" userId="S-1-5-21-1681774397-3292891888-1623808579-436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71680"/>
    <a:srgbClr val="646464"/>
    <a:srgbClr val="CC00CC"/>
    <a:srgbClr val="FF33CC"/>
    <a:srgbClr val="E78D30"/>
    <a:srgbClr val="3C3C3B"/>
    <a:srgbClr val="512178"/>
    <a:srgbClr val="C8D400"/>
    <a:srgbClr val="2F80AB"/>
    <a:srgbClr val="E305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0419" autoAdjust="0"/>
  </p:normalViewPr>
  <p:slideViewPr>
    <p:cSldViewPr snapToGrid="0" snapToObjects="1" showGuides="1">
      <p:cViewPr varScale="1">
        <p:scale>
          <a:sx n="147" d="100"/>
          <a:sy n="147" d="100"/>
        </p:scale>
        <p:origin x="2076" y="120"/>
      </p:cViewPr>
      <p:guideLst>
        <p:guide orient="horz" pos="1597"/>
        <p:guide pos="2880"/>
      </p:guideLst>
    </p:cSldViewPr>
  </p:slideViewPr>
  <p:outlineViewPr>
    <p:cViewPr>
      <p:scale>
        <a:sx n="33" d="100"/>
        <a:sy n="33" d="100"/>
      </p:scale>
      <p:origin x="0" y="-28628"/>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46" d="100"/>
          <a:sy n="46" d="100"/>
        </p:scale>
        <p:origin x="2736"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title>
      <c:layout>
        <c:manualLayout>
          <c:xMode val="edge"/>
          <c:yMode val="edge"/>
          <c:x val="0.116155109271261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6">
                  <a:lumMod val="10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Anteil der Fach- oder Hochschulabsolventen (18 bis 65 Jahre) </c:v>
                </c:pt>
              </c:strCache>
            </c:strRef>
          </c:tx>
          <c:spPr>
            <a:solidFill>
              <a:srgbClr val="A7168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accent6">
                        <a:lumMod val="10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Homosexuelle und Trans-Menschen </c:v>
                </c:pt>
                <c:pt idx="1">
                  <c:v>Heterosexuelle Menschen</c:v>
                </c:pt>
              </c:strCache>
            </c:strRef>
          </c:cat>
          <c:val>
            <c:numRef>
              <c:f>Tabelle1!$B$2:$B$3</c:f>
              <c:numCache>
                <c:formatCode>0%</c:formatCode>
                <c:ptCount val="2"/>
                <c:pt idx="0">
                  <c:v>0.6</c:v>
                </c:pt>
                <c:pt idx="1">
                  <c:v>0.42</c:v>
                </c:pt>
              </c:numCache>
            </c:numRef>
          </c:val>
          <c:extLst>
            <c:ext xmlns:c16="http://schemas.microsoft.com/office/drawing/2014/chart" uri="{C3380CC4-5D6E-409C-BE32-E72D297353CC}">
              <c16:uniqueId val="{00000000-44AB-48C5-8965-2F9C00140CE1}"/>
            </c:ext>
          </c:extLst>
        </c:ser>
        <c:dLbls>
          <c:dLblPos val="outEnd"/>
          <c:showLegendKey val="0"/>
          <c:showVal val="1"/>
          <c:showCatName val="0"/>
          <c:showSerName val="0"/>
          <c:showPercent val="0"/>
          <c:showBubbleSize val="0"/>
        </c:dLbls>
        <c:gapWidth val="219"/>
        <c:overlap val="-27"/>
        <c:axId val="314409232"/>
        <c:axId val="314406936"/>
      </c:barChart>
      <c:catAx>
        <c:axId val="31440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6">
                    <a:lumMod val="10000"/>
                  </a:schemeClr>
                </a:solidFill>
                <a:latin typeface="+mn-lt"/>
                <a:ea typeface="+mn-ea"/>
                <a:cs typeface="+mn-cs"/>
              </a:defRPr>
            </a:pPr>
            <a:endParaRPr lang="de-DE"/>
          </a:p>
        </c:txPr>
        <c:crossAx val="314406936"/>
        <c:crosses val="autoZero"/>
        <c:auto val="1"/>
        <c:lblAlgn val="ctr"/>
        <c:lblOffset val="100"/>
        <c:noMultiLvlLbl val="0"/>
      </c:catAx>
      <c:valAx>
        <c:axId val="314406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6">
                    <a:lumMod val="10000"/>
                  </a:schemeClr>
                </a:solidFill>
                <a:latin typeface="+mn-lt"/>
                <a:ea typeface="+mn-ea"/>
                <a:cs typeface="+mn-cs"/>
              </a:defRPr>
            </a:pPr>
            <a:endParaRPr lang="de-DE"/>
          </a:p>
        </c:txPr>
        <c:crossAx val="3144092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accent6">
                  <a:lumMod val="10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solidFill>
            <a:schemeClr val="accent6">
              <a:lumMod val="10000"/>
            </a:schemeClr>
          </a:solidFill>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292F97-2E2B-4771-AB40-5A0E94FB7F96}" type="doc">
      <dgm:prSet loTypeId="urn:microsoft.com/office/officeart/2005/8/layout/pyramid3" loCatId="pyramid" qsTypeId="urn:microsoft.com/office/officeart/2005/8/quickstyle/simple1" qsCatId="simple" csTypeId="urn:microsoft.com/office/officeart/2005/8/colors/accent1_2" csCatId="accent1" phldr="1"/>
      <dgm:spPr/>
    </dgm:pt>
    <dgm:pt modelId="{BDD5EF50-228B-4544-8D88-CD9043EF2F4B}">
      <dgm:prSet phldrT="[Text]" custT="1"/>
      <dgm:spPr>
        <a:solidFill>
          <a:srgbClr val="A71680"/>
        </a:solidFill>
      </dgm:spPr>
      <dgm:t>
        <a:bodyPr/>
        <a:lstStyle/>
        <a:p>
          <a:r>
            <a:rPr lang="de-DE" sz="1800" dirty="0" smtClean="0">
              <a:solidFill>
                <a:schemeClr val="bg1"/>
              </a:solidFill>
            </a:rPr>
            <a:t>institutionell</a:t>
          </a:r>
          <a:endParaRPr lang="de-DE" sz="4700" dirty="0">
            <a:solidFill>
              <a:schemeClr val="bg1"/>
            </a:solidFill>
          </a:endParaRPr>
        </a:p>
      </dgm:t>
    </dgm:pt>
    <dgm:pt modelId="{7FB28E2A-3EED-4931-A09C-11FE7A245B4B}" type="parTrans" cxnId="{63C54550-D233-431B-8F20-9F43709AC01A}">
      <dgm:prSet/>
      <dgm:spPr/>
      <dgm:t>
        <a:bodyPr/>
        <a:lstStyle/>
        <a:p>
          <a:endParaRPr lang="de-DE"/>
        </a:p>
      </dgm:t>
    </dgm:pt>
    <dgm:pt modelId="{1F403209-DCF7-4375-A3AC-0FB19FA14BE9}" type="sibTrans" cxnId="{63C54550-D233-431B-8F20-9F43709AC01A}">
      <dgm:prSet/>
      <dgm:spPr/>
      <dgm:t>
        <a:bodyPr/>
        <a:lstStyle/>
        <a:p>
          <a:endParaRPr lang="de-DE"/>
        </a:p>
      </dgm:t>
    </dgm:pt>
    <dgm:pt modelId="{4BFC09B6-B818-4EDE-9C6D-58CC2CF0E98C}">
      <dgm:prSet phldrT="[Text]" custT="1"/>
      <dgm:spPr>
        <a:solidFill>
          <a:srgbClr val="A71680"/>
        </a:solidFill>
      </dgm:spPr>
      <dgm:t>
        <a:bodyPr/>
        <a:lstStyle/>
        <a:p>
          <a:r>
            <a:rPr lang="de-DE" sz="1800" dirty="0" smtClean="0">
              <a:solidFill>
                <a:schemeClr val="bg1"/>
              </a:solidFill>
            </a:rPr>
            <a:t>strukturell</a:t>
          </a:r>
          <a:endParaRPr lang="de-DE" sz="1800" dirty="0">
            <a:solidFill>
              <a:schemeClr val="bg1"/>
            </a:solidFill>
          </a:endParaRPr>
        </a:p>
      </dgm:t>
    </dgm:pt>
    <dgm:pt modelId="{AB724E8E-C61B-42E7-AA1A-2C2EB5038375}" type="parTrans" cxnId="{113E7A25-71C2-4574-B477-9153464CA0D6}">
      <dgm:prSet/>
      <dgm:spPr/>
      <dgm:t>
        <a:bodyPr/>
        <a:lstStyle/>
        <a:p>
          <a:endParaRPr lang="de-DE"/>
        </a:p>
      </dgm:t>
    </dgm:pt>
    <dgm:pt modelId="{A1B5B993-9AEE-439E-8DC3-512C02E88D20}" type="sibTrans" cxnId="{113E7A25-71C2-4574-B477-9153464CA0D6}">
      <dgm:prSet/>
      <dgm:spPr/>
      <dgm:t>
        <a:bodyPr/>
        <a:lstStyle/>
        <a:p>
          <a:endParaRPr lang="de-DE"/>
        </a:p>
      </dgm:t>
    </dgm:pt>
    <dgm:pt modelId="{E71C4976-5377-47C2-8D5D-0F828C8133BE}">
      <dgm:prSet phldrT="[Text]" custT="1"/>
      <dgm:spPr>
        <a:solidFill>
          <a:srgbClr val="A71680"/>
        </a:solidFill>
      </dgm:spPr>
      <dgm:t>
        <a:bodyPr anchor="t"/>
        <a:lstStyle/>
        <a:p>
          <a:r>
            <a:rPr lang="de-DE" sz="1800" dirty="0" smtClean="0">
              <a:solidFill>
                <a:schemeClr val="bg1"/>
              </a:solidFill>
            </a:rPr>
            <a:t>persönlich</a:t>
          </a:r>
          <a:endParaRPr lang="de-DE" sz="2400" dirty="0">
            <a:solidFill>
              <a:schemeClr val="bg1"/>
            </a:solidFill>
          </a:endParaRPr>
        </a:p>
      </dgm:t>
    </dgm:pt>
    <dgm:pt modelId="{61EB327D-3785-4271-8D0E-CCDE4A0BB872}" type="parTrans" cxnId="{1A2A4472-BECE-477A-B3F7-5FCAA23FD0C2}">
      <dgm:prSet/>
      <dgm:spPr/>
      <dgm:t>
        <a:bodyPr/>
        <a:lstStyle/>
        <a:p>
          <a:endParaRPr lang="de-DE"/>
        </a:p>
      </dgm:t>
    </dgm:pt>
    <dgm:pt modelId="{BD0881D2-69E4-46FB-9B35-180AB7471392}" type="sibTrans" cxnId="{1A2A4472-BECE-477A-B3F7-5FCAA23FD0C2}">
      <dgm:prSet/>
      <dgm:spPr/>
      <dgm:t>
        <a:bodyPr/>
        <a:lstStyle/>
        <a:p>
          <a:endParaRPr lang="de-DE"/>
        </a:p>
      </dgm:t>
    </dgm:pt>
    <dgm:pt modelId="{626BC776-EBD7-418B-B392-7FBD440477F0}" type="pres">
      <dgm:prSet presAssocID="{8A292F97-2E2B-4771-AB40-5A0E94FB7F96}" presName="Name0" presStyleCnt="0">
        <dgm:presLayoutVars>
          <dgm:dir/>
          <dgm:animLvl val="lvl"/>
          <dgm:resizeHandles val="exact"/>
        </dgm:presLayoutVars>
      </dgm:prSet>
      <dgm:spPr/>
    </dgm:pt>
    <dgm:pt modelId="{77BAB895-24A3-4778-BCCF-5F7543084B82}" type="pres">
      <dgm:prSet presAssocID="{BDD5EF50-228B-4544-8D88-CD9043EF2F4B}" presName="Name8" presStyleCnt="0"/>
      <dgm:spPr/>
    </dgm:pt>
    <dgm:pt modelId="{06DF0CDB-2980-45FC-B7EB-48DAECBC5E23}" type="pres">
      <dgm:prSet presAssocID="{BDD5EF50-228B-4544-8D88-CD9043EF2F4B}" presName="level" presStyleLbl="node1" presStyleIdx="0" presStyleCnt="3">
        <dgm:presLayoutVars>
          <dgm:chMax val="1"/>
          <dgm:bulletEnabled val="1"/>
        </dgm:presLayoutVars>
      </dgm:prSet>
      <dgm:spPr/>
      <dgm:t>
        <a:bodyPr/>
        <a:lstStyle/>
        <a:p>
          <a:endParaRPr lang="de-DE"/>
        </a:p>
      </dgm:t>
    </dgm:pt>
    <dgm:pt modelId="{E1D6644E-229A-41C2-A53F-DADE154967E5}" type="pres">
      <dgm:prSet presAssocID="{BDD5EF50-228B-4544-8D88-CD9043EF2F4B}" presName="levelTx" presStyleLbl="revTx" presStyleIdx="0" presStyleCnt="0">
        <dgm:presLayoutVars>
          <dgm:chMax val="1"/>
          <dgm:bulletEnabled val="1"/>
        </dgm:presLayoutVars>
      </dgm:prSet>
      <dgm:spPr/>
      <dgm:t>
        <a:bodyPr/>
        <a:lstStyle/>
        <a:p>
          <a:endParaRPr lang="de-DE"/>
        </a:p>
      </dgm:t>
    </dgm:pt>
    <dgm:pt modelId="{74E422C2-3DC1-4F8D-B624-54D83AD68C99}" type="pres">
      <dgm:prSet presAssocID="{4BFC09B6-B818-4EDE-9C6D-58CC2CF0E98C}" presName="Name8" presStyleCnt="0"/>
      <dgm:spPr/>
    </dgm:pt>
    <dgm:pt modelId="{0C0A7319-B296-4A09-958E-6B5CD74B08D6}" type="pres">
      <dgm:prSet presAssocID="{4BFC09B6-B818-4EDE-9C6D-58CC2CF0E98C}" presName="level" presStyleLbl="node1" presStyleIdx="1" presStyleCnt="3">
        <dgm:presLayoutVars>
          <dgm:chMax val="1"/>
          <dgm:bulletEnabled val="1"/>
        </dgm:presLayoutVars>
      </dgm:prSet>
      <dgm:spPr/>
      <dgm:t>
        <a:bodyPr/>
        <a:lstStyle/>
        <a:p>
          <a:endParaRPr lang="de-DE"/>
        </a:p>
      </dgm:t>
    </dgm:pt>
    <dgm:pt modelId="{6C9BB98B-7A75-40E7-ACAE-8F492A2ACAF1}" type="pres">
      <dgm:prSet presAssocID="{4BFC09B6-B818-4EDE-9C6D-58CC2CF0E98C}" presName="levelTx" presStyleLbl="revTx" presStyleIdx="0" presStyleCnt="0">
        <dgm:presLayoutVars>
          <dgm:chMax val="1"/>
          <dgm:bulletEnabled val="1"/>
        </dgm:presLayoutVars>
      </dgm:prSet>
      <dgm:spPr/>
      <dgm:t>
        <a:bodyPr/>
        <a:lstStyle/>
        <a:p>
          <a:endParaRPr lang="de-DE"/>
        </a:p>
      </dgm:t>
    </dgm:pt>
    <dgm:pt modelId="{04770F89-A75F-411E-A44F-6AB2ACFC17F2}" type="pres">
      <dgm:prSet presAssocID="{E71C4976-5377-47C2-8D5D-0F828C8133BE}" presName="Name8" presStyleCnt="0"/>
      <dgm:spPr/>
    </dgm:pt>
    <dgm:pt modelId="{FF1A2323-6367-472A-AF69-CA36304B2450}" type="pres">
      <dgm:prSet presAssocID="{E71C4976-5377-47C2-8D5D-0F828C8133BE}" presName="level" presStyleLbl="node1" presStyleIdx="2" presStyleCnt="3">
        <dgm:presLayoutVars>
          <dgm:chMax val="1"/>
          <dgm:bulletEnabled val="1"/>
        </dgm:presLayoutVars>
      </dgm:prSet>
      <dgm:spPr/>
      <dgm:t>
        <a:bodyPr/>
        <a:lstStyle/>
        <a:p>
          <a:endParaRPr lang="de-DE"/>
        </a:p>
      </dgm:t>
    </dgm:pt>
    <dgm:pt modelId="{BC5C63CA-BC96-414F-A99F-C8A8C54D6223}" type="pres">
      <dgm:prSet presAssocID="{E71C4976-5377-47C2-8D5D-0F828C8133BE}" presName="levelTx" presStyleLbl="revTx" presStyleIdx="0" presStyleCnt="0">
        <dgm:presLayoutVars>
          <dgm:chMax val="1"/>
          <dgm:bulletEnabled val="1"/>
        </dgm:presLayoutVars>
      </dgm:prSet>
      <dgm:spPr/>
      <dgm:t>
        <a:bodyPr/>
        <a:lstStyle/>
        <a:p>
          <a:endParaRPr lang="de-DE"/>
        </a:p>
      </dgm:t>
    </dgm:pt>
  </dgm:ptLst>
  <dgm:cxnLst>
    <dgm:cxn modelId="{05D81277-F95A-4D2A-89F2-BBC5753A9BCE}" type="presOf" srcId="{BDD5EF50-228B-4544-8D88-CD9043EF2F4B}" destId="{E1D6644E-229A-41C2-A53F-DADE154967E5}" srcOrd="1" destOrd="0" presId="urn:microsoft.com/office/officeart/2005/8/layout/pyramid3"/>
    <dgm:cxn modelId="{755B3AB8-6AA0-4435-88D9-FACEA0E43BC1}" type="presOf" srcId="{4BFC09B6-B818-4EDE-9C6D-58CC2CF0E98C}" destId="{0C0A7319-B296-4A09-958E-6B5CD74B08D6}" srcOrd="0" destOrd="0" presId="urn:microsoft.com/office/officeart/2005/8/layout/pyramid3"/>
    <dgm:cxn modelId="{26347730-392B-4B8B-807D-8D4C248D3CA7}" type="presOf" srcId="{E71C4976-5377-47C2-8D5D-0F828C8133BE}" destId="{BC5C63CA-BC96-414F-A99F-C8A8C54D6223}" srcOrd="1" destOrd="0" presId="urn:microsoft.com/office/officeart/2005/8/layout/pyramid3"/>
    <dgm:cxn modelId="{89229010-5F21-48F1-AED7-7C582BE773A0}" type="presOf" srcId="{8A292F97-2E2B-4771-AB40-5A0E94FB7F96}" destId="{626BC776-EBD7-418B-B392-7FBD440477F0}" srcOrd="0" destOrd="0" presId="urn:microsoft.com/office/officeart/2005/8/layout/pyramid3"/>
    <dgm:cxn modelId="{27078E20-73F3-47BF-B36A-5741EE69CBB8}" type="presOf" srcId="{E71C4976-5377-47C2-8D5D-0F828C8133BE}" destId="{FF1A2323-6367-472A-AF69-CA36304B2450}" srcOrd="0" destOrd="0" presId="urn:microsoft.com/office/officeart/2005/8/layout/pyramid3"/>
    <dgm:cxn modelId="{1A2A4472-BECE-477A-B3F7-5FCAA23FD0C2}" srcId="{8A292F97-2E2B-4771-AB40-5A0E94FB7F96}" destId="{E71C4976-5377-47C2-8D5D-0F828C8133BE}" srcOrd="2" destOrd="0" parTransId="{61EB327D-3785-4271-8D0E-CCDE4A0BB872}" sibTransId="{BD0881D2-69E4-46FB-9B35-180AB7471392}"/>
    <dgm:cxn modelId="{63C54550-D233-431B-8F20-9F43709AC01A}" srcId="{8A292F97-2E2B-4771-AB40-5A0E94FB7F96}" destId="{BDD5EF50-228B-4544-8D88-CD9043EF2F4B}" srcOrd="0" destOrd="0" parTransId="{7FB28E2A-3EED-4931-A09C-11FE7A245B4B}" sibTransId="{1F403209-DCF7-4375-A3AC-0FB19FA14BE9}"/>
    <dgm:cxn modelId="{EDD9146C-28D8-4BE0-AAE6-D46FBCA466E6}" type="presOf" srcId="{BDD5EF50-228B-4544-8D88-CD9043EF2F4B}" destId="{06DF0CDB-2980-45FC-B7EB-48DAECBC5E23}" srcOrd="0" destOrd="0" presId="urn:microsoft.com/office/officeart/2005/8/layout/pyramid3"/>
    <dgm:cxn modelId="{113E7A25-71C2-4574-B477-9153464CA0D6}" srcId="{8A292F97-2E2B-4771-AB40-5A0E94FB7F96}" destId="{4BFC09B6-B818-4EDE-9C6D-58CC2CF0E98C}" srcOrd="1" destOrd="0" parTransId="{AB724E8E-C61B-42E7-AA1A-2C2EB5038375}" sibTransId="{A1B5B993-9AEE-439E-8DC3-512C02E88D20}"/>
    <dgm:cxn modelId="{A7264345-59F2-496E-8858-5144B9A0B6C3}" type="presOf" srcId="{4BFC09B6-B818-4EDE-9C6D-58CC2CF0E98C}" destId="{6C9BB98B-7A75-40E7-ACAE-8F492A2ACAF1}" srcOrd="1" destOrd="0" presId="urn:microsoft.com/office/officeart/2005/8/layout/pyramid3"/>
    <dgm:cxn modelId="{E0C67AB7-DCB6-4848-B41F-2F5053EB1540}" type="presParOf" srcId="{626BC776-EBD7-418B-B392-7FBD440477F0}" destId="{77BAB895-24A3-4778-BCCF-5F7543084B82}" srcOrd="0" destOrd="0" presId="urn:microsoft.com/office/officeart/2005/8/layout/pyramid3"/>
    <dgm:cxn modelId="{BA0845C9-3948-4F11-B10B-A7910982BB64}" type="presParOf" srcId="{77BAB895-24A3-4778-BCCF-5F7543084B82}" destId="{06DF0CDB-2980-45FC-B7EB-48DAECBC5E23}" srcOrd="0" destOrd="0" presId="urn:microsoft.com/office/officeart/2005/8/layout/pyramid3"/>
    <dgm:cxn modelId="{E297D079-4041-49C5-93EA-62345A7D2D92}" type="presParOf" srcId="{77BAB895-24A3-4778-BCCF-5F7543084B82}" destId="{E1D6644E-229A-41C2-A53F-DADE154967E5}" srcOrd="1" destOrd="0" presId="urn:microsoft.com/office/officeart/2005/8/layout/pyramid3"/>
    <dgm:cxn modelId="{5538B9F9-6E26-47BD-A5AE-2D75B12D0E7C}" type="presParOf" srcId="{626BC776-EBD7-418B-B392-7FBD440477F0}" destId="{74E422C2-3DC1-4F8D-B624-54D83AD68C99}" srcOrd="1" destOrd="0" presId="urn:microsoft.com/office/officeart/2005/8/layout/pyramid3"/>
    <dgm:cxn modelId="{7230915B-A77F-4BDE-995E-7D7BA4B090FA}" type="presParOf" srcId="{74E422C2-3DC1-4F8D-B624-54D83AD68C99}" destId="{0C0A7319-B296-4A09-958E-6B5CD74B08D6}" srcOrd="0" destOrd="0" presId="urn:microsoft.com/office/officeart/2005/8/layout/pyramid3"/>
    <dgm:cxn modelId="{2C963F6D-213F-485D-8A1C-3DD9B9BDD218}" type="presParOf" srcId="{74E422C2-3DC1-4F8D-B624-54D83AD68C99}" destId="{6C9BB98B-7A75-40E7-ACAE-8F492A2ACAF1}" srcOrd="1" destOrd="0" presId="urn:microsoft.com/office/officeart/2005/8/layout/pyramid3"/>
    <dgm:cxn modelId="{F51F0620-C6B8-4C73-8E71-160EE96AF11D}" type="presParOf" srcId="{626BC776-EBD7-418B-B392-7FBD440477F0}" destId="{04770F89-A75F-411E-A44F-6AB2ACFC17F2}" srcOrd="2" destOrd="0" presId="urn:microsoft.com/office/officeart/2005/8/layout/pyramid3"/>
    <dgm:cxn modelId="{D4152184-B4AC-4DB4-90BA-DA706BFB7870}" type="presParOf" srcId="{04770F89-A75F-411E-A44F-6AB2ACFC17F2}" destId="{FF1A2323-6367-472A-AF69-CA36304B2450}" srcOrd="0" destOrd="0" presId="urn:microsoft.com/office/officeart/2005/8/layout/pyramid3"/>
    <dgm:cxn modelId="{4D0AB2C0-65E9-4026-AB76-912F7C2557C8}" type="presParOf" srcId="{04770F89-A75F-411E-A44F-6AB2ACFC17F2}" destId="{BC5C63CA-BC96-414F-A99F-C8A8C54D622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1C81CA-84FF-45BF-823D-4328797E968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de-DE"/>
        </a:p>
      </dgm:t>
    </dgm:pt>
    <dgm:pt modelId="{33E3286D-9DBD-4A72-98E3-67A8ED89F9A1}">
      <dgm:prSet phldrT="[Text]"/>
      <dgm:spPr>
        <a:solidFill>
          <a:srgbClr val="A71680"/>
        </a:solidFill>
      </dgm:spPr>
      <dgm:t>
        <a:bodyPr/>
        <a:lstStyle/>
        <a:p>
          <a:r>
            <a:rPr lang="de-DE" dirty="0" smtClean="0"/>
            <a:t>Einschreiten</a:t>
          </a:r>
          <a:endParaRPr lang="de-DE" dirty="0"/>
        </a:p>
      </dgm:t>
    </dgm:pt>
    <dgm:pt modelId="{0BBDE097-D77D-405F-A970-E521A1BA9AB2}" type="parTrans" cxnId="{7B56E18C-FBB0-4FF7-97B6-EE8A0B76B89A}">
      <dgm:prSet/>
      <dgm:spPr/>
      <dgm:t>
        <a:bodyPr/>
        <a:lstStyle/>
        <a:p>
          <a:endParaRPr lang="de-DE"/>
        </a:p>
      </dgm:t>
    </dgm:pt>
    <dgm:pt modelId="{C1AACCEF-68E0-4BC6-ADEF-1267C254DE7D}" type="sibTrans" cxnId="{7B56E18C-FBB0-4FF7-97B6-EE8A0B76B89A}">
      <dgm:prSet/>
      <dgm:spPr>
        <a:solidFill>
          <a:srgbClr val="A71680"/>
        </a:solidFill>
      </dgm:spPr>
      <dgm:t>
        <a:bodyPr/>
        <a:lstStyle/>
        <a:p>
          <a:endParaRPr lang="de-DE"/>
        </a:p>
      </dgm:t>
    </dgm:pt>
    <dgm:pt modelId="{EBF91E0B-E5B7-4E31-AFE1-59E81B46A429}">
      <dgm:prSet phldrT="[Text]"/>
      <dgm:spPr/>
      <dgm:t>
        <a:bodyPr/>
        <a:lstStyle/>
        <a:p>
          <a:r>
            <a:rPr lang="de-DE" dirty="0" smtClean="0">
              <a:solidFill>
                <a:srgbClr val="A71680"/>
              </a:solidFill>
            </a:rPr>
            <a:t>auf die eigene Sprache achten</a:t>
          </a:r>
          <a:endParaRPr lang="de-DE" dirty="0">
            <a:solidFill>
              <a:srgbClr val="A71680"/>
            </a:solidFill>
          </a:endParaRPr>
        </a:p>
      </dgm:t>
    </dgm:pt>
    <dgm:pt modelId="{0D72F285-9327-46A1-A483-D73BB290076C}" type="parTrans" cxnId="{90654DC5-656D-4BD0-84F0-0EEAD87E8DA8}">
      <dgm:prSet/>
      <dgm:spPr/>
      <dgm:t>
        <a:bodyPr/>
        <a:lstStyle/>
        <a:p>
          <a:endParaRPr lang="de-DE"/>
        </a:p>
      </dgm:t>
    </dgm:pt>
    <dgm:pt modelId="{382C8900-CB88-4ABA-86CB-4192EC9BD337}" type="sibTrans" cxnId="{90654DC5-656D-4BD0-84F0-0EEAD87E8DA8}">
      <dgm:prSet/>
      <dgm:spPr/>
      <dgm:t>
        <a:bodyPr/>
        <a:lstStyle/>
        <a:p>
          <a:endParaRPr lang="de-DE"/>
        </a:p>
      </dgm:t>
    </dgm:pt>
    <dgm:pt modelId="{FB511203-9FA0-4EAD-A54E-E09D7E66B067}">
      <dgm:prSet phldrT="[Text]" custT="1"/>
      <dgm:spPr>
        <a:solidFill>
          <a:srgbClr val="A71680"/>
        </a:solidFill>
      </dgm:spPr>
      <dgm:t>
        <a:bodyPr/>
        <a:lstStyle/>
        <a:p>
          <a:r>
            <a:rPr lang="de-DE" sz="1100" dirty="0" smtClean="0"/>
            <a:t>Statements und Offenheit</a:t>
          </a:r>
          <a:endParaRPr lang="de-DE" sz="1100" dirty="0"/>
        </a:p>
      </dgm:t>
    </dgm:pt>
    <dgm:pt modelId="{9B7A0087-2A8E-42FD-A00C-C0EF7895F7EA}" type="parTrans" cxnId="{A6C40283-8A8D-451E-90A5-0DACF7569B0C}">
      <dgm:prSet/>
      <dgm:spPr/>
      <dgm:t>
        <a:bodyPr/>
        <a:lstStyle/>
        <a:p>
          <a:endParaRPr lang="de-DE"/>
        </a:p>
      </dgm:t>
    </dgm:pt>
    <dgm:pt modelId="{F1525F4F-BF2F-4253-A4CE-0047B1B8C589}" type="sibTrans" cxnId="{A6C40283-8A8D-451E-90A5-0DACF7569B0C}">
      <dgm:prSet/>
      <dgm:spPr>
        <a:solidFill>
          <a:srgbClr val="A71680"/>
        </a:solidFill>
      </dgm:spPr>
      <dgm:t>
        <a:bodyPr/>
        <a:lstStyle/>
        <a:p>
          <a:r>
            <a:rPr lang="de-DE" dirty="0" smtClean="0"/>
            <a:t>Anlaufstelle</a:t>
          </a:r>
          <a:endParaRPr lang="de-DE" dirty="0"/>
        </a:p>
      </dgm:t>
    </dgm:pt>
    <dgm:pt modelId="{FAD3696B-8921-41A4-A73A-9DD8D3141BEE}">
      <dgm:prSet phldrT="[Text]"/>
      <dgm:spPr/>
      <dgm:t>
        <a:bodyPr/>
        <a:lstStyle/>
        <a:p>
          <a:r>
            <a:rPr lang="de-DE" dirty="0" smtClean="0">
              <a:solidFill>
                <a:srgbClr val="A71680"/>
              </a:solidFill>
            </a:rPr>
            <a:t>eigenes Pronomen (sie/her) in die Signatur</a:t>
          </a:r>
          <a:endParaRPr lang="de-DE" dirty="0">
            <a:solidFill>
              <a:srgbClr val="A71680"/>
            </a:solidFill>
          </a:endParaRPr>
        </a:p>
      </dgm:t>
    </dgm:pt>
    <dgm:pt modelId="{48785BF1-7EF9-443D-8C89-8404427E0B41}" type="parTrans" cxnId="{5D18D94B-0B0E-4C07-A3DE-0C472B887BDD}">
      <dgm:prSet/>
      <dgm:spPr/>
      <dgm:t>
        <a:bodyPr/>
        <a:lstStyle/>
        <a:p>
          <a:endParaRPr lang="de-DE"/>
        </a:p>
      </dgm:t>
    </dgm:pt>
    <dgm:pt modelId="{65432E9C-5623-4AAA-BC2E-E19AD1E0F6B4}" type="sibTrans" cxnId="{5D18D94B-0B0E-4C07-A3DE-0C472B887BDD}">
      <dgm:prSet/>
      <dgm:spPr/>
      <dgm:t>
        <a:bodyPr/>
        <a:lstStyle/>
        <a:p>
          <a:endParaRPr lang="de-DE"/>
        </a:p>
      </dgm:t>
    </dgm:pt>
    <dgm:pt modelId="{A27678CC-D0CD-4796-998A-885AC29E3147}">
      <dgm:prSet phldrT="[Text]"/>
      <dgm:spPr>
        <a:solidFill>
          <a:srgbClr val="A71680"/>
        </a:solidFill>
      </dgm:spPr>
      <dgm:t>
        <a:bodyPr/>
        <a:lstStyle/>
        <a:p>
          <a:r>
            <a:rPr lang="de-DE" dirty="0" smtClean="0"/>
            <a:t>Sensibilisieren</a:t>
          </a:r>
          <a:endParaRPr lang="de-DE" dirty="0"/>
        </a:p>
      </dgm:t>
    </dgm:pt>
    <dgm:pt modelId="{5F358AFD-5D3C-4AE3-A886-4706F4720FDA}" type="parTrans" cxnId="{B0EF81AD-9C43-43C7-AF26-2B70E9FD5193}">
      <dgm:prSet/>
      <dgm:spPr/>
      <dgm:t>
        <a:bodyPr/>
        <a:lstStyle/>
        <a:p>
          <a:endParaRPr lang="de-DE"/>
        </a:p>
      </dgm:t>
    </dgm:pt>
    <dgm:pt modelId="{30C9A098-6DD1-46C6-98D1-4AD84C852F11}" type="sibTrans" cxnId="{B0EF81AD-9C43-43C7-AF26-2B70E9FD5193}">
      <dgm:prSet/>
      <dgm:spPr>
        <a:solidFill>
          <a:srgbClr val="A71680"/>
        </a:solidFill>
      </dgm:spPr>
      <dgm:t>
        <a:bodyPr/>
        <a:lstStyle/>
        <a:p>
          <a:endParaRPr lang="de-DE"/>
        </a:p>
      </dgm:t>
    </dgm:pt>
    <dgm:pt modelId="{AB21B481-CE07-4EEE-A08D-DA9E64955B63}">
      <dgm:prSet phldrT="[Text]" custT="1"/>
      <dgm:spPr/>
      <dgm:t>
        <a:bodyPr/>
        <a:lstStyle/>
        <a:p>
          <a:r>
            <a:rPr lang="de-DE" sz="1400" b="1" dirty="0" smtClean="0">
              <a:solidFill>
                <a:srgbClr val="A71680"/>
              </a:solidFill>
            </a:rPr>
            <a:t>Netzwerk aufbauen</a:t>
          </a:r>
          <a:endParaRPr lang="de-DE" sz="1400" b="1" dirty="0">
            <a:solidFill>
              <a:srgbClr val="A71680"/>
            </a:solidFill>
          </a:endParaRPr>
        </a:p>
      </dgm:t>
    </dgm:pt>
    <dgm:pt modelId="{DCE00F5F-68C9-4E2E-AF02-40F57C429FBE}" type="sibTrans" cxnId="{0C67B736-3B6F-4AD0-90D2-9E9CAECA4E34}">
      <dgm:prSet/>
      <dgm:spPr/>
      <dgm:t>
        <a:bodyPr/>
        <a:lstStyle/>
        <a:p>
          <a:endParaRPr lang="de-DE"/>
        </a:p>
      </dgm:t>
    </dgm:pt>
    <dgm:pt modelId="{3FB0398A-7596-470D-ABC0-8B74EF505D54}" type="parTrans" cxnId="{0C67B736-3B6F-4AD0-90D2-9E9CAECA4E34}">
      <dgm:prSet/>
      <dgm:spPr/>
      <dgm:t>
        <a:bodyPr/>
        <a:lstStyle/>
        <a:p>
          <a:endParaRPr lang="de-DE"/>
        </a:p>
      </dgm:t>
    </dgm:pt>
    <dgm:pt modelId="{CA071BDA-9E28-41C2-9783-2829A1E3F64A}" type="pres">
      <dgm:prSet presAssocID="{711C81CA-84FF-45BF-823D-4328797E9689}" presName="Name0" presStyleCnt="0">
        <dgm:presLayoutVars>
          <dgm:chMax/>
          <dgm:chPref/>
          <dgm:dir/>
          <dgm:animLvl val="lvl"/>
        </dgm:presLayoutVars>
      </dgm:prSet>
      <dgm:spPr/>
      <dgm:t>
        <a:bodyPr/>
        <a:lstStyle/>
        <a:p>
          <a:endParaRPr lang="de-DE"/>
        </a:p>
      </dgm:t>
    </dgm:pt>
    <dgm:pt modelId="{09F90D54-5E06-49F7-8A57-D24DB88A5758}" type="pres">
      <dgm:prSet presAssocID="{33E3286D-9DBD-4A72-98E3-67A8ED89F9A1}" presName="composite" presStyleCnt="0"/>
      <dgm:spPr/>
    </dgm:pt>
    <dgm:pt modelId="{F349D01F-BA4F-4996-B5CB-F5454643B5CA}" type="pres">
      <dgm:prSet presAssocID="{33E3286D-9DBD-4A72-98E3-67A8ED89F9A1}" presName="Parent1" presStyleLbl="node1" presStyleIdx="0" presStyleCnt="6">
        <dgm:presLayoutVars>
          <dgm:chMax val="1"/>
          <dgm:chPref val="1"/>
          <dgm:bulletEnabled val="1"/>
        </dgm:presLayoutVars>
      </dgm:prSet>
      <dgm:spPr/>
      <dgm:t>
        <a:bodyPr/>
        <a:lstStyle/>
        <a:p>
          <a:endParaRPr lang="de-DE"/>
        </a:p>
      </dgm:t>
    </dgm:pt>
    <dgm:pt modelId="{94B685AA-7A14-4CAF-BAA6-B2353DA23CD7}" type="pres">
      <dgm:prSet presAssocID="{33E3286D-9DBD-4A72-98E3-67A8ED89F9A1}" presName="Childtext1" presStyleLbl="revTx" presStyleIdx="0" presStyleCnt="3" custLinFactY="100000" custLinFactNeighborY="183328">
        <dgm:presLayoutVars>
          <dgm:chMax val="0"/>
          <dgm:chPref val="0"/>
          <dgm:bulletEnabled val="1"/>
        </dgm:presLayoutVars>
      </dgm:prSet>
      <dgm:spPr/>
      <dgm:t>
        <a:bodyPr/>
        <a:lstStyle/>
        <a:p>
          <a:endParaRPr lang="de-DE"/>
        </a:p>
      </dgm:t>
    </dgm:pt>
    <dgm:pt modelId="{C10388E3-44E4-40CD-A6A4-CD7994DCAB6A}" type="pres">
      <dgm:prSet presAssocID="{33E3286D-9DBD-4A72-98E3-67A8ED89F9A1}" presName="BalanceSpacing" presStyleCnt="0"/>
      <dgm:spPr/>
    </dgm:pt>
    <dgm:pt modelId="{0EF166FB-1158-421E-8C33-75D414555A5B}" type="pres">
      <dgm:prSet presAssocID="{33E3286D-9DBD-4A72-98E3-67A8ED89F9A1}" presName="BalanceSpacing1" presStyleCnt="0"/>
      <dgm:spPr/>
    </dgm:pt>
    <dgm:pt modelId="{C1B402CA-E4A0-4DE3-82E7-6F1FC487BB80}" type="pres">
      <dgm:prSet presAssocID="{C1AACCEF-68E0-4BC6-ADEF-1267C254DE7D}" presName="Accent1Text" presStyleLbl="node1" presStyleIdx="1" presStyleCnt="6" custLinFactNeighborX="2919" custLinFactNeighborY="-123"/>
      <dgm:spPr/>
      <dgm:t>
        <a:bodyPr/>
        <a:lstStyle/>
        <a:p>
          <a:endParaRPr lang="de-DE"/>
        </a:p>
      </dgm:t>
    </dgm:pt>
    <dgm:pt modelId="{FD024CC9-FF77-4FD3-90F1-B10C970C1281}" type="pres">
      <dgm:prSet presAssocID="{C1AACCEF-68E0-4BC6-ADEF-1267C254DE7D}" presName="spaceBetweenRectangles" presStyleCnt="0"/>
      <dgm:spPr/>
    </dgm:pt>
    <dgm:pt modelId="{7737ED09-C030-4696-AEEC-C15A8C733F0C}" type="pres">
      <dgm:prSet presAssocID="{FB511203-9FA0-4EAD-A54E-E09D7E66B067}" presName="composite" presStyleCnt="0"/>
      <dgm:spPr/>
    </dgm:pt>
    <dgm:pt modelId="{674E8DDA-95FF-4264-8436-32E5F056D019}" type="pres">
      <dgm:prSet presAssocID="{FB511203-9FA0-4EAD-A54E-E09D7E66B067}" presName="Parent1" presStyleLbl="node1" presStyleIdx="2" presStyleCnt="6">
        <dgm:presLayoutVars>
          <dgm:chMax val="1"/>
          <dgm:chPref val="1"/>
          <dgm:bulletEnabled val="1"/>
        </dgm:presLayoutVars>
      </dgm:prSet>
      <dgm:spPr/>
      <dgm:t>
        <a:bodyPr/>
        <a:lstStyle/>
        <a:p>
          <a:endParaRPr lang="de-DE"/>
        </a:p>
      </dgm:t>
    </dgm:pt>
    <dgm:pt modelId="{D128F786-BE50-41C6-981F-952410607917}" type="pres">
      <dgm:prSet presAssocID="{FB511203-9FA0-4EAD-A54E-E09D7E66B067}" presName="Childtext1" presStyleLbl="revTx" presStyleIdx="1" presStyleCnt="3">
        <dgm:presLayoutVars>
          <dgm:chMax val="0"/>
          <dgm:chPref val="0"/>
          <dgm:bulletEnabled val="1"/>
        </dgm:presLayoutVars>
      </dgm:prSet>
      <dgm:spPr/>
      <dgm:t>
        <a:bodyPr/>
        <a:lstStyle/>
        <a:p>
          <a:endParaRPr lang="de-DE"/>
        </a:p>
      </dgm:t>
    </dgm:pt>
    <dgm:pt modelId="{32BF08CA-8E7C-44D7-9D66-BDC779636D50}" type="pres">
      <dgm:prSet presAssocID="{FB511203-9FA0-4EAD-A54E-E09D7E66B067}" presName="BalanceSpacing" presStyleCnt="0"/>
      <dgm:spPr/>
    </dgm:pt>
    <dgm:pt modelId="{B6A3055F-3880-47CB-8A73-9E33B84D25A1}" type="pres">
      <dgm:prSet presAssocID="{FB511203-9FA0-4EAD-A54E-E09D7E66B067}" presName="BalanceSpacing1" presStyleCnt="0"/>
      <dgm:spPr/>
    </dgm:pt>
    <dgm:pt modelId="{46E00538-705A-49FC-B42D-96CB18F2D17C}" type="pres">
      <dgm:prSet presAssocID="{F1525F4F-BF2F-4253-A4CE-0047B1B8C589}" presName="Accent1Text" presStyleLbl="node1" presStyleIdx="3" presStyleCnt="6"/>
      <dgm:spPr/>
      <dgm:t>
        <a:bodyPr/>
        <a:lstStyle/>
        <a:p>
          <a:endParaRPr lang="de-DE"/>
        </a:p>
      </dgm:t>
    </dgm:pt>
    <dgm:pt modelId="{2C2440B4-5BE7-433B-A982-AC7478067D2D}" type="pres">
      <dgm:prSet presAssocID="{F1525F4F-BF2F-4253-A4CE-0047B1B8C589}" presName="spaceBetweenRectangles" presStyleCnt="0"/>
      <dgm:spPr/>
    </dgm:pt>
    <dgm:pt modelId="{1047D3A3-EF6F-4731-9842-795CFBD83E7F}" type="pres">
      <dgm:prSet presAssocID="{A27678CC-D0CD-4796-998A-885AC29E3147}" presName="composite" presStyleCnt="0"/>
      <dgm:spPr/>
    </dgm:pt>
    <dgm:pt modelId="{317A7BFE-7C3D-44EE-B8C1-1224E775DB1E}" type="pres">
      <dgm:prSet presAssocID="{A27678CC-D0CD-4796-998A-885AC29E3147}" presName="Parent1" presStyleLbl="node1" presStyleIdx="4" presStyleCnt="6">
        <dgm:presLayoutVars>
          <dgm:chMax val="1"/>
          <dgm:chPref val="1"/>
          <dgm:bulletEnabled val="1"/>
        </dgm:presLayoutVars>
      </dgm:prSet>
      <dgm:spPr/>
      <dgm:t>
        <a:bodyPr/>
        <a:lstStyle/>
        <a:p>
          <a:endParaRPr lang="de-DE"/>
        </a:p>
      </dgm:t>
    </dgm:pt>
    <dgm:pt modelId="{93545DB1-A697-47E7-A0B1-B02BD0ED3160}" type="pres">
      <dgm:prSet presAssocID="{A27678CC-D0CD-4796-998A-885AC29E3147}" presName="Childtext1" presStyleLbl="revTx" presStyleIdx="2" presStyleCnt="3" custLinFactY="-100000" custLinFactNeighborX="1970" custLinFactNeighborY="-183328">
        <dgm:presLayoutVars>
          <dgm:chMax val="0"/>
          <dgm:chPref val="0"/>
          <dgm:bulletEnabled val="1"/>
        </dgm:presLayoutVars>
      </dgm:prSet>
      <dgm:spPr/>
      <dgm:t>
        <a:bodyPr/>
        <a:lstStyle/>
        <a:p>
          <a:endParaRPr lang="de-DE"/>
        </a:p>
      </dgm:t>
    </dgm:pt>
    <dgm:pt modelId="{170F12D0-6B42-4E4A-A86E-6012511D6966}" type="pres">
      <dgm:prSet presAssocID="{A27678CC-D0CD-4796-998A-885AC29E3147}" presName="BalanceSpacing" presStyleCnt="0"/>
      <dgm:spPr/>
    </dgm:pt>
    <dgm:pt modelId="{7466C67A-7C5A-4489-AB86-BC3583332B50}" type="pres">
      <dgm:prSet presAssocID="{A27678CC-D0CD-4796-998A-885AC29E3147}" presName="BalanceSpacing1" presStyleCnt="0"/>
      <dgm:spPr/>
    </dgm:pt>
    <dgm:pt modelId="{B83DDE84-C639-46DE-A838-359852B8A62E}" type="pres">
      <dgm:prSet presAssocID="{30C9A098-6DD1-46C6-98D1-4AD84C852F11}" presName="Accent1Text" presStyleLbl="node1" presStyleIdx="5" presStyleCnt="6"/>
      <dgm:spPr/>
      <dgm:t>
        <a:bodyPr/>
        <a:lstStyle/>
        <a:p>
          <a:endParaRPr lang="de-DE"/>
        </a:p>
      </dgm:t>
    </dgm:pt>
  </dgm:ptLst>
  <dgm:cxnLst>
    <dgm:cxn modelId="{0C67B736-3B6F-4AD0-90D2-9E9CAECA4E34}" srcId="{A27678CC-D0CD-4796-998A-885AC29E3147}" destId="{AB21B481-CE07-4EEE-A08D-DA9E64955B63}" srcOrd="0" destOrd="0" parTransId="{3FB0398A-7596-470D-ABC0-8B74EF505D54}" sibTransId="{DCE00F5F-68C9-4E2E-AF02-40F57C429FBE}"/>
    <dgm:cxn modelId="{0D2B3684-F357-4CE6-B8AD-AA156CBD81AA}" type="presOf" srcId="{30C9A098-6DD1-46C6-98D1-4AD84C852F11}" destId="{B83DDE84-C639-46DE-A838-359852B8A62E}" srcOrd="0" destOrd="0" presId="urn:microsoft.com/office/officeart/2008/layout/AlternatingHexagons"/>
    <dgm:cxn modelId="{3E48B5BE-3552-4F84-9781-00D2BAE6482A}" type="presOf" srcId="{F1525F4F-BF2F-4253-A4CE-0047B1B8C589}" destId="{46E00538-705A-49FC-B42D-96CB18F2D17C}" srcOrd="0" destOrd="0" presId="urn:microsoft.com/office/officeart/2008/layout/AlternatingHexagons"/>
    <dgm:cxn modelId="{98F27CF6-F260-4537-BBEF-892812E88229}" type="presOf" srcId="{FB511203-9FA0-4EAD-A54E-E09D7E66B067}" destId="{674E8DDA-95FF-4264-8436-32E5F056D019}" srcOrd="0" destOrd="0" presId="urn:microsoft.com/office/officeart/2008/layout/AlternatingHexagons"/>
    <dgm:cxn modelId="{5A235CD6-6A5A-47F5-B336-C82E377DF185}" type="presOf" srcId="{FAD3696B-8921-41A4-A73A-9DD8D3141BEE}" destId="{D128F786-BE50-41C6-981F-952410607917}" srcOrd="0" destOrd="0" presId="urn:microsoft.com/office/officeart/2008/layout/AlternatingHexagons"/>
    <dgm:cxn modelId="{A6C40283-8A8D-451E-90A5-0DACF7569B0C}" srcId="{711C81CA-84FF-45BF-823D-4328797E9689}" destId="{FB511203-9FA0-4EAD-A54E-E09D7E66B067}" srcOrd="1" destOrd="0" parTransId="{9B7A0087-2A8E-42FD-A00C-C0EF7895F7EA}" sibTransId="{F1525F4F-BF2F-4253-A4CE-0047B1B8C589}"/>
    <dgm:cxn modelId="{BED0A020-78F1-4F2A-891A-4544E0F0F8C9}" type="presOf" srcId="{EBF91E0B-E5B7-4E31-AFE1-59E81B46A429}" destId="{94B685AA-7A14-4CAF-BAA6-B2353DA23CD7}" srcOrd="0" destOrd="0" presId="urn:microsoft.com/office/officeart/2008/layout/AlternatingHexagons"/>
    <dgm:cxn modelId="{6B067D6E-EDFD-4C2A-A7CA-88775CA5ED56}" type="presOf" srcId="{33E3286D-9DBD-4A72-98E3-67A8ED89F9A1}" destId="{F349D01F-BA4F-4996-B5CB-F5454643B5CA}" srcOrd="0" destOrd="0" presId="urn:microsoft.com/office/officeart/2008/layout/AlternatingHexagons"/>
    <dgm:cxn modelId="{B0EF81AD-9C43-43C7-AF26-2B70E9FD5193}" srcId="{711C81CA-84FF-45BF-823D-4328797E9689}" destId="{A27678CC-D0CD-4796-998A-885AC29E3147}" srcOrd="2" destOrd="0" parTransId="{5F358AFD-5D3C-4AE3-A886-4706F4720FDA}" sibTransId="{30C9A098-6DD1-46C6-98D1-4AD84C852F11}"/>
    <dgm:cxn modelId="{5D18D94B-0B0E-4C07-A3DE-0C472B887BDD}" srcId="{FB511203-9FA0-4EAD-A54E-E09D7E66B067}" destId="{FAD3696B-8921-41A4-A73A-9DD8D3141BEE}" srcOrd="0" destOrd="0" parTransId="{48785BF1-7EF9-443D-8C89-8404427E0B41}" sibTransId="{65432E9C-5623-4AAA-BC2E-E19AD1E0F6B4}"/>
    <dgm:cxn modelId="{5F52D848-FF26-4397-B1C2-B652918F068C}" type="presOf" srcId="{711C81CA-84FF-45BF-823D-4328797E9689}" destId="{CA071BDA-9E28-41C2-9783-2829A1E3F64A}" srcOrd="0" destOrd="0" presId="urn:microsoft.com/office/officeart/2008/layout/AlternatingHexagons"/>
    <dgm:cxn modelId="{90654DC5-656D-4BD0-84F0-0EEAD87E8DA8}" srcId="{33E3286D-9DBD-4A72-98E3-67A8ED89F9A1}" destId="{EBF91E0B-E5B7-4E31-AFE1-59E81B46A429}" srcOrd="0" destOrd="0" parTransId="{0D72F285-9327-46A1-A483-D73BB290076C}" sibTransId="{382C8900-CB88-4ABA-86CB-4192EC9BD337}"/>
    <dgm:cxn modelId="{F5ABF29F-CAB3-4821-A6C9-9BC20B8C4EDF}" type="presOf" srcId="{A27678CC-D0CD-4796-998A-885AC29E3147}" destId="{317A7BFE-7C3D-44EE-B8C1-1224E775DB1E}" srcOrd="0" destOrd="0" presId="urn:microsoft.com/office/officeart/2008/layout/AlternatingHexagons"/>
    <dgm:cxn modelId="{92530516-C248-470E-83EB-400D39170D35}" type="presOf" srcId="{C1AACCEF-68E0-4BC6-ADEF-1267C254DE7D}" destId="{C1B402CA-E4A0-4DE3-82E7-6F1FC487BB80}" srcOrd="0" destOrd="0" presId="urn:microsoft.com/office/officeart/2008/layout/AlternatingHexagons"/>
    <dgm:cxn modelId="{7B56E18C-FBB0-4FF7-97B6-EE8A0B76B89A}" srcId="{711C81CA-84FF-45BF-823D-4328797E9689}" destId="{33E3286D-9DBD-4A72-98E3-67A8ED89F9A1}" srcOrd="0" destOrd="0" parTransId="{0BBDE097-D77D-405F-A970-E521A1BA9AB2}" sibTransId="{C1AACCEF-68E0-4BC6-ADEF-1267C254DE7D}"/>
    <dgm:cxn modelId="{A06F21FE-0039-407B-A28B-86CDCE25A96A}" type="presOf" srcId="{AB21B481-CE07-4EEE-A08D-DA9E64955B63}" destId="{93545DB1-A697-47E7-A0B1-B02BD0ED3160}" srcOrd="0" destOrd="0" presId="urn:microsoft.com/office/officeart/2008/layout/AlternatingHexagons"/>
    <dgm:cxn modelId="{88D1E5FE-55FB-49B8-8476-DF4E58F3FFE7}" type="presParOf" srcId="{CA071BDA-9E28-41C2-9783-2829A1E3F64A}" destId="{09F90D54-5E06-49F7-8A57-D24DB88A5758}" srcOrd="0" destOrd="0" presId="urn:microsoft.com/office/officeart/2008/layout/AlternatingHexagons"/>
    <dgm:cxn modelId="{C725F22A-D6DD-4473-B743-2A9A0BA96131}" type="presParOf" srcId="{09F90D54-5E06-49F7-8A57-D24DB88A5758}" destId="{F349D01F-BA4F-4996-B5CB-F5454643B5CA}" srcOrd="0" destOrd="0" presId="urn:microsoft.com/office/officeart/2008/layout/AlternatingHexagons"/>
    <dgm:cxn modelId="{7587D63F-7D5F-4ED6-A556-55B155E23D04}" type="presParOf" srcId="{09F90D54-5E06-49F7-8A57-D24DB88A5758}" destId="{94B685AA-7A14-4CAF-BAA6-B2353DA23CD7}" srcOrd="1" destOrd="0" presId="urn:microsoft.com/office/officeart/2008/layout/AlternatingHexagons"/>
    <dgm:cxn modelId="{0DB76276-52D0-4160-A761-65BC4D4A04CE}" type="presParOf" srcId="{09F90D54-5E06-49F7-8A57-D24DB88A5758}" destId="{C10388E3-44E4-40CD-A6A4-CD7994DCAB6A}" srcOrd="2" destOrd="0" presId="urn:microsoft.com/office/officeart/2008/layout/AlternatingHexagons"/>
    <dgm:cxn modelId="{407690FA-8E10-4561-854F-7156AA4F5254}" type="presParOf" srcId="{09F90D54-5E06-49F7-8A57-D24DB88A5758}" destId="{0EF166FB-1158-421E-8C33-75D414555A5B}" srcOrd="3" destOrd="0" presId="urn:microsoft.com/office/officeart/2008/layout/AlternatingHexagons"/>
    <dgm:cxn modelId="{B4A178E9-DFEE-45D4-AF6D-D024DFD3BCC5}" type="presParOf" srcId="{09F90D54-5E06-49F7-8A57-D24DB88A5758}" destId="{C1B402CA-E4A0-4DE3-82E7-6F1FC487BB80}" srcOrd="4" destOrd="0" presId="urn:microsoft.com/office/officeart/2008/layout/AlternatingHexagons"/>
    <dgm:cxn modelId="{27E8F0B5-4FBD-432A-B371-8804140B5EA1}" type="presParOf" srcId="{CA071BDA-9E28-41C2-9783-2829A1E3F64A}" destId="{FD024CC9-FF77-4FD3-90F1-B10C970C1281}" srcOrd="1" destOrd="0" presId="urn:microsoft.com/office/officeart/2008/layout/AlternatingHexagons"/>
    <dgm:cxn modelId="{E3E4DA7B-4936-42FA-80F3-59243EE5B533}" type="presParOf" srcId="{CA071BDA-9E28-41C2-9783-2829A1E3F64A}" destId="{7737ED09-C030-4696-AEEC-C15A8C733F0C}" srcOrd="2" destOrd="0" presId="urn:microsoft.com/office/officeart/2008/layout/AlternatingHexagons"/>
    <dgm:cxn modelId="{57C529B8-947D-4808-B8BC-6B6F6FA10EE4}" type="presParOf" srcId="{7737ED09-C030-4696-AEEC-C15A8C733F0C}" destId="{674E8DDA-95FF-4264-8436-32E5F056D019}" srcOrd="0" destOrd="0" presId="urn:microsoft.com/office/officeart/2008/layout/AlternatingHexagons"/>
    <dgm:cxn modelId="{EAB020BF-8A6F-4922-BD4D-C9883B8B9F81}" type="presParOf" srcId="{7737ED09-C030-4696-AEEC-C15A8C733F0C}" destId="{D128F786-BE50-41C6-981F-952410607917}" srcOrd="1" destOrd="0" presId="urn:microsoft.com/office/officeart/2008/layout/AlternatingHexagons"/>
    <dgm:cxn modelId="{7E68CA28-DF52-4577-BEEA-2646F496C686}" type="presParOf" srcId="{7737ED09-C030-4696-AEEC-C15A8C733F0C}" destId="{32BF08CA-8E7C-44D7-9D66-BDC779636D50}" srcOrd="2" destOrd="0" presId="urn:microsoft.com/office/officeart/2008/layout/AlternatingHexagons"/>
    <dgm:cxn modelId="{3E5E2915-2266-4DFF-9599-958FB8D58B68}" type="presParOf" srcId="{7737ED09-C030-4696-AEEC-C15A8C733F0C}" destId="{B6A3055F-3880-47CB-8A73-9E33B84D25A1}" srcOrd="3" destOrd="0" presId="urn:microsoft.com/office/officeart/2008/layout/AlternatingHexagons"/>
    <dgm:cxn modelId="{6E505447-898F-4414-9A51-C54C2B53E4F6}" type="presParOf" srcId="{7737ED09-C030-4696-AEEC-C15A8C733F0C}" destId="{46E00538-705A-49FC-B42D-96CB18F2D17C}" srcOrd="4" destOrd="0" presId="urn:microsoft.com/office/officeart/2008/layout/AlternatingHexagons"/>
    <dgm:cxn modelId="{271D4EF6-F03C-4CAA-811A-7558B915543F}" type="presParOf" srcId="{CA071BDA-9E28-41C2-9783-2829A1E3F64A}" destId="{2C2440B4-5BE7-433B-A982-AC7478067D2D}" srcOrd="3" destOrd="0" presId="urn:microsoft.com/office/officeart/2008/layout/AlternatingHexagons"/>
    <dgm:cxn modelId="{9E36A88C-1CEC-4867-B0D4-33BEBA3B45D8}" type="presParOf" srcId="{CA071BDA-9E28-41C2-9783-2829A1E3F64A}" destId="{1047D3A3-EF6F-4731-9842-795CFBD83E7F}" srcOrd="4" destOrd="0" presId="urn:microsoft.com/office/officeart/2008/layout/AlternatingHexagons"/>
    <dgm:cxn modelId="{01702069-74EC-4DFC-BA66-124E88F2E146}" type="presParOf" srcId="{1047D3A3-EF6F-4731-9842-795CFBD83E7F}" destId="{317A7BFE-7C3D-44EE-B8C1-1224E775DB1E}" srcOrd="0" destOrd="0" presId="urn:microsoft.com/office/officeart/2008/layout/AlternatingHexagons"/>
    <dgm:cxn modelId="{17EF345D-B24C-4A12-86DE-EF576BE7D3FB}" type="presParOf" srcId="{1047D3A3-EF6F-4731-9842-795CFBD83E7F}" destId="{93545DB1-A697-47E7-A0B1-B02BD0ED3160}" srcOrd="1" destOrd="0" presId="urn:microsoft.com/office/officeart/2008/layout/AlternatingHexagons"/>
    <dgm:cxn modelId="{DC482DC1-8809-44C3-98D0-292FD14F92FE}" type="presParOf" srcId="{1047D3A3-EF6F-4731-9842-795CFBD83E7F}" destId="{170F12D0-6B42-4E4A-A86E-6012511D6966}" srcOrd="2" destOrd="0" presId="urn:microsoft.com/office/officeart/2008/layout/AlternatingHexagons"/>
    <dgm:cxn modelId="{9895A0D0-408F-4FEA-BF6C-765A2DA15717}" type="presParOf" srcId="{1047D3A3-EF6F-4731-9842-795CFBD83E7F}" destId="{7466C67A-7C5A-4489-AB86-BC3583332B50}" srcOrd="3" destOrd="0" presId="urn:microsoft.com/office/officeart/2008/layout/AlternatingHexagons"/>
    <dgm:cxn modelId="{086AC553-DE4C-4ED0-B541-AB2D79AB8997}" type="presParOf" srcId="{1047D3A3-EF6F-4731-9842-795CFBD83E7F}" destId="{B83DDE84-C639-46DE-A838-359852B8A62E}"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F0CDB-2980-45FC-B7EB-48DAECBC5E23}">
      <dsp:nvSpPr>
        <dsp:cNvPr id="0" name=""/>
        <dsp:cNvSpPr/>
      </dsp:nvSpPr>
      <dsp:spPr>
        <a:xfrm rot="10800000">
          <a:off x="0" y="0"/>
          <a:ext cx="4508409" cy="1126721"/>
        </a:xfrm>
        <a:prstGeom prst="trapezoid">
          <a:avLst>
            <a:gd name="adj" fmla="val 66689"/>
          </a:avLst>
        </a:prstGeom>
        <a:solidFill>
          <a:srgbClr val="A716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kern="1200" dirty="0" smtClean="0">
              <a:solidFill>
                <a:schemeClr val="bg1"/>
              </a:solidFill>
            </a:rPr>
            <a:t>institutionell</a:t>
          </a:r>
          <a:endParaRPr lang="de-DE" sz="4700" kern="1200" dirty="0">
            <a:solidFill>
              <a:schemeClr val="bg1"/>
            </a:solidFill>
          </a:endParaRPr>
        </a:p>
      </dsp:txBody>
      <dsp:txXfrm rot="-10800000">
        <a:off x="788971" y="0"/>
        <a:ext cx="2930465" cy="1126721"/>
      </dsp:txXfrm>
    </dsp:sp>
    <dsp:sp modelId="{0C0A7319-B296-4A09-958E-6B5CD74B08D6}">
      <dsp:nvSpPr>
        <dsp:cNvPr id="0" name=""/>
        <dsp:cNvSpPr/>
      </dsp:nvSpPr>
      <dsp:spPr>
        <a:xfrm rot="10800000">
          <a:off x="751401" y="1126721"/>
          <a:ext cx="3005606" cy="1126721"/>
        </a:xfrm>
        <a:prstGeom prst="trapezoid">
          <a:avLst>
            <a:gd name="adj" fmla="val 66689"/>
          </a:avLst>
        </a:prstGeom>
        <a:solidFill>
          <a:srgbClr val="A716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de-DE" sz="1800" kern="1200" dirty="0" smtClean="0">
              <a:solidFill>
                <a:schemeClr val="bg1"/>
              </a:solidFill>
            </a:rPr>
            <a:t>strukturell</a:t>
          </a:r>
          <a:endParaRPr lang="de-DE" sz="1800" kern="1200" dirty="0">
            <a:solidFill>
              <a:schemeClr val="bg1"/>
            </a:solidFill>
          </a:endParaRPr>
        </a:p>
      </dsp:txBody>
      <dsp:txXfrm rot="-10800000">
        <a:off x="1277382" y="1126721"/>
        <a:ext cx="1953643" cy="1126721"/>
      </dsp:txXfrm>
    </dsp:sp>
    <dsp:sp modelId="{FF1A2323-6367-472A-AF69-CA36304B2450}">
      <dsp:nvSpPr>
        <dsp:cNvPr id="0" name=""/>
        <dsp:cNvSpPr/>
      </dsp:nvSpPr>
      <dsp:spPr>
        <a:xfrm rot="10800000">
          <a:off x="1502803" y="2253442"/>
          <a:ext cx="1502803" cy="1126721"/>
        </a:xfrm>
        <a:prstGeom prst="trapezoid">
          <a:avLst>
            <a:gd name="adj" fmla="val 66689"/>
          </a:avLst>
        </a:prstGeom>
        <a:solidFill>
          <a:srgbClr val="A716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lvl="0" algn="ctr" defTabSz="800100">
            <a:lnSpc>
              <a:spcPct val="90000"/>
            </a:lnSpc>
            <a:spcBef>
              <a:spcPct val="0"/>
            </a:spcBef>
            <a:spcAft>
              <a:spcPct val="35000"/>
            </a:spcAft>
          </a:pPr>
          <a:r>
            <a:rPr lang="de-DE" sz="1800" kern="1200" dirty="0" smtClean="0">
              <a:solidFill>
                <a:schemeClr val="bg1"/>
              </a:solidFill>
            </a:rPr>
            <a:t>persönlich</a:t>
          </a:r>
          <a:endParaRPr lang="de-DE" sz="2400" kern="1200" dirty="0">
            <a:solidFill>
              <a:schemeClr val="bg1"/>
            </a:solidFill>
          </a:endParaRPr>
        </a:p>
      </dsp:txBody>
      <dsp:txXfrm rot="-10800000">
        <a:off x="1502803" y="2253442"/>
        <a:ext cx="1502803" cy="1126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9D01F-BA4F-4996-B5CB-F5454643B5CA}">
      <dsp:nvSpPr>
        <dsp:cNvPr id="0" name=""/>
        <dsp:cNvSpPr/>
      </dsp:nvSpPr>
      <dsp:spPr>
        <a:xfrm rot="5400000">
          <a:off x="3182714" y="96108"/>
          <a:ext cx="1451056" cy="1262418"/>
        </a:xfrm>
        <a:prstGeom prst="hexagon">
          <a:avLst>
            <a:gd name="adj" fmla="val 25000"/>
            <a:gd name="vf" fmla="val 115470"/>
          </a:avLst>
        </a:prstGeom>
        <a:solidFill>
          <a:srgbClr val="A716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de-DE" sz="900" kern="1200" dirty="0" smtClean="0"/>
            <a:t>Einschreiten</a:t>
          </a:r>
          <a:endParaRPr lang="de-DE" sz="900" kern="1200" dirty="0"/>
        </a:p>
      </dsp:txBody>
      <dsp:txXfrm rot="-5400000">
        <a:off x="3473760" y="227912"/>
        <a:ext cx="868964" cy="998810"/>
      </dsp:txXfrm>
    </dsp:sp>
    <dsp:sp modelId="{94B685AA-7A14-4CAF-BAA6-B2353DA23CD7}">
      <dsp:nvSpPr>
        <dsp:cNvPr id="0" name=""/>
        <dsp:cNvSpPr/>
      </dsp:nvSpPr>
      <dsp:spPr>
        <a:xfrm>
          <a:off x="4577759" y="2758750"/>
          <a:ext cx="1619378" cy="870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l" defTabSz="400050">
            <a:lnSpc>
              <a:spcPct val="90000"/>
            </a:lnSpc>
            <a:spcBef>
              <a:spcPct val="0"/>
            </a:spcBef>
            <a:spcAft>
              <a:spcPct val="35000"/>
            </a:spcAft>
          </a:pPr>
          <a:r>
            <a:rPr lang="de-DE" sz="900" kern="1200" dirty="0" smtClean="0">
              <a:solidFill>
                <a:srgbClr val="A71680"/>
              </a:solidFill>
            </a:rPr>
            <a:t>auf die eigene Sprache achten</a:t>
          </a:r>
          <a:endParaRPr lang="de-DE" sz="900" kern="1200" dirty="0">
            <a:solidFill>
              <a:srgbClr val="A71680"/>
            </a:solidFill>
          </a:endParaRPr>
        </a:p>
      </dsp:txBody>
      <dsp:txXfrm>
        <a:off x="4577759" y="2758750"/>
        <a:ext cx="1619378" cy="870633"/>
      </dsp:txXfrm>
    </dsp:sp>
    <dsp:sp modelId="{C1B402CA-E4A0-4DE3-82E7-6F1FC487BB80}">
      <dsp:nvSpPr>
        <dsp:cNvPr id="0" name=""/>
        <dsp:cNvSpPr/>
      </dsp:nvSpPr>
      <dsp:spPr>
        <a:xfrm rot="5400000">
          <a:off x="1856151" y="94323"/>
          <a:ext cx="1451056" cy="1262418"/>
        </a:xfrm>
        <a:prstGeom prst="hexagon">
          <a:avLst>
            <a:gd name="adj" fmla="val 25000"/>
            <a:gd name="vf" fmla="val 115470"/>
          </a:avLst>
        </a:prstGeom>
        <a:solidFill>
          <a:srgbClr val="A716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de-DE" sz="3600" kern="1200"/>
        </a:p>
      </dsp:txBody>
      <dsp:txXfrm rot="-5400000">
        <a:off x="2147197" y="226127"/>
        <a:ext cx="868964" cy="998810"/>
      </dsp:txXfrm>
    </dsp:sp>
    <dsp:sp modelId="{674E8DDA-95FF-4264-8436-32E5F056D019}">
      <dsp:nvSpPr>
        <dsp:cNvPr id="0" name=""/>
        <dsp:cNvSpPr/>
      </dsp:nvSpPr>
      <dsp:spPr>
        <a:xfrm rot="5400000">
          <a:off x="2498395" y="1327765"/>
          <a:ext cx="1451056" cy="1262418"/>
        </a:xfrm>
        <a:prstGeom prst="hexagon">
          <a:avLst>
            <a:gd name="adj" fmla="val 25000"/>
            <a:gd name="vf" fmla="val 115470"/>
          </a:avLst>
        </a:prstGeom>
        <a:solidFill>
          <a:srgbClr val="A716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de-DE" sz="1100" kern="1200" dirty="0" smtClean="0"/>
            <a:t>Statements und Offenheit</a:t>
          </a:r>
          <a:endParaRPr lang="de-DE" sz="1100" kern="1200" dirty="0"/>
        </a:p>
      </dsp:txBody>
      <dsp:txXfrm rot="-5400000">
        <a:off x="2789441" y="1459569"/>
        <a:ext cx="868964" cy="998810"/>
      </dsp:txXfrm>
    </dsp:sp>
    <dsp:sp modelId="{D128F786-BE50-41C6-981F-952410607917}">
      <dsp:nvSpPr>
        <dsp:cNvPr id="0" name=""/>
        <dsp:cNvSpPr/>
      </dsp:nvSpPr>
      <dsp:spPr>
        <a:xfrm>
          <a:off x="973335" y="1523657"/>
          <a:ext cx="1567140" cy="870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r" defTabSz="400050">
            <a:lnSpc>
              <a:spcPct val="90000"/>
            </a:lnSpc>
            <a:spcBef>
              <a:spcPct val="0"/>
            </a:spcBef>
            <a:spcAft>
              <a:spcPct val="35000"/>
            </a:spcAft>
          </a:pPr>
          <a:r>
            <a:rPr lang="de-DE" sz="900" kern="1200" dirty="0" smtClean="0">
              <a:solidFill>
                <a:srgbClr val="A71680"/>
              </a:solidFill>
            </a:rPr>
            <a:t>eigenes Pronomen (sie/her) in die Signatur</a:t>
          </a:r>
          <a:endParaRPr lang="de-DE" sz="900" kern="1200" dirty="0">
            <a:solidFill>
              <a:srgbClr val="A71680"/>
            </a:solidFill>
          </a:endParaRPr>
        </a:p>
      </dsp:txBody>
      <dsp:txXfrm>
        <a:off x="973335" y="1523657"/>
        <a:ext cx="1567140" cy="870633"/>
      </dsp:txXfrm>
    </dsp:sp>
    <dsp:sp modelId="{46E00538-705A-49FC-B42D-96CB18F2D17C}">
      <dsp:nvSpPr>
        <dsp:cNvPr id="0" name=""/>
        <dsp:cNvSpPr/>
      </dsp:nvSpPr>
      <dsp:spPr>
        <a:xfrm rot="5400000">
          <a:off x="3861808" y="1327765"/>
          <a:ext cx="1451056" cy="1262418"/>
        </a:xfrm>
        <a:prstGeom prst="hexagon">
          <a:avLst>
            <a:gd name="adj" fmla="val 25000"/>
            <a:gd name="vf" fmla="val 115470"/>
          </a:avLst>
        </a:prstGeom>
        <a:solidFill>
          <a:srgbClr val="A716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de-DE" sz="1300" kern="1200" dirty="0" smtClean="0"/>
            <a:t>Anlaufstelle</a:t>
          </a:r>
          <a:endParaRPr lang="de-DE" sz="1300" kern="1200" dirty="0"/>
        </a:p>
      </dsp:txBody>
      <dsp:txXfrm rot="-5400000">
        <a:off x="4152854" y="1459569"/>
        <a:ext cx="868964" cy="998810"/>
      </dsp:txXfrm>
    </dsp:sp>
    <dsp:sp modelId="{317A7BFE-7C3D-44EE-B8C1-1224E775DB1E}">
      <dsp:nvSpPr>
        <dsp:cNvPr id="0" name=""/>
        <dsp:cNvSpPr/>
      </dsp:nvSpPr>
      <dsp:spPr>
        <a:xfrm rot="5400000">
          <a:off x="3182714" y="2559421"/>
          <a:ext cx="1451056" cy="1262418"/>
        </a:xfrm>
        <a:prstGeom prst="hexagon">
          <a:avLst>
            <a:gd name="adj" fmla="val 25000"/>
            <a:gd name="vf" fmla="val 115470"/>
          </a:avLst>
        </a:prstGeom>
        <a:solidFill>
          <a:srgbClr val="A716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de-DE" sz="900" kern="1200" dirty="0" smtClean="0"/>
            <a:t>Sensibilisieren</a:t>
          </a:r>
          <a:endParaRPr lang="de-DE" sz="900" kern="1200" dirty="0"/>
        </a:p>
      </dsp:txBody>
      <dsp:txXfrm rot="-5400000">
        <a:off x="3473760" y="2691225"/>
        <a:ext cx="868964" cy="998810"/>
      </dsp:txXfrm>
    </dsp:sp>
    <dsp:sp modelId="{93545DB1-A697-47E7-A0B1-B02BD0ED3160}">
      <dsp:nvSpPr>
        <dsp:cNvPr id="0" name=""/>
        <dsp:cNvSpPr/>
      </dsp:nvSpPr>
      <dsp:spPr>
        <a:xfrm>
          <a:off x="4609661" y="288565"/>
          <a:ext cx="1619378" cy="870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de-DE" sz="1400" b="1" kern="1200" dirty="0" smtClean="0">
              <a:solidFill>
                <a:srgbClr val="A71680"/>
              </a:solidFill>
            </a:rPr>
            <a:t>Netzwerk aufbauen</a:t>
          </a:r>
          <a:endParaRPr lang="de-DE" sz="1400" b="1" kern="1200" dirty="0">
            <a:solidFill>
              <a:srgbClr val="A71680"/>
            </a:solidFill>
          </a:endParaRPr>
        </a:p>
      </dsp:txBody>
      <dsp:txXfrm>
        <a:off x="4609661" y="288565"/>
        <a:ext cx="1619378" cy="870633"/>
      </dsp:txXfrm>
    </dsp:sp>
    <dsp:sp modelId="{B83DDE84-C639-46DE-A838-359852B8A62E}">
      <dsp:nvSpPr>
        <dsp:cNvPr id="0" name=""/>
        <dsp:cNvSpPr/>
      </dsp:nvSpPr>
      <dsp:spPr>
        <a:xfrm rot="5400000">
          <a:off x="1819301" y="2559421"/>
          <a:ext cx="1451056" cy="1262418"/>
        </a:xfrm>
        <a:prstGeom prst="hexagon">
          <a:avLst>
            <a:gd name="adj" fmla="val 25000"/>
            <a:gd name="vf" fmla="val 115470"/>
          </a:avLst>
        </a:prstGeom>
        <a:solidFill>
          <a:srgbClr val="A716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de-DE" sz="3600" kern="1200"/>
        </a:p>
      </dsp:txBody>
      <dsp:txXfrm rot="-5400000">
        <a:off x="2110347" y="2691225"/>
        <a:ext cx="868964" cy="99881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68492C6-ED8A-564E-B3D1-6FC36A6D94CE}"/>
              </a:ext>
            </a:extLst>
          </p:cNvPr>
          <p:cNvSpPr>
            <a:spLocks noGrp="1"/>
          </p:cNvSpPr>
          <p:nvPr>
            <p:ph type="hdr" sz="quarter"/>
          </p:nvPr>
        </p:nvSpPr>
        <p:spPr>
          <a:xfrm>
            <a:off x="1" y="0"/>
            <a:ext cx="3076363" cy="513508"/>
          </a:xfrm>
          <a:prstGeom prst="rect">
            <a:avLst/>
          </a:prstGeom>
        </p:spPr>
        <p:txBody>
          <a:bodyPr vert="horz" lIns="186552" tIns="186552" rIns="186552" bIns="186552" rtlCol="0"/>
          <a:lstStyle>
            <a:lvl1pPr algn="l">
              <a:defRPr sz="1200"/>
            </a:lvl1pPr>
          </a:lstStyle>
          <a:p>
            <a:endParaRPr lang="de-DE" sz="1000" dirty="0">
              <a:latin typeface="Meta IGM" panose="02000503040000020004" pitchFamily="2" charset="0"/>
            </a:endParaRPr>
          </a:p>
        </p:txBody>
      </p:sp>
      <p:sp>
        <p:nvSpPr>
          <p:cNvPr id="3" name="Datumsplatzhalter 2">
            <a:extLst>
              <a:ext uri="{FF2B5EF4-FFF2-40B4-BE49-F238E27FC236}">
                <a16:creationId xmlns:a16="http://schemas.microsoft.com/office/drawing/2014/main" id="{8DC568E1-C914-E044-B5DC-41DA91055CA8}"/>
              </a:ext>
            </a:extLst>
          </p:cNvPr>
          <p:cNvSpPr>
            <a:spLocks noGrp="1"/>
          </p:cNvSpPr>
          <p:nvPr>
            <p:ph type="dt" sz="quarter" idx="1"/>
          </p:nvPr>
        </p:nvSpPr>
        <p:spPr>
          <a:xfrm>
            <a:off x="4021295" y="0"/>
            <a:ext cx="3076363" cy="513508"/>
          </a:xfrm>
          <a:prstGeom prst="rect">
            <a:avLst/>
          </a:prstGeom>
        </p:spPr>
        <p:txBody>
          <a:bodyPr vert="horz" lIns="186552" tIns="186552" rIns="186552" bIns="186552" rtlCol="0"/>
          <a:lstStyle>
            <a:lvl1pPr algn="r">
              <a:defRPr sz="1200"/>
            </a:lvl1pPr>
          </a:lstStyle>
          <a:p>
            <a:fld id="{D893A924-A15F-FB45-9450-A978DD7F2A70}" type="datetimeFigureOut">
              <a:rPr lang="de-DE" sz="1000">
                <a:latin typeface="Meta IGM" panose="02000503040000020004" pitchFamily="2" charset="0"/>
              </a:rPr>
              <a:t>12.09.2023</a:t>
            </a:fld>
            <a:endParaRPr lang="de-DE" sz="1000" dirty="0">
              <a:latin typeface="Meta IGM" panose="02000503040000020004" pitchFamily="2" charset="0"/>
            </a:endParaRPr>
          </a:p>
        </p:txBody>
      </p:sp>
      <p:sp>
        <p:nvSpPr>
          <p:cNvPr id="4" name="Fußzeilenplatzhalter 3">
            <a:extLst>
              <a:ext uri="{FF2B5EF4-FFF2-40B4-BE49-F238E27FC236}">
                <a16:creationId xmlns:a16="http://schemas.microsoft.com/office/drawing/2014/main" id="{3951DF70-631C-BE4E-95FD-56CEFF6C4B0E}"/>
              </a:ext>
            </a:extLst>
          </p:cNvPr>
          <p:cNvSpPr>
            <a:spLocks noGrp="1"/>
          </p:cNvSpPr>
          <p:nvPr>
            <p:ph type="ftr" sz="quarter" idx="2"/>
          </p:nvPr>
        </p:nvSpPr>
        <p:spPr>
          <a:xfrm>
            <a:off x="1" y="9721107"/>
            <a:ext cx="3076363" cy="513507"/>
          </a:xfrm>
          <a:prstGeom prst="rect">
            <a:avLst/>
          </a:prstGeom>
        </p:spPr>
        <p:txBody>
          <a:bodyPr vert="horz" lIns="186552" tIns="186552" rIns="186552" bIns="186552" rtlCol="0" anchor="b"/>
          <a:lstStyle>
            <a:lvl1pPr algn="l">
              <a:defRPr sz="1200"/>
            </a:lvl1pPr>
          </a:lstStyle>
          <a:p>
            <a:endParaRPr lang="de-DE" sz="1000">
              <a:latin typeface="Meta IGM" panose="02000503040000020004" pitchFamily="2" charset="0"/>
            </a:endParaRPr>
          </a:p>
        </p:txBody>
      </p:sp>
      <p:sp>
        <p:nvSpPr>
          <p:cNvPr id="5" name="Foliennummernplatzhalter 4">
            <a:extLst>
              <a:ext uri="{FF2B5EF4-FFF2-40B4-BE49-F238E27FC236}">
                <a16:creationId xmlns:a16="http://schemas.microsoft.com/office/drawing/2014/main" id="{F1822CB3-F0D6-5A45-9129-191C5695EAB4}"/>
              </a:ext>
            </a:extLst>
          </p:cNvPr>
          <p:cNvSpPr>
            <a:spLocks noGrp="1"/>
          </p:cNvSpPr>
          <p:nvPr>
            <p:ph type="sldNum" sz="quarter" idx="3"/>
          </p:nvPr>
        </p:nvSpPr>
        <p:spPr>
          <a:xfrm>
            <a:off x="4021295" y="9721107"/>
            <a:ext cx="3076363" cy="513507"/>
          </a:xfrm>
          <a:prstGeom prst="rect">
            <a:avLst/>
          </a:prstGeom>
        </p:spPr>
        <p:txBody>
          <a:bodyPr vert="horz" lIns="186552" tIns="186552" rIns="186552" bIns="186552" rtlCol="0" anchor="b"/>
          <a:lstStyle>
            <a:lvl1pPr algn="r">
              <a:defRPr sz="1200"/>
            </a:lvl1pPr>
          </a:lstStyle>
          <a:p>
            <a:fld id="{53B84A8F-D800-3D49-A16E-28CD7380C913}" type="slidenum">
              <a:rPr lang="de-DE" sz="1000">
                <a:latin typeface="Meta IGM" panose="02000503040000020004" pitchFamily="2" charset="0"/>
              </a:rPr>
              <a:t>‹Nr.›</a:t>
            </a:fld>
            <a:endParaRPr lang="de-DE" sz="1000">
              <a:latin typeface="Meta IGM" panose="02000503040000020004" pitchFamily="2" charset="0"/>
            </a:endParaRPr>
          </a:p>
        </p:txBody>
      </p:sp>
    </p:spTree>
    <p:extLst>
      <p:ext uri="{BB962C8B-B14F-4D97-AF65-F5344CB8AC3E}">
        <p14:creationId xmlns:p14="http://schemas.microsoft.com/office/powerpoint/2010/main" val="4183492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479425" y="307975"/>
            <a:ext cx="6140450" cy="3454400"/>
          </a:xfrm>
          <a:prstGeom prst="rect">
            <a:avLst/>
          </a:prstGeom>
          <a:noFill/>
          <a:ln w="12700">
            <a:solidFill>
              <a:prstClr val="black"/>
            </a:solidFill>
          </a:ln>
        </p:spPr>
        <p:txBody>
          <a:bodyPr vert="horz" lIns="94768" tIns="47384" rIns="94768" bIns="47384" rtlCol="0" anchor="ctr"/>
          <a:lstStyle/>
          <a:p>
            <a:endParaRPr lang="de-DE" dirty="0"/>
          </a:p>
        </p:txBody>
      </p:sp>
      <p:sp>
        <p:nvSpPr>
          <p:cNvPr id="5" name="Notizenplatzhalter 4"/>
          <p:cNvSpPr>
            <a:spLocks noGrp="1"/>
          </p:cNvSpPr>
          <p:nvPr>
            <p:ph type="body" sz="quarter" idx="3"/>
          </p:nvPr>
        </p:nvSpPr>
        <p:spPr>
          <a:xfrm>
            <a:off x="441011" y="4039775"/>
            <a:ext cx="6217276" cy="5430772"/>
          </a:xfrm>
          <a:prstGeom prst="rect">
            <a:avLst/>
          </a:prstGeom>
        </p:spPr>
        <p:txBody>
          <a:bodyPr vert="horz" lIns="94768" tIns="47384" rIns="94768" bIns="47384" numCol="2" spcCol="186552" rtlCol="0"/>
          <a:lstStyle/>
          <a:p>
            <a:r>
              <a:rPr lang="de-DE" dirty="0"/>
              <a:t>Mastertextformat bearbeiten
Zweite Ebene
Dritte Ebene
Vierte Ebene
Fünfte Ebene</a:t>
            </a:r>
          </a:p>
        </p:txBody>
      </p:sp>
      <p:sp>
        <p:nvSpPr>
          <p:cNvPr id="6" name="Fußzeilenplatzhalter 5"/>
          <p:cNvSpPr>
            <a:spLocks noGrp="1"/>
          </p:cNvSpPr>
          <p:nvPr>
            <p:ph type="ftr" sz="quarter" idx="4"/>
          </p:nvPr>
        </p:nvSpPr>
        <p:spPr>
          <a:xfrm>
            <a:off x="441012" y="9721108"/>
            <a:ext cx="2635352" cy="392237"/>
          </a:xfrm>
          <a:prstGeom prst="rect">
            <a:avLst/>
          </a:prstGeom>
        </p:spPr>
        <p:txBody>
          <a:bodyPr vert="horz" lIns="186552" tIns="186552" rIns="186552" bIns="186552" rtlCol="0" anchor="b"/>
          <a:lstStyle>
            <a:lvl1pPr algn="l">
              <a:defRPr sz="1000" b="0" i="0">
                <a:latin typeface="Meta IGM" panose="02000503040000020004" pitchFamily="2" charset="0"/>
              </a:defRPr>
            </a:lvl1pPr>
          </a:lstStyle>
          <a:p>
            <a:r>
              <a:rPr lang="de-DE" dirty="0" smtClean="0"/>
              <a:t>Geschlechtsidentität und geschlechtliche Vielfalt im Betrieb</a:t>
            </a:r>
            <a:endParaRPr lang="de-DE" dirty="0"/>
          </a:p>
        </p:txBody>
      </p:sp>
      <p:sp>
        <p:nvSpPr>
          <p:cNvPr id="7" name="Foliennummernplatzhalter 6"/>
          <p:cNvSpPr>
            <a:spLocks noGrp="1"/>
          </p:cNvSpPr>
          <p:nvPr>
            <p:ph type="sldNum" sz="quarter" idx="5"/>
          </p:nvPr>
        </p:nvSpPr>
        <p:spPr>
          <a:xfrm>
            <a:off x="4021295" y="9721108"/>
            <a:ext cx="2636993" cy="513506"/>
          </a:xfrm>
          <a:prstGeom prst="rect">
            <a:avLst/>
          </a:prstGeom>
        </p:spPr>
        <p:txBody>
          <a:bodyPr vert="horz" lIns="186552" tIns="186552" rIns="186552" bIns="186552" rtlCol="0" anchor="b"/>
          <a:lstStyle>
            <a:lvl1pPr algn="r">
              <a:defRPr sz="1000" b="0" i="0">
                <a:latin typeface="Meta IGM" panose="02000503040000020004" pitchFamily="2" charset="0"/>
              </a:defRPr>
            </a:lvl1pPr>
          </a:lstStyle>
          <a:p>
            <a:fld id="{AD868B3C-6C54-1D41-B938-33F4013C078E}" type="slidenum">
              <a:rPr lang="de-DE" smtClean="0"/>
              <a:pPr/>
              <a:t>‹Nr.›</a:t>
            </a:fld>
            <a:endParaRPr lang="de-DE" dirty="0"/>
          </a:p>
        </p:txBody>
      </p:sp>
    </p:spTree>
    <p:extLst>
      <p:ext uri="{BB962C8B-B14F-4D97-AF65-F5344CB8AC3E}">
        <p14:creationId xmlns:p14="http://schemas.microsoft.com/office/powerpoint/2010/main" val="2992191463"/>
      </p:ext>
    </p:extLst>
  </p:cSld>
  <p:clrMap bg1="lt1" tx1="dk1" bg2="lt2" tx2="dk2" accent1="accent1" accent2="accent2" accent3="accent3" accent4="accent4" accent5="accent5" accent6="accent6" hlink="hlink" folHlink="folHlink"/>
  <p:notesStyle>
    <a:lvl1pPr marL="0" algn="l" defTabSz="914400" rtl="0" eaLnBrk="1" latinLnBrk="0" hangingPunct="1">
      <a:defRPr sz="1000" b="0" i="0" kern="1200">
        <a:solidFill>
          <a:schemeClr val="tx1"/>
        </a:solidFill>
        <a:latin typeface="Meta IGM" panose="02000503040000020004"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harta-der-vielfalt.de/fuer-arbeitgebende/vielfaltsdimensionen/sexuelle-orientieru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harta-der-vielfalt.de/fuer-arbeitgebende/vielfaltsdimensionen/sexuelle-orientierun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sd-deutschland.de/der-verei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csd-termine.de/2023"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piegel.de/ausland/lgbtq-referendum-in-ungarn-allein-der-verdacht-schwul-zu-sein-fuehrt-zu-beschimpfungen-a-6ba823ad-da3c-4d33-81c0-ac4e34fe2ae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err="1" smtClean="0"/>
              <a:t>How</a:t>
            </a:r>
            <a:r>
              <a:rPr lang="de-DE" dirty="0" smtClean="0"/>
              <a:t> </a:t>
            </a:r>
            <a:r>
              <a:rPr lang="de-DE" dirty="0" err="1" smtClean="0"/>
              <a:t>to</a:t>
            </a:r>
            <a:r>
              <a:rPr lang="de-DE" dirty="0" smtClean="0"/>
              <a:t> </a:t>
            </a:r>
            <a:r>
              <a:rPr lang="de-DE" dirty="0" err="1" smtClean="0"/>
              <a:t>Use</a:t>
            </a:r>
            <a:endParaRPr lang="de-DE" dirty="0" smtClean="0"/>
          </a:p>
          <a:p>
            <a:pPr defTabSz="947684">
              <a:defRPr/>
            </a:pPr>
            <a:r>
              <a:rPr lang="de-DE" dirty="0" smtClean="0"/>
              <a:t>Zielgruppengerechte Auswahl der Folien</a:t>
            </a:r>
          </a:p>
          <a:p>
            <a:endParaRPr lang="de-DE" dirty="0" smtClean="0"/>
          </a:p>
          <a:p>
            <a:r>
              <a:rPr lang="de-DE" dirty="0" smtClean="0"/>
              <a:t>Überlege dir, wer dein Publikum ist und welches Ziel dein Input erreichen soll.</a:t>
            </a:r>
          </a:p>
          <a:p>
            <a:r>
              <a:rPr lang="de-DE" dirty="0" smtClean="0"/>
              <a:t>Passe die Folien deinem Publikum an.</a:t>
            </a:r>
          </a:p>
          <a:p>
            <a:r>
              <a:rPr lang="de-DE" dirty="0" smtClean="0"/>
              <a:t>Folien können ein- bzw. ausgeblendet werden (Rechtsklick</a:t>
            </a:r>
            <a:r>
              <a:rPr lang="de-DE" baseline="0" dirty="0" smtClean="0"/>
              <a:t> auf die Folie links, dann ganz unten „Folie ausblenden“)</a:t>
            </a:r>
          </a:p>
          <a:p>
            <a:endParaRPr lang="de-DE" baseline="0" dirty="0" smtClean="0"/>
          </a:p>
          <a:p>
            <a:r>
              <a:rPr lang="de-DE" b="1" baseline="0" dirty="0" smtClean="0"/>
              <a:t>Hintergrund Text:</a:t>
            </a:r>
          </a:p>
          <a:p>
            <a:r>
              <a:rPr lang="de-DE" dirty="0" smtClean="0"/>
              <a:t>Herzlich</a:t>
            </a:r>
            <a:r>
              <a:rPr lang="de-DE" baseline="0" dirty="0" smtClean="0"/>
              <a:t> Willkommen zu unserer Veranstaltung „LSBTIQ* oder auch Geschlechtsidentität und geschlechtliche Vielfalt im Betrieb“</a:t>
            </a:r>
          </a:p>
          <a:p>
            <a:r>
              <a:rPr lang="de-DE" baseline="0" dirty="0" smtClean="0"/>
              <a:t>Wir werfen einen Blick auf Zahlen, das Thema Diskriminierung sowie unsere eigenen Handlungsperspektiven als Betriebsrat oder </a:t>
            </a:r>
            <a:r>
              <a:rPr lang="de-DE" baseline="0" dirty="0" err="1" smtClean="0"/>
              <a:t>betriebsangehörige</a:t>
            </a:r>
            <a:r>
              <a:rPr lang="de-DE" baseline="0" dirty="0" smtClean="0"/>
              <a:t> Person ohne Funktion.</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a:t>
            </a:fld>
            <a:endParaRPr lang="de-DE" dirty="0"/>
          </a:p>
        </p:txBody>
      </p:sp>
    </p:spTree>
    <p:extLst>
      <p:ext uri="{BB962C8B-B14F-4D97-AF65-F5344CB8AC3E}">
        <p14:creationId xmlns:p14="http://schemas.microsoft.com/office/powerpoint/2010/main" val="943885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Auch der</a:t>
            </a:r>
            <a:r>
              <a:rPr lang="de-DE" baseline="0" dirty="0" smtClean="0"/>
              <a:t> Kollege Philipp Bembenek aus der IG Metall engagiert sich in seiner Geschäftsstelle Münster. Für ihn ist wichtig, dass wir gemeinsam mit der Community, mit der wir viele Werte teilen, für bessere Arbeitsbedingungen in unseren Betrieben eintreten. Das geht nur Seite an Seite.</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10</a:t>
            </a:fld>
            <a:endParaRPr lang="de-DE" dirty="0"/>
          </a:p>
        </p:txBody>
      </p:sp>
    </p:spTree>
    <p:extLst>
      <p:ext uri="{BB962C8B-B14F-4D97-AF65-F5344CB8AC3E}">
        <p14:creationId xmlns:p14="http://schemas.microsoft.com/office/powerpoint/2010/main" val="365932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Für</a:t>
            </a:r>
            <a:r>
              <a:rPr lang="de-DE" baseline="0" dirty="0" smtClean="0"/>
              <a:t> die Kollegin Martina Pracht von Opel in Eisenach geht es darum, Scham abzubauen und mit Courage für sich und andere einzustehen. Das sind die Werte der IG Metall und auch Werte, die im betrieblichen Alltag für eine angenehme und produktive Atmosphäre sorgen.</a:t>
            </a:r>
            <a:endParaRPr lang="de-DE" dirty="0" smtClean="0"/>
          </a:p>
        </p:txBody>
      </p:sp>
      <p:sp>
        <p:nvSpPr>
          <p:cNvPr id="4" name="Foliennummernplatzhalter 3"/>
          <p:cNvSpPr>
            <a:spLocks noGrp="1"/>
          </p:cNvSpPr>
          <p:nvPr>
            <p:ph type="sldNum" sz="quarter" idx="10"/>
          </p:nvPr>
        </p:nvSpPr>
        <p:spPr/>
        <p:txBody>
          <a:bodyPr/>
          <a:lstStyle/>
          <a:p>
            <a:fld id="{AD868B3C-6C54-1D41-B938-33F4013C078E}" type="slidenum">
              <a:rPr lang="de-DE" smtClean="0"/>
              <a:pPr/>
              <a:t>11</a:t>
            </a:fld>
            <a:endParaRPr lang="de-DE" dirty="0"/>
          </a:p>
        </p:txBody>
      </p:sp>
    </p:spTree>
    <p:extLst>
      <p:ext uri="{BB962C8B-B14F-4D97-AF65-F5344CB8AC3E}">
        <p14:creationId xmlns:p14="http://schemas.microsoft.com/office/powerpoint/2010/main" val="2273914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Dies sind auch gute Argumente in der Auseinandersetzung</a:t>
            </a:r>
            <a:r>
              <a:rPr lang="de-DE" baseline="0" dirty="0" smtClean="0"/>
              <a:t> mit dem Arbeitgeber. Denn, in einem Unternehmen mit einer vielfältigen und inklusiven Kultur können alle Talente gesehen und genutzt werden. Es können qualifizierte Beschäftigte gewonnen und gehalten werden und es kann auch eine echte Imageverbesserung entstehen.</a:t>
            </a:r>
          </a:p>
        </p:txBody>
      </p:sp>
      <p:sp>
        <p:nvSpPr>
          <p:cNvPr id="4" name="Foliennummernplatzhalter 3"/>
          <p:cNvSpPr>
            <a:spLocks noGrp="1"/>
          </p:cNvSpPr>
          <p:nvPr>
            <p:ph type="sldNum" sz="quarter" idx="10"/>
          </p:nvPr>
        </p:nvSpPr>
        <p:spPr/>
        <p:txBody>
          <a:bodyPr/>
          <a:lstStyle/>
          <a:p>
            <a:fld id="{AD868B3C-6C54-1D41-B938-33F4013C078E}" type="slidenum">
              <a:rPr lang="de-DE" smtClean="0"/>
              <a:pPr/>
              <a:t>12</a:t>
            </a:fld>
            <a:endParaRPr lang="de-DE" dirty="0"/>
          </a:p>
        </p:txBody>
      </p:sp>
    </p:spTree>
    <p:extLst>
      <p:ext uri="{BB962C8B-B14F-4D97-AF65-F5344CB8AC3E}">
        <p14:creationId xmlns:p14="http://schemas.microsoft.com/office/powerpoint/2010/main" val="647534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b="0" dirty="0" smtClean="0"/>
              <a:t>Genau das weiß auch Oliver</a:t>
            </a:r>
            <a:r>
              <a:rPr lang="de-DE" b="0" baseline="0" dirty="0" smtClean="0"/>
              <a:t> Burkhard. Er ist Personalvorstand und Arbeitsdirektor bei der </a:t>
            </a:r>
            <a:r>
              <a:rPr lang="de-DE" b="0" baseline="0" dirty="0" err="1" smtClean="0"/>
              <a:t>thyssenkrupp</a:t>
            </a:r>
            <a:r>
              <a:rPr lang="de-DE" b="0" baseline="0" dirty="0" smtClean="0"/>
              <a:t> AG und Vorsitzender der Geschäftsführung (CEO) der </a:t>
            </a:r>
            <a:r>
              <a:rPr lang="de-DE" b="0" baseline="0" dirty="0" err="1" smtClean="0"/>
              <a:t>thyssenkrupp</a:t>
            </a:r>
            <a:r>
              <a:rPr lang="de-DE" b="0" baseline="0" dirty="0" smtClean="0"/>
              <a:t> Marina Systems GmbH und fördert eine solche offene Unternehmenskultur.</a:t>
            </a:r>
            <a:endParaRPr lang="de-DE" b="0" dirty="0" smtClean="0"/>
          </a:p>
          <a:p>
            <a:endParaRPr lang="de-DE" b="1" dirty="0" smtClean="0"/>
          </a:p>
          <a:p>
            <a:r>
              <a:rPr lang="de-DE" b="1" dirty="0" smtClean="0"/>
              <a:t>Das betriebliche Engagement bei </a:t>
            </a:r>
            <a:r>
              <a:rPr lang="de-DE" b="1" dirty="0" err="1" smtClean="0"/>
              <a:t>thyssenkrupp</a:t>
            </a:r>
            <a:r>
              <a:rPr lang="de-DE" b="1" dirty="0" smtClean="0"/>
              <a:t>: </a:t>
            </a:r>
            <a:r>
              <a:rPr lang="de-DE" dirty="0" smtClean="0"/>
              <a:t>Seit 2016 setzt sich ein Netzwerk aus nun rund 100 Mitarbeitenden für die Interessen von lesbischen, schwulen, bisexuellen, transsexuellen, Transgender-, </a:t>
            </a:r>
            <a:r>
              <a:rPr lang="de-DE" dirty="0" err="1" smtClean="0"/>
              <a:t>queeren</a:t>
            </a:r>
            <a:r>
              <a:rPr lang="de-DE" dirty="0" smtClean="0"/>
              <a:t>, intersexuellen sowie asexuellen Menschen bei </a:t>
            </a:r>
            <a:r>
              <a:rPr lang="de-DE" dirty="0" err="1" smtClean="0"/>
              <a:t>thyssenkrupp</a:t>
            </a:r>
            <a:r>
              <a:rPr lang="de-DE" dirty="0" smtClean="0"/>
              <a:t> ein. Die Mitglieder betreiben Aufklärung, sensibilisieren für das Thema LGBTI, bauen Vorurteile ab und schaffen Toleranz. Doch mit diesen Bemühungen sind sie nicht allein. Oliver Burkhard, CHRO bei </a:t>
            </a:r>
            <a:r>
              <a:rPr lang="de-DE" dirty="0" err="1" smtClean="0"/>
              <a:t>thyssenkrupp</a:t>
            </a:r>
            <a:r>
              <a:rPr lang="de-DE" dirty="0" smtClean="0"/>
              <a:t>, engagiert sich als Schirmherr des Netzwerks. </a:t>
            </a:r>
          </a:p>
          <a:p>
            <a:endParaRPr lang="de-DE" dirty="0" smtClean="0"/>
          </a:p>
          <a:p>
            <a:r>
              <a:rPr lang="de-DE" dirty="0" smtClean="0"/>
              <a:t>Aktiv unterstützt wird das Netzwerk außerdem finanziell und personell von der Abteilung </a:t>
            </a:r>
            <a:r>
              <a:rPr lang="de-DE" dirty="0" err="1" smtClean="0"/>
              <a:t>Diversity</a:t>
            </a:r>
            <a:r>
              <a:rPr lang="de-DE" dirty="0" smtClean="0"/>
              <a:t> &amp; </a:t>
            </a:r>
            <a:r>
              <a:rPr lang="de-DE" dirty="0" err="1" smtClean="0"/>
              <a:t>Inclusiveness</a:t>
            </a:r>
            <a:r>
              <a:rPr lang="de-DE" dirty="0" smtClean="0"/>
              <a:t>, z. B. bei der Organisation von Veranstaltungen wie dem Christopher Street Day in Köln und Essen, IDAHOT, Coming Out Day, Pride Day Germany oder Veranstaltungen mit dem Völklinger Kreis e.V. etc., der Anpassung von HR-Prozessen oder Schulungen(z.B. bei der JAV), Transition Guide, Leitfaden für gendergerechte Sprache bei </a:t>
            </a:r>
            <a:r>
              <a:rPr lang="de-DE" dirty="0" err="1" smtClean="0"/>
              <a:t>tk</a:t>
            </a:r>
            <a:r>
              <a:rPr lang="de-DE" dirty="0" smtClean="0"/>
              <a:t>. Neben unseren internen Bemühungen positioniert sich </a:t>
            </a:r>
            <a:r>
              <a:rPr lang="de-DE" dirty="0" err="1" smtClean="0"/>
              <a:t>tk</a:t>
            </a:r>
            <a:r>
              <a:rPr lang="de-DE" dirty="0" smtClean="0"/>
              <a:t> auch eindeutig nach außen. So ist </a:t>
            </a:r>
            <a:r>
              <a:rPr lang="de-DE" dirty="0" err="1" smtClean="0"/>
              <a:t>thyssenkrupp</a:t>
            </a:r>
            <a:r>
              <a:rPr lang="de-DE" dirty="0" smtClean="0"/>
              <a:t> im Jahr 2016 der Stiftung PROUT AT WORK beigetreten und seitdem PROUT EMPLOYER. Mit diesem Titel soll die Offenheit gegenüber potentiellen Bewerbenden unterschiedlicher geschlechtlicher Identität und sexueller Orientierung signalisiert</a:t>
            </a:r>
            <a:r>
              <a:rPr lang="de-DE" baseline="0" dirty="0" smtClean="0"/>
              <a:t> werden</a:t>
            </a:r>
            <a:r>
              <a:rPr lang="de-DE" dirty="0" smtClean="0"/>
              <a:t>. Darüber hinaus gehört </a:t>
            </a:r>
            <a:r>
              <a:rPr lang="de-DE" dirty="0" err="1" smtClean="0"/>
              <a:t>thyssenkrupp</a:t>
            </a:r>
            <a:r>
              <a:rPr lang="de-DE" dirty="0" smtClean="0"/>
              <a:t> zu den ersten 100 Unternehmen weltweit, die die Free &amp; </a:t>
            </a:r>
            <a:r>
              <a:rPr lang="de-DE" dirty="0" err="1" smtClean="0"/>
              <a:t>Equal</a:t>
            </a:r>
            <a:r>
              <a:rPr lang="de-DE" dirty="0" smtClean="0"/>
              <a:t> Initiative </a:t>
            </a:r>
            <a:r>
              <a:rPr lang="de-DE" dirty="0" err="1" smtClean="0"/>
              <a:t>of</a:t>
            </a:r>
            <a:r>
              <a:rPr lang="de-DE" dirty="0" smtClean="0"/>
              <a:t>  </a:t>
            </a:r>
            <a:r>
              <a:rPr lang="de-DE" dirty="0" err="1" smtClean="0"/>
              <a:t>the</a:t>
            </a:r>
            <a:r>
              <a:rPr lang="de-DE" dirty="0" smtClean="0"/>
              <a:t> UN Human </a:t>
            </a:r>
            <a:r>
              <a:rPr lang="de-DE" dirty="0" err="1" smtClean="0"/>
              <a:t>Rights</a:t>
            </a:r>
            <a:r>
              <a:rPr lang="de-DE" dirty="0" smtClean="0"/>
              <a:t> Office (Link) unterzeichnet haben. Damit unterstreicht das Unternehmen den Anspruch, ehrgeizig gegen die Diskriminierung von LGBTI* vorzugehen.</a:t>
            </a:r>
          </a:p>
        </p:txBody>
      </p:sp>
      <p:sp>
        <p:nvSpPr>
          <p:cNvPr id="4" name="Foliennummernplatzhalter 3"/>
          <p:cNvSpPr>
            <a:spLocks noGrp="1"/>
          </p:cNvSpPr>
          <p:nvPr>
            <p:ph type="sldNum" sz="quarter" idx="10"/>
          </p:nvPr>
        </p:nvSpPr>
        <p:spPr/>
        <p:txBody>
          <a:bodyPr/>
          <a:lstStyle/>
          <a:p>
            <a:fld id="{AD868B3C-6C54-1D41-B938-33F4013C078E}" type="slidenum">
              <a:rPr lang="de-DE" smtClean="0"/>
              <a:pPr/>
              <a:t>13</a:t>
            </a:fld>
            <a:endParaRPr lang="de-DE" dirty="0"/>
          </a:p>
        </p:txBody>
      </p:sp>
    </p:spTree>
    <p:extLst>
      <p:ext uri="{BB962C8B-B14F-4D97-AF65-F5344CB8AC3E}">
        <p14:creationId xmlns:p14="http://schemas.microsoft.com/office/powerpoint/2010/main" val="900505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Auf der Grundlage verschiedener Gesetze können und müssen</a:t>
            </a:r>
            <a:r>
              <a:rPr lang="de-DE" baseline="0" dirty="0" smtClean="0"/>
              <a:t> </a:t>
            </a:r>
            <a:r>
              <a:rPr lang="de-DE" dirty="0" smtClean="0"/>
              <a:t>wir ins Handeln</a:t>
            </a:r>
            <a:r>
              <a:rPr lang="de-DE" baseline="0" dirty="0" smtClean="0"/>
              <a:t> kommen. </a:t>
            </a:r>
          </a:p>
          <a:p>
            <a:pPr marL="177691" indent="-177691">
              <a:buFont typeface="Arial" panose="020B0604020202020204" pitchFamily="34" charset="0"/>
              <a:buChar char="•"/>
            </a:pPr>
            <a:r>
              <a:rPr lang="de-DE" baseline="0" dirty="0" smtClean="0"/>
              <a:t>das </a:t>
            </a:r>
            <a:r>
              <a:rPr lang="de-DE" b="1" baseline="0" dirty="0" smtClean="0"/>
              <a:t>Allgemeine Gleichbehandlungsgesetz (AGG)</a:t>
            </a:r>
            <a:r>
              <a:rPr lang="de-DE" baseline="0" dirty="0" smtClean="0"/>
              <a:t> erklärt, dass sexuelle Identität und sexuelle Orientierung zu den Merkmalen gehören, die einem besonderen Schutz unterliegen. Daher gilt hier: auch Trans*, </a:t>
            </a:r>
            <a:r>
              <a:rPr lang="de-DE" baseline="0" dirty="0" err="1" smtClean="0"/>
              <a:t>Inter</a:t>
            </a:r>
            <a:r>
              <a:rPr lang="de-DE" baseline="0" dirty="0" smtClean="0"/>
              <a:t>* und Queer* muss ein diskriminierungsfreies Arbeitsumfeld ermöglicht werden. Zum Beispiel müssen Stellen geschlechtsneutral ausgeschrieben werden. </a:t>
            </a:r>
            <a:r>
              <a:rPr lang="de-DE" baseline="0" dirty="0" err="1" smtClean="0"/>
              <a:t>Queere</a:t>
            </a:r>
            <a:r>
              <a:rPr lang="de-DE" baseline="0" dirty="0" smtClean="0"/>
              <a:t> Kolleg*innen müssen sich zum Teil Fragen nach ihren sexuellen Praktiken gefallen lassen. Das ist eine Form der sexuellen Belästigung. der Arbeitgeber muss präventive und akute Schutzmaßnahmen treffen. </a:t>
            </a:r>
          </a:p>
          <a:p>
            <a:pPr marL="177691" indent="-177691">
              <a:buFont typeface="Arial" panose="020B0604020202020204" pitchFamily="34" charset="0"/>
              <a:buChar char="•"/>
            </a:pPr>
            <a:r>
              <a:rPr lang="de-DE" baseline="0" dirty="0" smtClean="0"/>
              <a:t>laut </a:t>
            </a:r>
            <a:r>
              <a:rPr lang="de-DE" b="1" baseline="0" dirty="0" smtClean="0"/>
              <a:t>Betriebsverfassungsgesetz</a:t>
            </a:r>
            <a:r>
              <a:rPr lang="de-DE" baseline="0" dirty="0" smtClean="0"/>
              <a:t> (</a:t>
            </a:r>
            <a:r>
              <a:rPr lang="de-DE" b="1" baseline="0" dirty="0" smtClean="0"/>
              <a:t>BetrVG</a:t>
            </a:r>
            <a:r>
              <a:rPr lang="de-DE" baseline="0" dirty="0" smtClean="0"/>
              <a:t>) müssen Betriebsräte die Einhaltung anderer Gesetze im Betrieb überprüfen, also auch die Einhaltung des AGG. Darüber hinaus regelt der Paragraf 75 BetrVG folgendes: </a:t>
            </a:r>
            <a:r>
              <a:rPr lang="de-DE" b="1" dirty="0"/>
              <a:t>§ 75 Grundsätze für die Behandlung der Betriebsangehörigen</a:t>
            </a:r>
            <a:br>
              <a:rPr lang="de-DE" b="1" dirty="0"/>
            </a:br>
            <a:r>
              <a:rPr lang="de-DE" dirty="0"/>
              <a:t>(1) Arbeitgeber und Betriebsrat haben darüber zu wachen, dass alle im Betrieb tätigen Personen nach den Grundsätzen von Recht und Billigkeit behandelt werden, insbesondere, dass jede Benachteiligung von Personen aus Gründen ihrer Rasse oder wegen ihrer ethnischen Herkunft, ihrer Abstammung oder sonstigen Herkunft, ihrer Nationalität, ihrer Religion oder Weltanschauung, ihrer Behinderung, ihres Alters, ihrer politischen oder gewerkschaftlichen Betätigung oder Einstellung oder wegen ihres Geschlechts oder ihrer sexuellen Identität unterbleibt.</a:t>
            </a:r>
            <a:br>
              <a:rPr lang="de-DE" dirty="0"/>
            </a:br>
            <a:r>
              <a:rPr lang="de-DE" dirty="0"/>
              <a:t>(2) Arbeitgeber und Betriebsrat haben die freie Entfaltung der Persönlichkeit der im Betrieb beschäftigten Arbeitnehmer zu schützen und zu fördern. Sie haben die Selbständigkeit und Eigeninitiative der Arbeitnehmer und Arbeitsgruppen zu fördern.</a:t>
            </a:r>
          </a:p>
          <a:p>
            <a:pPr marL="177691" indent="-177691" defTabSz="947684">
              <a:buFont typeface="Arial" panose="020B0604020202020204" pitchFamily="34" charset="0"/>
              <a:buChar char="•"/>
              <a:defRPr/>
            </a:pPr>
            <a:r>
              <a:rPr lang="de-DE" baseline="0" dirty="0" smtClean="0"/>
              <a:t>Das</a:t>
            </a:r>
            <a:r>
              <a:rPr lang="de-DE" b="1" baseline="0" dirty="0" smtClean="0"/>
              <a:t> Gesetz zur dritten Geschlechtsoption</a:t>
            </a:r>
            <a:r>
              <a:rPr lang="de-DE" baseline="0" dirty="0" smtClean="0"/>
              <a:t> erkennt an, dass es Menschen gibt, die sich nicht eindeutig dem Geschlecht „Frau“ oder „Mann“ zuordnen lassen. Da das AGG eine geschlechtsneutrale Stellenausschreibung vorsieht, müssen die Ausschreibung jenseits von Frau und Mann geschlechtsneutral formuliert sein. Das passiert oft durch eine Klammer hinter der Stellenbezeichnung (</a:t>
            </a:r>
            <a:r>
              <a:rPr lang="de-DE" baseline="0" dirty="0" err="1" smtClean="0"/>
              <a:t>m,w,d</a:t>
            </a:r>
            <a:r>
              <a:rPr lang="de-DE" baseline="0" dirty="0" smtClean="0"/>
              <a:t> – männlich, weiblich, divers). </a:t>
            </a:r>
            <a:r>
              <a:rPr lang="de-DE" b="0" i="0" u="none" strike="noStrike" kern="1200" baseline="0" dirty="0" smtClean="0">
                <a:solidFill>
                  <a:schemeClr val="tx1"/>
                </a:solidFill>
              </a:rPr>
              <a:t>Bezüglich der korrekten Ansprache der Menschen sollten sie gefragt werden, wie sie angesprochen werden möchten. Nicht-binäre Menschen verzichten zum Teil bewusst auf Pronomen wie er oder sie, wählen andere Pronomen oder möchten mit dem Vornamen angesprochen werden. </a:t>
            </a:r>
          </a:p>
          <a:p>
            <a:endParaRPr lang="de-DE" b="0" i="0" u="none" strike="noStrike" kern="1200" baseline="0" dirty="0" smtClean="0">
              <a:solidFill>
                <a:schemeClr val="tx1"/>
              </a:solidFill>
            </a:endParaRPr>
          </a:p>
        </p:txBody>
      </p:sp>
      <p:sp>
        <p:nvSpPr>
          <p:cNvPr id="4" name="Foliennummernplatzhalter 3"/>
          <p:cNvSpPr>
            <a:spLocks noGrp="1"/>
          </p:cNvSpPr>
          <p:nvPr>
            <p:ph type="sldNum" sz="quarter" idx="10"/>
          </p:nvPr>
        </p:nvSpPr>
        <p:spPr/>
        <p:txBody>
          <a:bodyPr/>
          <a:lstStyle/>
          <a:p>
            <a:fld id="{AD868B3C-6C54-1D41-B938-33F4013C078E}" type="slidenum">
              <a:rPr lang="de-DE" smtClean="0"/>
              <a:pPr/>
              <a:t>14</a:t>
            </a:fld>
            <a:endParaRPr lang="de-DE" dirty="0"/>
          </a:p>
        </p:txBody>
      </p:sp>
    </p:spTree>
    <p:extLst>
      <p:ext uri="{BB962C8B-B14F-4D97-AF65-F5344CB8AC3E}">
        <p14:creationId xmlns:p14="http://schemas.microsoft.com/office/powerpoint/2010/main" val="3906951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pPr marL="177691" indent="-177691">
              <a:buFont typeface="Arial" panose="020B0604020202020204" pitchFamily="34" charset="0"/>
              <a:buChar char="•"/>
            </a:pPr>
            <a:r>
              <a:rPr lang="de-DE" baseline="0" dirty="0" smtClean="0"/>
              <a:t>Die </a:t>
            </a:r>
            <a:r>
              <a:rPr lang="de-DE" b="1" baseline="0" dirty="0" smtClean="0"/>
              <a:t>Arbeitsstättenverordnung</a:t>
            </a:r>
            <a:r>
              <a:rPr lang="de-DE" baseline="0" dirty="0" smtClean="0"/>
              <a:t> besagt für den Betrieb, dass es für Männer und Frauen getrennte Sanitär- und Umkleideräume geben muss. Dies ist auch durch eine zeitliche getrennte Nutzung möglich. Laut dem juristischen Gutachten des DGB muss es auch für nicht binäre Menschen eine Lösung geben muss, denn niemand darf aufgrund seines Geschlechts </a:t>
            </a:r>
            <a:r>
              <a:rPr lang="de-DE" dirty="0"/>
              <a:t>benachteiligt werden. In dem Gutachten heißt es: die „Pflicht der Arbeitgeber*innen, betriebliche Sanitärräume diskriminierungsfrei zu gestalten, ergibt sich mithin zwar nicht unmittelbar aus der ArbStättV, lässt sich aber aus den Gleichheitsrechten begründen. (…) Kein Mensch darf sich in seinem Arbeitsumfeld genötigt sehen, sich einem Geschlecht zuzuordnen, dem er nicht angehört. So, wie Männer nicht darauf verwiesen werden dürfen, Frauentoiletten zu benutzen, darf von nicht-binären Personen nicht verlangt werden, sich in einem Betrieb mit geschlechtergetrennten Toiletten für die Männer- oder Frauentoilette zu entscheiden. Nicht ausreichend ist daher, die vorhandenen getrennten Räumlichkeiten schlicht als „männlich/divers“ und „weiblich/divers“ zu bezeichnen. Betriebe, in denen nicht-binäre Personen beschäftigt sind, müssen für diese eine andere Lösung finden, die sie in ihrer Geschlechtlichkeit als gleichberechtigt anerkennt und respektiert. Die geltende Rechtslage nach der ArbStättV erlaubt auch größeren Betrieben, dieses Problem durch </a:t>
            </a:r>
            <a:r>
              <a:rPr lang="de-DE" i="1" dirty="0"/>
              <a:t>getrennt nutzbare </a:t>
            </a:r>
            <a:r>
              <a:rPr lang="de-DE" dirty="0"/>
              <a:t>Sanitärräume zu lösen. (…) </a:t>
            </a:r>
            <a:r>
              <a:rPr lang="de-DE" b="1" dirty="0"/>
              <a:t>Arbeitgeber*innen sollten die Umgestaltung ihrer Sanitärräume proaktiv angehen, spätestens aber dann, wenn ein*e Beschäftigte ihre nicht-binäre Identität offenlegt, und dies unabhängig von ihrem personenstandsrechtlichen Geschlechtseintrag</a:t>
            </a:r>
            <a:r>
              <a:rPr lang="de-DE" dirty="0"/>
              <a:t>. Denn hier geht es nicht um formale Verfahren wie die Aufstellung von Wahllisten oder der Verteilung von Sitzen, bei denen das Geschlecht einer Person rechtssicher festgestellt werden muss, sondern um das alltägliche Miteinander im Betrieb. Maßgeblich für das Handeln der Arbeitgeber*innen ist hier daher im Zweifel nicht das registrierte, sondern </a:t>
            </a:r>
            <a:r>
              <a:rPr lang="de-DE" b="1" dirty="0"/>
              <a:t>das gelebte Geschlecht</a:t>
            </a:r>
            <a:r>
              <a:rPr lang="de-DE" dirty="0"/>
              <a:t>.“</a:t>
            </a:r>
            <a:endParaRPr lang="de-DE" baseline="0" dirty="0" smtClean="0"/>
          </a:p>
          <a:p>
            <a:pPr marL="177691" indent="-177691">
              <a:buFont typeface="Arial" panose="020B0604020202020204" pitchFamily="34" charset="0"/>
              <a:buChar char="•"/>
            </a:pPr>
            <a:r>
              <a:rPr lang="de-DE" baseline="0" dirty="0" smtClean="0"/>
              <a:t>Weiterhin wird es in Kürze das neue </a:t>
            </a:r>
            <a:r>
              <a:rPr lang="de-DE" b="1" baseline="0" dirty="0" smtClean="0"/>
              <a:t>Selbstbestimmungsgesetz</a:t>
            </a:r>
            <a:r>
              <a:rPr lang="de-DE" baseline="0" dirty="0" smtClean="0"/>
              <a:t> geben, es befindet sich aktuell in der Abstimmungsphase. Auch dieses wird sich möglicherweise auf die Betriebsverfassung auswirken. Der Vorname soll nun ohne langwieriges psychisches Gutachten beim Standesamt vorgenommen werden können. Es soll ein Bußgeld verhangen werden können, wenn Menschen von anderen gegen deren Willen die Änderung des Geschlechtseintrags bekannt geben. </a:t>
            </a:r>
          </a:p>
          <a:p>
            <a:endParaRPr lang="de-DE" b="0" i="0" u="none" strike="noStrike" kern="1200" baseline="0" dirty="0" smtClean="0">
              <a:solidFill>
                <a:schemeClr val="tx1"/>
              </a:solidFill>
            </a:endParaRPr>
          </a:p>
        </p:txBody>
      </p:sp>
      <p:sp>
        <p:nvSpPr>
          <p:cNvPr id="4" name="Foliennummernplatzhalter 3"/>
          <p:cNvSpPr>
            <a:spLocks noGrp="1"/>
          </p:cNvSpPr>
          <p:nvPr>
            <p:ph type="sldNum" sz="quarter" idx="10"/>
          </p:nvPr>
        </p:nvSpPr>
        <p:spPr/>
        <p:txBody>
          <a:bodyPr/>
          <a:lstStyle/>
          <a:p>
            <a:fld id="{AD868B3C-6C54-1D41-B938-33F4013C078E}" type="slidenum">
              <a:rPr lang="de-DE" smtClean="0"/>
              <a:pPr/>
              <a:t>15</a:t>
            </a:fld>
            <a:endParaRPr lang="de-DE" dirty="0"/>
          </a:p>
        </p:txBody>
      </p:sp>
    </p:spTree>
    <p:extLst>
      <p:ext uri="{BB962C8B-B14F-4D97-AF65-F5344CB8AC3E}">
        <p14:creationId xmlns:p14="http://schemas.microsoft.com/office/powerpoint/2010/main" val="360459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Aber wie können</a:t>
            </a:r>
            <a:r>
              <a:rPr lang="de-DE" baseline="0" dirty="0" smtClean="0"/>
              <a:t> wir nun konkret voran gehen, was können wir tun?</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16</a:t>
            </a:fld>
            <a:endParaRPr lang="de-DE" dirty="0"/>
          </a:p>
        </p:txBody>
      </p:sp>
    </p:spTree>
    <p:extLst>
      <p:ext uri="{BB962C8B-B14F-4D97-AF65-F5344CB8AC3E}">
        <p14:creationId xmlns:p14="http://schemas.microsoft.com/office/powerpoint/2010/main" val="1563840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Für uns als Interessenvertretung</a:t>
            </a:r>
            <a:r>
              <a:rPr lang="de-DE" baseline="0" dirty="0" smtClean="0"/>
              <a:t> ist die Handlungsperspektive sehr wichtig. Jetzt wo wir uns des Problems bewusst sind, muss es darum gehen, wie wir es angehen können. Auch hier gibt es unterschiedliche Fallhöhen und Maßnahmen, die jede*r für sich ergreifen kann und Maßnahmen, die längerfristig sind:</a:t>
            </a:r>
          </a:p>
          <a:p>
            <a:pPr marL="177691" marR="0" lvl="0" indent="-1776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Wir laden die Community zu einem </a:t>
            </a:r>
            <a:r>
              <a:rPr lang="de-DE" baseline="0" dirty="0" err="1" smtClean="0"/>
              <a:t>Kennenlerntreffen</a:t>
            </a:r>
            <a:r>
              <a:rPr lang="de-DE" baseline="0" dirty="0" smtClean="0"/>
              <a:t> oder Netzwerkevent ein und arbeiten gemeinsam weitere Maßnahmen aus beziehungsweise identifizieren Themen oder Handlungsfelder.</a:t>
            </a:r>
          </a:p>
          <a:p>
            <a:pPr marL="177691" indent="-177691">
              <a:buFont typeface="Arial" panose="020B0604020202020204" pitchFamily="34" charset="0"/>
              <a:buChar char="•"/>
            </a:pPr>
            <a:r>
              <a:rPr lang="de-DE" baseline="0" dirty="0" smtClean="0"/>
              <a:t>Wir schreiten ein, wenn wir Sprüche, Witze, Grenzüberschreitungen oder andere Diskriminierungen miterleben, mitbekommen. Dazu gehört manchmal Mut oder eine Portion Selbstbewusstsein, aber der Wandel beginnt mit uns.</a:t>
            </a:r>
          </a:p>
          <a:p>
            <a:pPr marL="177691" indent="-177691">
              <a:buFont typeface="Arial" panose="020B0604020202020204" pitchFamily="34" charset="0"/>
              <a:buChar char="•"/>
            </a:pPr>
            <a:r>
              <a:rPr lang="de-DE" baseline="0" dirty="0" smtClean="0"/>
              <a:t>Auch ein Statement von uns als Interessenvertretung ist ein guter Schritt. Wir sollten Offenheit signalisieren und eine vertrauliche Anlaufstelle für Betroffene bieten.</a:t>
            </a:r>
          </a:p>
          <a:p>
            <a:pPr marL="177691" indent="-177691">
              <a:buFont typeface="Arial" panose="020B0604020202020204" pitchFamily="34" charset="0"/>
              <a:buChar char="•"/>
            </a:pPr>
            <a:r>
              <a:rPr lang="de-DE" baseline="0" dirty="0" smtClean="0"/>
              <a:t>Wir können auf geschlechtersensible Sprache achten. Unterstützung kann hier das Faktenblatt der IG Metall zu geschlechtersensibler Sprache bieten.  </a:t>
            </a:r>
          </a:p>
          <a:p>
            <a:pPr marL="177691" indent="-177691">
              <a:buFont typeface="Arial" panose="020B0604020202020204" pitchFamily="34" charset="0"/>
              <a:buChar char="•"/>
            </a:pPr>
            <a:r>
              <a:rPr lang="de-DE" baseline="0" dirty="0" smtClean="0"/>
              <a:t>Wir sensibilisieren andere im Betrieb durch Newsletter, Veranstaltungen, Filmabende.</a:t>
            </a:r>
          </a:p>
          <a:p>
            <a:pPr marL="177691" indent="-177691">
              <a:buFont typeface="Arial" panose="020B0604020202020204" pitchFamily="34" charset="0"/>
              <a:buChar char="•"/>
            </a:pPr>
            <a:r>
              <a:rPr lang="de-DE" baseline="0" dirty="0" smtClean="0"/>
              <a:t>Wir können unsere Unternehmensleitung sensibilisieren und zu wohlwollenden Statements einladen oder auffordern.</a:t>
            </a:r>
          </a:p>
          <a:p>
            <a:pPr marL="177691" marR="0" lvl="0" indent="-1776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Wir können das gewünschte Pronomen in der eigenen Signatur kennzeichnen und damit Sensibilität zeigen: Mit freundlichen Grüßen Hartmut / (er/he). Ich kann mir vorstellen, dass das der eine oder die andere schon mal gesehen hat auf </a:t>
            </a:r>
            <a:r>
              <a:rPr lang="de-DE" baseline="0" dirty="0" err="1" smtClean="0"/>
              <a:t>LinkedIN</a:t>
            </a:r>
            <a:r>
              <a:rPr lang="de-DE" baseline="0" dirty="0" smtClean="0"/>
              <a:t> oder Instagram oder anderen Sozialen Medien. Warum machen wir das? Um anzuerkennen, dass wir nicht vom Namen auf die sexuelle Identität schließen können und um unserem jeweiligen Kontakt zu signalisieren, ob er oder sie uns mit Herr, Frau oder ohne Anrede ansprechen darf. </a:t>
            </a:r>
          </a:p>
          <a:p>
            <a:pPr marL="177691" indent="-177691">
              <a:buFont typeface="Arial" panose="020B0604020202020204" pitchFamily="34" charset="0"/>
              <a:buChar char="•"/>
            </a:pPr>
            <a:endParaRPr lang="de-DE" baseline="0" dirty="0" smtClean="0"/>
          </a:p>
        </p:txBody>
      </p:sp>
      <p:sp>
        <p:nvSpPr>
          <p:cNvPr id="4" name="Foliennummernplatzhalter 3"/>
          <p:cNvSpPr>
            <a:spLocks noGrp="1"/>
          </p:cNvSpPr>
          <p:nvPr>
            <p:ph type="sldNum" sz="quarter" idx="10"/>
          </p:nvPr>
        </p:nvSpPr>
        <p:spPr/>
        <p:txBody>
          <a:bodyPr/>
          <a:lstStyle/>
          <a:p>
            <a:fld id="{AD868B3C-6C54-1D41-B938-33F4013C078E}" type="slidenum">
              <a:rPr lang="de-DE" smtClean="0"/>
              <a:pPr/>
              <a:t>17</a:t>
            </a:fld>
            <a:endParaRPr lang="de-DE" dirty="0"/>
          </a:p>
        </p:txBody>
      </p:sp>
    </p:spTree>
    <p:extLst>
      <p:ext uri="{BB962C8B-B14F-4D97-AF65-F5344CB8AC3E}">
        <p14:creationId xmlns:p14="http://schemas.microsoft.com/office/powerpoint/2010/main" val="1273515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In der Kommunikation gibt es dabei die größten Stolpersteine, die aber</a:t>
            </a:r>
            <a:r>
              <a:rPr lang="de-DE" baseline="0" dirty="0" smtClean="0"/>
              <a:t> mit einer wachsenden Sensibilisierung schnell überwunden sind. Wichtig ist, dass wir nicht durch unsere eigene Kommunikation diskriminieren und Barrieren schaffen, sondern diese sensibel abbauen. Aus diesem Grund achten wir ein paar Dinge:</a:t>
            </a:r>
          </a:p>
          <a:p>
            <a:endParaRPr lang="de-DE" baseline="0" dirty="0" smtClean="0"/>
          </a:p>
          <a:p>
            <a:r>
              <a:rPr lang="de-DE" baseline="0" dirty="0" smtClean="0"/>
              <a:t>… wir outen Personen nicht unfreiwillig oder unbedacht. Das eigene Outing ist sehr persönlich und sollte nicht durch eine leichtfertige Äußerung oder eine gut gemeinte Frage für die betroffene Person übernommen werden. Wenn sich jemand an mich wendet, frage ich genau nach dem Grad der Vertraulichkeit und respektiere diesen entsprechend. </a:t>
            </a:r>
          </a:p>
          <a:p>
            <a:r>
              <a:rPr lang="de-DE" baseline="0" dirty="0" smtClean="0"/>
              <a:t>… ich frage die Person nicht danach, wer sie früher war. Sollte sie es von alleine erzählen, ist das natürlich erlaubt. Es geht aber darum den Menschen zu akzeptieren und respektieren, der gerade vor mir steht. Ganz gleich, ob es mal ein Peter war, nun ist es eine Sabine. </a:t>
            </a:r>
          </a:p>
          <a:p>
            <a:r>
              <a:rPr lang="de-DE" baseline="0" dirty="0" smtClean="0"/>
              <a:t>… ich stelle keine Fragen nach geschlechtsangleichenden Operationen oder ähnliches. Das ist eine sehr intime Frage. Oftmals nehmen Betroffene bereits eine neue sexuelle Identität für sich an, ohne dass eine Geschlechtsangleichung bereits erfolgt ist. Manchmal erfolgt sie auch gar nicht – alles kann, nichts muss. Gut gemeinte Fragen aus Interesse können im Zweifel Krisen auslösen und sollten wenn dann von der Betroffenen ausgehen und nicht von dir als Gesprächspartner*in.</a:t>
            </a:r>
          </a:p>
          <a:p>
            <a:r>
              <a:rPr lang="de-DE" baseline="0" dirty="0" smtClean="0"/>
              <a:t>… Fragen nach sexuellen Präferenzen und Intimitäten gehören nicht in die Arbeitswelt. Solltet ihr irgendwann ein solch intimes Verhältnis zueinander haben, dass darüber gesprochen werden kann, bitte sehr. Aber für ein Gespräch zwischen Beschäftigtem und Betriebsrat ist dies kein Thema</a:t>
            </a:r>
          </a:p>
          <a:p>
            <a:r>
              <a:rPr lang="de-DE" baseline="0" dirty="0" smtClean="0"/>
              <a:t>… wir sprechen die Person so an, wie sie sich vorgestellt hat. Auch wenn die Person von mir als Mann gesehen wird, sich aber als Frau vorstellt, sage ich Frau … zu ihr. </a:t>
            </a:r>
          </a:p>
          <a:p>
            <a:r>
              <a:rPr lang="de-DE" baseline="0" dirty="0" smtClean="0"/>
              <a:t>… wir versuchen auf geschlechtersensible Sprache zu achten und alle Personen miteinzuschließen, z.B. wenn wir eine betriebliche Email schreiben. </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18</a:t>
            </a:fld>
            <a:endParaRPr lang="de-DE" dirty="0"/>
          </a:p>
        </p:txBody>
      </p:sp>
    </p:spTree>
    <p:extLst>
      <p:ext uri="{BB962C8B-B14F-4D97-AF65-F5344CB8AC3E}">
        <p14:creationId xmlns:p14="http://schemas.microsoft.com/office/powerpoint/2010/main" val="82521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Auch aus</a:t>
            </a:r>
            <a:r>
              <a:rPr lang="de-DE" baseline="0" dirty="0" smtClean="0"/>
              <a:t> der IG Metall haben wir für diese Art der Unternehmenskultur die Unterstützung. Und die braucht es auch, denn: </a:t>
            </a:r>
            <a:r>
              <a:rPr lang="de-DE" dirty="0" smtClean="0"/>
              <a:t>Kultur und Werte einer Organisation kommen auch immer von oben – also von den Chef-Etagen</a:t>
            </a:r>
            <a:r>
              <a:rPr lang="de-DE" baseline="0" dirty="0" smtClean="0"/>
              <a:t> und Führungskräften. Die Zweite Vorsitzende der IG Metall steht für Einheit durch Vielfalt. Dies ist seit vielen Jahren ihr Motto!</a:t>
            </a:r>
          </a:p>
          <a:p>
            <a:endParaRPr lang="de-DE" baseline="0" dirty="0" smtClean="0"/>
          </a:p>
          <a:p>
            <a:r>
              <a:rPr lang="de-DE" baseline="0" dirty="0" smtClean="0"/>
              <a:t>Die Werte der IG Metall sind aber auch durch unsere Satzung fest verankert. Sie richtet sich gegen jede Form von Diskriminierung: </a:t>
            </a:r>
            <a:endParaRPr lang="de-DE" dirty="0" smtClean="0"/>
          </a:p>
          <a:p>
            <a:pPr defTabSz="947684">
              <a:defRPr/>
            </a:pPr>
            <a:r>
              <a:rPr lang="de-DE" dirty="0" smtClean="0"/>
              <a:t>„Die IG Metall hat die Aufgabe, die wirtschaftlichen, sozialen, beruflichen und kulturellen Interessen der Mitglieder zu fördern. […] Sie fördert aktiv die Gleichstellung von Frauen und Männern in Gesellschaft, Betrieb und Gewerkschaft, unabhängig von ethnischer Herkunft, Geschlecht, Religion oder Weltanschauung, Behinderung, Alter oder sexueller Identität.“ (§ 2 Satzung der IG Metall)</a:t>
            </a:r>
          </a:p>
          <a:p>
            <a:pPr defTabSz="947684">
              <a:defRPr/>
            </a:pPr>
            <a:endParaRPr lang="de-DE" dirty="0" smtClean="0"/>
          </a:p>
          <a:p>
            <a:pPr defTabSz="947684">
              <a:defRPr/>
            </a:pPr>
            <a:r>
              <a:rPr lang="de-DE" dirty="0" smtClean="0"/>
              <a:t>Die Satzung der IG Metall beinhaltet schon sehr lange den §2 in seiner aktuellen Form. Die Anerkennung von Non-Binären Personen soll hier nicht ausgeschlossen werden, ist einfach noch nicht adressiert.</a:t>
            </a:r>
          </a:p>
          <a:p>
            <a:pPr defTabSz="947684">
              <a:defRPr/>
            </a:pPr>
            <a:endParaRPr lang="de-DE" dirty="0" smtClean="0"/>
          </a:p>
          <a:p>
            <a:pPr defTabSz="947684">
              <a:defRPr/>
            </a:pP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19</a:t>
            </a:fld>
            <a:endParaRPr lang="de-DE" dirty="0"/>
          </a:p>
        </p:txBody>
      </p:sp>
    </p:spTree>
    <p:extLst>
      <p:ext uri="{BB962C8B-B14F-4D97-AF65-F5344CB8AC3E}">
        <p14:creationId xmlns:p14="http://schemas.microsoft.com/office/powerpoint/2010/main" val="322345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a:t>Fast jeder dritte Mensch in Deutschland gab 2017 laut der Antidiskriminierungsstelle des Bundes an, bereits diskriminiert worden zu sein. Davon fast die Hälfte am Arbeitsplatz. Aber was verstehen wir eigentlich unter „Diskriminierung“?</a:t>
            </a:r>
            <a:endParaRPr lang="de-DE" b="0" dirty="0" smtClean="0"/>
          </a:p>
          <a:p>
            <a:endParaRPr lang="de-DE" b="0" dirty="0" smtClean="0"/>
          </a:p>
          <a:p>
            <a:r>
              <a:rPr lang="de-DE" b="0" dirty="0" smtClean="0"/>
              <a:t>Diskriminierung</a:t>
            </a:r>
            <a:r>
              <a:rPr lang="de-DE" dirty="0" smtClean="0"/>
              <a:t> </a:t>
            </a:r>
            <a:r>
              <a:rPr lang="de-DE" dirty="0"/>
              <a:t>ist die ungleiche, benachteiligende und ausgrenzende Behandlung von Gruppen und Individuen ohne sachlich gerechtfertigten </a:t>
            </a:r>
            <a:r>
              <a:rPr lang="de-DE" dirty="0" smtClean="0"/>
              <a:t>Grund.</a:t>
            </a:r>
          </a:p>
          <a:p>
            <a:endParaRPr lang="de-DE" dirty="0" smtClean="0"/>
          </a:p>
          <a:p>
            <a:r>
              <a:rPr lang="de-DE" dirty="0" smtClean="0"/>
              <a:t>Bei </a:t>
            </a:r>
            <a:r>
              <a:rPr lang="de-DE" dirty="0"/>
              <a:t>Diskriminierung geht es</a:t>
            </a:r>
            <a:r>
              <a:rPr lang="de-DE" baseline="0" dirty="0"/>
              <a:t> </a:t>
            </a:r>
            <a:r>
              <a:rPr lang="de-DE" b="1" baseline="0" dirty="0"/>
              <a:t>nicht um die Absicht</a:t>
            </a:r>
            <a:r>
              <a:rPr lang="de-DE" baseline="0" dirty="0"/>
              <a:t>, sondern um die </a:t>
            </a:r>
            <a:r>
              <a:rPr lang="de-DE" b="1" baseline="0" dirty="0"/>
              <a:t>Wirkung des eigenen Verhaltens</a:t>
            </a:r>
            <a:r>
              <a:rPr lang="de-DE" baseline="0" dirty="0"/>
              <a:t>. </a:t>
            </a:r>
          </a:p>
          <a:p>
            <a:r>
              <a:rPr lang="de-DE" dirty="0">
                <a:latin typeface="Segoe UI" panose="020B0502040204020203" pitchFamily="34" charset="0"/>
                <a:cs typeface="Segoe UI" panose="020B0502040204020203" pitchFamily="34" charset="0"/>
              </a:rPr>
              <a:t>Diskriminierung im Betrieb bedeutet, dass Beschäftigte aus rassistischen Gründen oder wegen der ethnischen Herkunft, des Geschlechts, der Religion oder Weltanschauung, einer Behinderung, des Alters oder der sexuellen Identität </a:t>
            </a:r>
            <a:r>
              <a:rPr lang="de-DE" b="1" dirty="0">
                <a:latin typeface="Segoe UI" panose="020B0502040204020203" pitchFamily="34" charset="0"/>
                <a:cs typeface="Segoe UI" panose="020B0502040204020203" pitchFamily="34" charset="0"/>
              </a:rPr>
              <a:t>(„AGG-Gründe“) </a:t>
            </a:r>
            <a:r>
              <a:rPr lang="de-DE" dirty="0">
                <a:latin typeface="Segoe UI" panose="020B0502040204020203" pitchFamily="34" charset="0"/>
                <a:cs typeface="Segoe UI" panose="020B0502040204020203" pitchFamily="34" charset="0"/>
              </a:rPr>
              <a:t>von ihren Kolleginnen oder Kollegen, von Vorgesetzten oder von Kunden schlechter behandelt werden als andere Beschäftigte in vergleichbarer Situation. Beispielsweise wird der berufliche Aufstieg im Betrieb erschwert oder Leistungen werden nicht in gleicher Weise anerkannt.</a:t>
            </a:r>
          </a:p>
          <a:p>
            <a:endParaRPr lang="de-DE" dirty="0">
              <a:latin typeface="Segoe UI" panose="020B0502040204020203" pitchFamily="34" charset="0"/>
              <a:cs typeface="Segoe UI" panose="020B0502040204020203" pitchFamily="34" charset="0"/>
            </a:endParaRPr>
          </a:p>
          <a:p>
            <a:r>
              <a:rPr lang="de-DE" dirty="0">
                <a:latin typeface="Segoe UI" panose="020B0502040204020203" pitchFamily="34" charset="0"/>
                <a:cs typeface="Segoe UI" panose="020B0502040204020203" pitchFamily="34" charset="0"/>
              </a:rPr>
              <a:t>Das Allgemeine Gleichbehandlungsgesetz (AGG) und das Betriebsverfassungsgesetz (BetrVG) verwenden für das Wort „Diskriminierung“ den Begriff „Benachteiligung“. Im AGG werden folgende Formen von Benachteiligungen im Zusammenhang mit der Herkunft definiert und verboten: unmittelbare Benachteiligung, mittelbare Benachteiligung, Belästigung und Anweisung zur Benachteiligung.</a:t>
            </a:r>
          </a:p>
          <a:p>
            <a:endParaRPr lang="de-DE" dirty="0">
              <a:latin typeface="Segoe UI" panose="020B0502040204020203" pitchFamily="34" charset="0"/>
              <a:cs typeface="Segoe UI" panose="020B0502040204020203" pitchFamily="34" charset="0"/>
            </a:endParaRPr>
          </a:p>
          <a:p>
            <a:r>
              <a:rPr lang="de-DE" dirty="0">
                <a:latin typeface="Segoe UI" panose="020B0502040204020203" pitchFamily="34" charset="0"/>
                <a:cs typeface="Segoe UI" panose="020B0502040204020203" pitchFamily="34" charset="0"/>
              </a:rPr>
              <a:t>Siehe auch: http://www.antidiskriminierungsstelle.de/SharedDocs/Downloads/DE/publikationen/Handreichung-Betriebsraete/Handreichung-Betriebsraete.pdf?__blob=publicationFile</a:t>
            </a:r>
          </a:p>
          <a:p>
            <a:endParaRPr lang="de-DE" dirty="0"/>
          </a:p>
        </p:txBody>
      </p:sp>
      <p:sp>
        <p:nvSpPr>
          <p:cNvPr id="4" name="Kopfzeilenplatzhalter 3"/>
          <p:cNvSpPr>
            <a:spLocks noGrp="1"/>
          </p:cNvSpPr>
          <p:nvPr>
            <p:ph type="hdr" sz="quarter" idx="10"/>
          </p:nvPr>
        </p:nvSpPr>
        <p:spPr>
          <a:xfrm>
            <a:off x="1" y="0"/>
            <a:ext cx="3076363" cy="513508"/>
          </a:xfrm>
          <a:prstGeom prst="rect">
            <a:avLst/>
          </a:prstGeom>
        </p:spPr>
        <p:txBody>
          <a:bodyPr lIns="94768" tIns="47384" rIns="94768" bIns="47384"/>
          <a:lstStyle/>
          <a:p>
            <a:r>
              <a:rPr lang="de-DE"/>
              <a:t>Notizen</a:t>
            </a:r>
            <a:endParaRPr lang="de-DE" dirty="0"/>
          </a:p>
        </p:txBody>
      </p:sp>
      <p:sp>
        <p:nvSpPr>
          <p:cNvPr id="5" name="Foliennummernplatzhalter 4"/>
          <p:cNvSpPr>
            <a:spLocks noGrp="1"/>
          </p:cNvSpPr>
          <p:nvPr>
            <p:ph type="sldNum" sz="quarter" idx="11"/>
          </p:nvPr>
        </p:nvSpPr>
        <p:spPr/>
        <p:txBody>
          <a:bodyPr/>
          <a:lstStyle/>
          <a:p>
            <a:fld id="{FDBA5B60-B463-48CB-AA75-2A871C9EEBB5}" type="slidenum">
              <a:rPr lang="de-DE" smtClean="0"/>
              <a:t>2</a:t>
            </a:fld>
            <a:endParaRPr lang="de-DE" dirty="0"/>
          </a:p>
        </p:txBody>
      </p:sp>
    </p:spTree>
    <p:extLst>
      <p:ext uri="{BB962C8B-B14F-4D97-AF65-F5344CB8AC3E}">
        <p14:creationId xmlns:p14="http://schemas.microsoft.com/office/powerpoint/2010/main" val="1805400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Das Thema</a:t>
            </a:r>
            <a:r>
              <a:rPr lang="de-DE" baseline="0" dirty="0" smtClean="0"/>
              <a:t> Geschlechtervielfalt ist polarisierend, es ist präsent und es wirkt vielleicht hier und da auch irgendwie kompliziert. Aber im Grunde ist es nicht schwer: es geht darum, Menschen zu respektieren, wie sie sind und ihnen mit Respekt und Wertschätzung zu begegnen. Daraus können alle Stärke ziehen, darauf kann man eine solidarische und friedliche Gesellschaft aufbauen. Ihr könnt dabei euren Beitrag leisten.</a:t>
            </a:r>
          </a:p>
          <a:p>
            <a:r>
              <a:rPr lang="de-DE" baseline="0" dirty="0" smtClean="0"/>
              <a:t>Es gibt noch Fragen oder ihr braucht Unterstützung? Wendet euch an eure IG Metall oder an euren Betriebsrat!</a:t>
            </a:r>
          </a:p>
          <a:p>
            <a:r>
              <a:rPr lang="de-DE" baseline="0" dirty="0" smtClean="0"/>
              <a:t>Vielen Dank!</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20</a:t>
            </a:fld>
            <a:endParaRPr lang="de-DE" dirty="0"/>
          </a:p>
        </p:txBody>
      </p:sp>
    </p:spTree>
    <p:extLst>
      <p:ext uri="{BB962C8B-B14F-4D97-AF65-F5344CB8AC3E}">
        <p14:creationId xmlns:p14="http://schemas.microsoft.com/office/powerpoint/2010/main" val="878105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D868B3C-6C54-1D41-B938-33F4013C078E}" type="slidenum">
              <a:rPr lang="de-DE" smtClean="0"/>
              <a:pPr/>
              <a:t>21</a:t>
            </a:fld>
            <a:endParaRPr lang="de-DE" dirty="0"/>
          </a:p>
        </p:txBody>
      </p:sp>
    </p:spTree>
    <p:extLst>
      <p:ext uri="{BB962C8B-B14F-4D97-AF65-F5344CB8AC3E}">
        <p14:creationId xmlns:p14="http://schemas.microsoft.com/office/powerpoint/2010/main" val="1646009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Hier findet ihr weitere Materialien</a:t>
            </a:r>
            <a:r>
              <a:rPr lang="de-DE" baseline="0" dirty="0" smtClean="0"/>
              <a:t> zu verwandten Themen:</a:t>
            </a:r>
          </a:p>
          <a:p>
            <a:endParaRPr lang="de-DE" baseline="0" dirty="0" smtClean="0"/>
          </a:p>
          <a:p>
            <a:pPr marL="177691" indent="-177691">
              <a:buFont typeface="Arial" panose="020B0604020202020204" pitchFamily="34" charset="0"/>
              <a:buChar char="•"/>
            </a:pPr>
            <a:r>
              <a:rPr lang="de-DE" baseline="0" dirty="0" smtClean="0"/>
              <a:t>im Werkzeugkoffer „</a:t>
            </a:r>
            <a:r>
              <a:rPr lang="de-DE" b="1" baseline="0" dirty="0" smtClean="0"/>
              <a:t>Gleichstellung im Betrieb</a:t>
            </a:r>
            <a:r>
              <a:rPr lang="de-DE" baseline="0" dirty="0" smtClean="0"/>
              <a:t>“ geht es zunächst auch um Auswirkungen und Formen der Diskriminierung. Es geht um rechtliche Handlungsspielräume für Betriebsräte, um den Gleichstellungsausschuss und den Gleichstellungsbericht und es wird gezeigt wie andere Betriebe das Thema Gleichstellungspolitik angegangen sind. </a:t>
            </a:r>
          </a:p>
          <a:p>
            <a:pPr marL="177691" indent="-177691">
              <a:buFont typeface="Arial" panose="020B0604020202020204" pitchFamily="34" charset="0"/>
              <a:buChar char="•"/>
            </a:pPr>
            <a:r>
              <a:rPr lang="de-DE" baseline="0" dirty="0" smtClean="0"/>
              <a:t>Die </a:t>
            </a:r>
            <a:r>
              <a:rPr lang="de-DE" b="1" baseline="0" dirty="0" smtClean="0"/>
              <a:t>Handlungshilfe zum Gleichstellungsbericht</a:t>
            </a:r>
            <a:r>
              <a:rPr lang="de-DE" baseline="0" dirty="0" smtClean="0"/>
              <a:t> führt zahlreiche Kriterien auf, die in einem Bericht abgefragt werden könnten. Außerdem wird der rechtliche Hintergrund beleuchtet und es gibt ein betriebliches Beispiel. </a:t>
            </a:r>
          </a:p>
          <a:p>
            <a:pPr marL="177691" indent="-177691">
              <a:buFont typeface="Arial" panose="020B0604020202020204" pitchFamily="34" charset="0"/>
              <a:buChar char="•"/>
            </a:pPr>
            <a:r>
              <a:rPr lang="de-DE" b="1" baseline="0" dirty="0" smtClean="0"/>
              <a:t>FAQ</a:t>
            </a:r>
            <a:r>
              <a:rPr lang="de-DE" baseline="0" dirty="0" smtClean="0"/>
              <a:t> </a:t>
            </a:r>
            <a:r>
              <a:rPr lang="de-DE" b="1" baseline="0" dirty="0" smtClean="0"/>
              <a:t>zur betrieblichen Beschwerdestelle</a:t>
            </a:r>
            <a:r>
              <a:rPr lang="de-DE" baseline="0" dirty="0" smtClean="0"/>
              <a:t>: Jeder Arbeitgeber muss diese Beschwerdestelle einrichten. Die meisten haben sie allerdings nicht. Welche Möglichkeiten Betriebsräte haben und viele weitere wichtige Fragen werden im FAQ zusammen getragen. </a:t>
            </a:r>
          </a:p>
          <a:p>
            <a:pPr marL="177691" indent="-177691">
              <a:buFont typeface="Arial" panose="020B0604020202020204" pitchFamily="34" charset="0"/>
              <a:buChar char="•"/>
            </a:pPr>
            <a:r>
              <a:rPr lang="de-DE" baseline="0" dirty="0" smtClean="0"/>
              <a:t>im Werkzeugkoffer „</a:t>
            </a:r>
            <a:r>
              <a:rPr lang="de-DE" b="1" dirty="0" smtClean="0"/>
              <a:t>partnerschaftliches Verhalten am Arbeitsplatz“ </a:t>
            </a:r>
            <a:r>
              <a:rPr lang="de-DE" b="0" dirty="0" smtClean="0"/>
              <a:t>geht</a:t>
            </a:r>
            <a:r>
              <a:rPr lang="de-DE" b="0" baseline="0" dirty="0" smtClean="0"/>
              <a:t> es um Diskriminierungsformen, die Regelungsinhalte der Allgemeinen Gleichbehandlungsgesetzes, die rechtlichen Handlungsmöglichkeiten für Betriebsräte und Beispiele aus anderen Betrieben. </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22</a:t>
            </a:fld>
            <a:endParaRPr lang="de-DE" dirty="0"/>
          </a:p>
        </p:txBody>
      </p:sp>
    </p:spTree>
    <p:extLst>
      <p:ext uri="{BB962C8B-B14F-4D97-AF65-F5344CB8AC3E}">
        <p14:creationId xmlns:p14="http://schemas.microsoft.com/office/powerpoint/2010/main" val="945184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23</a:t>
            </a:fld>
            <a:endParaRPr lang="de-DE" dirty="0"/>
          </a:p>
        </p:txBody>
      </p:sp>
    </p:spTree>
    <p:extLst>
      <p:ext uri="{BB962C8B-B14F-4D97-AF65-F5344CB8AC3E}">
        <p14:creationId xmlns:p14="http://schemas.microsoft.com/office/powerpoint/2010/main" val="3342804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An die Abkürzung LSBTIQ*</a:t>
            </a:r>
            <a:r>
              <a:rPr lang="de-DE" baseline="0" dirty="0" smtClean="0"/>
              <a:t> können noch weitere Identitäten hinzugefügt werden. Geschlechtsidentität ist ein offener Prozess und die Abkürzung LSBTIQ* daher stetig im Wandel.</a:t>
            </a:r>
          </a:p>
          <a:p>
            <a:endParaRPr lang="de-DE" baseline="0" dirty="0" smtClean="0"/>
          </a:p>
          <a:p>
            <a:r>
              <a:rPr lang="de-DE" b="1" dirty="0" smtClean="0">
                <a:solidFill>
                  <a:srgbClr val="FF0000"/>
                </a:solidFill>
              </a:rPr>
              <a:t>L </a:t>
            </a:r>
            <a:r>
              <a:rPr lang="de-DE" dirty="0" smtClean="0">
                <a:solidFill>
                  <a:schemeClr val="accent6">
                    <a:lumMod val="10000"/>
                  </a:schemeClr>
                </a:solidFill>
              </a:rPr>
              <a:t>- </a:t>
            </a:r>
            <a:r>
              <a:rPr lang="de-DE" dirty="0" smtClean="0"/>
              <a:t>Lesben/lesbisch: Als lesbisch bezeichnen sich Frauen, die sich emotional und/oder sexuell zu Frauen hingezogen fühlen.</a:t>
            </a:r>
          </a:p>
          <a:p>
            <a:r>
              <a:rPr lang="de-DE" b="1" dirty="0" smtClean="0">
                <a:solidFill>
                  <a:srgbClr val="FFC000"/>
                </a:solidFill>
              </a:rPr>
              <a:t>S </a:t>
            </a:r>
            <a:r>
              <a:rPr lang="de-DE" b="1" dirty="0" smtClean="0">
                <a:solidFill>
                  <a:schemeClr val="accent6">
                    <a:lumMod val="10000"/>
                  </a:schemeClr>
                </a:solidFill>
              </a:rPr>
              <a:t>- </a:t>
            </a:r>
            <a:r>
              <a:rPr lang="de-DE" dirty="0" smtClean="0"/>
              <a:t>Schwule/schwul: Als schwul bezeichnen sich Männer, die sich emotional und/oder sexuell zu Männern hingezogen fühlen.</a:t>
            </a:r>
          </a:p>
          <a:p>
            <a:r>
              <a:rPr lang="de-DE" b="1" dirty="0" smtClean="0">
                <a:solidFill>
                  <a:srgbClr val="FFFF00"/>
                </a:solidFill>
              </a:rPr>
              <a:t>B </a:t>
            </a:r>
            <a:r>
              <a:rPr lang="de-DE" b="1" dirty="0" smtClean="0">
                <a:solidFill>
                  <a:schemeClr val="accent6">
                    <a:lumMod val="10000"/>
                  </a:schemeClr>
                </a:solidFill>
              </a:rPr>
              <a:t>- </a:t>
            </a:r>
            <a:r>
              <a:rPr lang="de-DE" dirty="0" smtClean="0"/>
              <a:t>Bisexuelle/Bisexualität: Bisexualität meint sexuelles und/oder romantisches Begehren, das sich sowohl an Männer als auch an Frauen richtet, ungeachtet des eigenen Geschlechtes.</a:t>
            </a:r>
          </a:p>
          <a:p>
            <a:pPr lvl="0"/>
            <a:r>
              <a:rPr lang="de-DE" b="1" dirty="0" smtClean="0">
                <a:solidFill>
                  <a:srgbClr val="92D050"/>
                </a:solidFill>
              </a:rPr>
              <a:t>T </a:t>
            </a:r>
            <a:r>
              <a:rPr lang="de-DE" b="1" dirty="0" smtClean="0">
                <a:solidFill>
                  <a:srgbClr val="DADADA">
                    <a:lumMod val="10000"/>
                  </a:srgbClr>
                </a:solidFill>
              </a:rPr>
              <a:t>– </a:t>
            </a:r>
            <a:r>
              <a:rPr lang="de-DE" dirty="0" smtClean="0">
                <a:solidFill>
                  <a:srgbClr val="DADADA">
                    <a:lumMod val="10000"/>
                  </a:srgbClr>
                </a:solidFill>
              </a:rPr>
              <a:t>Trans*: </a:t>
            </a:r>
            <a:r>
              <a:rPr lang="de-DE" dirty="0" smtClean="0"/>
              <a:t>Trans* Personen identifizieren sich nicht mit dem Geschlecht, das ihnen bei der Geburt zugewiesen wurde. Transgeschlechtliche Menschen sind also z.B. „</a:t>
            </a:r>
            <a:r>
              <a:rPr lang="de-DE" dirty="0" err="1" smtClean="0"/>
              <a:t>trans</a:t>
            </a:r>
            <a:r>
              <a:rPr lang="de-DE" dirty="0" smtClean="0"/>
              <a:t>* Frauen (Frauen, deren Geschlechtseintrag bei der Geburt männlich war) oder </a:t>
            </a:r>
            <a:r>
              <a:rPr lang="de-DE" dirty="0" err="1" smtClean="0"/>
              <a:t>trans</a:t>
            </a:r>
            <a:r>
              <a:rPr lang="de-DE" dirty="0" smtClean="0"/>
              <a:t>* Männer (Männer, deren Personenstandseintrag bei der Geburt weiblich war).</a:t>
            </a:r>
          </a:p>
          <a:p>
            <a:pPr lvl="0"/>
            <a:r>
              <a:rPr lang="de-DE" b="1" dirty="0" smtClean="0">
                <a:solidFill>
                  <a:srgbClr val="00B0F0"/>
                </a:solidFill>
              </a:rPr>
              <a:t>I </a:t>
            </a:r>
            <a:r>
              <a:rPr lang="de-DE" dirty="0" smtClean="0">
                <a:solidFill>
                  <a:srgbClr val="002060"/>
                </a:solidFill>
              </a:rPr>
              <a:t>- </a:t>
            </a:r>
            <a:r>
              <a:rPr lang="de-DE" dirty="0" err="1" smtClean="0"/>
              <a:t>Inter</a:t>
            </a:r>
            <a:r>
              <a:rPr lang="de-DE" dirty="0" smtClean="0"/>
              <a:t>*: ist ein Sammelbegriff für z.B. Intersexuelle, Intergender sowie inter- oder zwischengeschlechtliche Menschen, die mit einem Körper geboren sind, der den typischen geschlechtlichen körperlichen Merkmalen von Mann und Frau nicht entspricht.</a:t>
            </a:r>
          </a:p>
          <a:p>
            <a:pPr lvl="0"/>
            <a:r>
              <a:rPr lang="de-DE" b="1" dirty="0" smtClean="0">
                <a:solidFill>
                  <a:srgbClr val="7030A0"/>
                </a:solidFill>
              </a:rPr>
              <a:t>Q </a:t>
            </a:r>
            <a:r>
              <a:rPr lang="de-DE" dirty="0" smtClean="0">
                <a:solidFill>
                  <a:srgbClr val="DADADA">
                    <a:lumMod val="10000"/>
                  </a:srgbClr>
                </a:solidFill>
              </a:rPr>
              <a:t>- </a:t>
            </a:r>
            <a:r>
              <a:rPr lang="de-DE" dirty="0" smtClean="0"/>
              <a:t>Queer: Viele Menschen identifizieren sich explizit als "</a:t>
            </a:r>
            <a:r>
              <a:rPr lang="de-DE" dirty="0" err="1" smtClean="0"/>
              <a:t>queer</a:t>
            </a:r>
            <a:r>
              <a:rPr lang="de-DE" dirty="0" smtClean="0"/>
              <a:t>", wenn sie sich keiner der verschiedenen LSBTI-Identitäten zuordnen wollen, weil sie diese als begrenzend wahrnehmen. Manche Menschen möchten mit dem Wort "</a:t>
            </a:r>
            <a:r>
              <a:rPr lang="de-DE" dirty="0" err="1" smtClean="0"/>
              <a:t>queer</a:t>
            </a:r>
            <a:r>
              <a:rPr lang="de-DE" dirty="0" smtClean="0"/>
              <a:t>" auch zum Ausdruck bringen, dass sie ihre eigene sexuelle Orientierung in Frage stellen und darüber weiter nachdenken wollen.</a:t>
            </a:r>
            <a:endParaRPr lang="de-DE" b="1" dirty="0" smtClean="0">
              <a:solidFill>
                <a:srgbClr val="0070C0"/>
              </a:solidFill>
            </a:endParaRPr>
          </a:p>
          <a:p>
            <a:pPr marL="1399"/>
            <a:endParaRPr lang="de-DE" dirty="0" smtClean="0"/>
          </a:p>
          <a:p>
            <a:endParaRPr lang="de-DE" sz="1200" b="1" dirty="0">
              <a:solidFill>
                <a:srgbClr val="FFC000"/>
              </a:solidFill>
            </a:endParaRPr>
          </a:p>
          <a:p>
            <a:pPr marL="1399"/>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24</a:t>
            </a:fld>
            <a:endParaRPr lang="de-DE" dirty="0"/>
          </a:p>
        </p:txBody>
      </p:sp>
    </p:spTree>
    <p:extLst>
      <p:ext uri="{BB962C8B-B14F-4D97-AF65-F5344CB8AC3E}">
        <p14:creationId xmlns:p14="http://schemas.microsoft.com/office/powerpoint/2010/main" val="3241309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Beispiel zu Punkt 5: </a:t>
            </a:r>
            <a:r>
              <a:rPr lang="de-DE" b="0" i="0" kern="1200" dirty="0" smtClean="0">
                <a:solidFill>
                  <a:schemeClr val="tx1"/>
                </a:solidFill>
                <a:effectLst/>
              </a:rPr>
              <a:t>Ein biologisch zugewiesener Mann zum Beispiel verhält sich männlich im Sinne der gesellschaftlichen Norm (sozialer Aspekt) und begehrt Frauen. Diese Aspekte sind jedoch nicht starr sondern können</a:t>
            </a:r>
            <a:r>
              <a:rPr lang="de-DE" b="0" i="0" kern="1200" baseline="0" dirty="0" smtClean="0">
                <a:solidFill>
                  <a:schemeClr val="tx1"/>
                </a:solidFill>
                <a:effectLst/>
              </a:rPr>
              <a:t> variieren. Es kann eine </a:t>
            </a:r>
            <a:r>
              <a:rPr lang="de-DE" b="0" i="0" kern="1200" dirty="0" smtClean="0">
                <a:solidFill>
                  <a:schemeClr val="tx1"/>
                </a:solidFill>
                <a:effectLst/>
              </a:rPr>
              <a:t>Vielfalt von Geschlechtsidentitäten sowie von einer Begehrensvielfalt geben.</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25</a:t>
            </a:fld>
            <a:endParaRPr lang="de-DE" dirty="0"/>
          </a:p>
        </p:txBody>
      </p:sp>
    </p:spTree>
    <p:extLst>
      <p:ext uri="{BB962C8B-B14F-4D97-AF65-F5344CB8AC3E}">
        <p14:creationId xmlns:p14="http://schemas.microsoft.com/office/powerpoint/2010/main" val="3771344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D868B3C-6C54-1D41-B938-33F4013C078E}" type="slidenum">
              <a:rPr lang="de-DE" smtClean="0"/>
              <a:pPr/>
              <a:t>26</a:t>
            </a:fld>
            <a:endParaRPr lang="de-DE" dirty="0"/>
          </a:p>
        </p:txBody>
      </p:sp>
    </p:spTree>
    <p:extLst>
      <p:ext uri="{BB962C8B-B14F-4D97-AF65-F5344CB8AC3E}">
        <p14:creationId xmlns:p14="http://schemas.microsoft.com/office/powerpoint/2010/main" val="3540123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a:t>Das Deutsche Institut für Wirtschaftsforschung (DIW Berlin) wertete auf Basis des Sozio-ökonomischen Panels (SOEP) die Lebenslagen von Lesben,</a:t>
            </a:r>
            <a:r>
              <a:rPr lang="de-DE" baseline="0" dirty="0"/>
              <a:t> Schwulen und Bisexuellen aus. Das SOEP ist eine der wenige</a:t>
            </a:r>
            <a:r>
              <a:rPr lang="de-DE" dirty="0"/>
              <a:t>n repräsentativen Befragungen in Deutschland, die die sexuelle Orientierung der Befragten erhebt.</a:t>
            </a:r>
          </a:p>
          <a:p>
            <a:r>
              <a:rPr lang="de-DE" dirty="0"/>
              <a:t>Homo- und bisexuelle Männer verdienen auffällig weniger – brutto etwa zwei Euro pro Stunde – als heterosexuelle Männer. Die Entgeltlücke liegt basierend</a:t>
            </a:r>
            <a:r>
              <a:rPr lang="de-DE" baseline="0" dirty="0"/>
              <a:t> auf dem Bruttostundenlohn bei 12 Prozent</a:t>
            </a:r>
            <a:r>
              <a:rPr lang="de-DE" dirty="0"/>
              <a:t>– andere Lohngrößen ergeben einen Gap in einer Spannbreite von fünf bis 15 Prozent. „Die Differenz beim Stundenlohn lässt sich weder durch Qualifikation noch durch Berufserfahrung erklären“, so Studienautor Martin Kroh. </a:t>
            </a:r>
          </a:p>
          <a:p>
            <a:endParaRPr lang="de-DE" dirty="0" smtClean="0"/>
          </a:p>
          <a:p>
            <a:r>
              <a:rPr lang="de-DE" dirty="0" smtClean="0"/>
              <a:t>Quelle</a:t>
            </a:r>
            <a:r>
              <a:rPr lang="de-DE" dirty="0"/>
              <a:t>:</a:t>
            </a:r>
            <a:r>
              <a:rPr lang="de-DE" baseline="0" dirty="0"/>
              <a:t> DIW Pressemitteilung vom 31.08.2017</a:t>
            </a:r>
            <a:endParaRPr lang="de-DE" dirty="0"/>
          </a:p>
        </p:txBody>
      </p:sp>
      <p:sp>
        <p:nvSpPr>
          <p:cNvPr id="4" name="Kopfzeilenplatzhalter 3"/>
          <p:cNvSpPr>
            <a:spLocks noGrp="1"/>
          </p:cNvSpPr>
          <p:nvPr>
            <p:ph type="hdr" sz="quarter" idx="10"/>
          </p:nvPr>
        </p:nvSpPr>
        <p:spPr>
          <a:xfrm>
            <a:off x="1" y="0"/>
            <a:ext cx="3076363" cy="513508"/>
          </a:xfrm>
          <a:prstGeom prst="rect">
            <a:avLst/>
          </a:prstGeom>
        </p:spPr>
        <p:txBody>
          <a:bodyPr lIns="94768" tIns="47384" rIns="94768" bIns="47384"/>
          <a:lstStyle/>
          <a:p>
            <a:r>
              <a:rPr lang="de-DE"/>
              <a:t>Notizen</a:t>
            </a:r>
            <a:endParaRPr lang="de-DE" dirty="0"/>
          </a:p>
        </p:txBody>
      </p:sp>
      <p:sp>
        <p:nvSpPr>
          <p:cNvPr id="5" name="Foliennummernplatzhalter 4"/>
          <p:cNvSpPr>
            <a:spLocks noGrp="1"/>
          </p:cNvSpPr>
          <p:nvPr>
            <p:ph type="sldNum" sz="quarter" idx="11"/>
          </p:nvPr>
        </p:nvSpPr>
        <p:spPr/>
        <p:txBody>
          <a:bodyPr/>
          <a:lstStyle/>
          <a:p>
            <a:fld id="{FDBA5B60-B463-48CB-AA75-2A871C9EEBB5}" type="slidenum">
              <a:rPr lang="de-DE" smtClean="0"/>
              <a:t>27</a:t>
            </a:fld>
            <a:endParaRPr lang="de-DE" dirty="0"/>
          </a:p>
        </p:txBody>
      </p:sp>
    </p:spTree>
    <p:extLst>
      <p:ext uri="{BB962C8B-B14F-4D97-AF65-F5344CB8AC3E}">
        <p14:creationId xmlns:p14="http://schemas.microsoft.com/office/powerpoint/2010/main" val="1008711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Die Daten des DIW stammen aus dem </a:t>
            </a:r>
            <a:r>
              <a:rPr lang="de-DE" b="0" i="0" kern="1200" dirty="0" smtClean="0">
                <a:solidFill>
                  <a:schemeClr val="tx1"/>
                </a:solidFill>
                <a:effectLst/>
              </a:rPr>
              <a:t>Sozio-ökonomischen Panel (SOEP). Das SOEP ist eine Wiederholungsbefragung von Privathaushalten in Deutschland, bei der alle Haushaltsmitglieder seit 1984 im Rahmen jährlicher Interviews zu ihrem Leben befragt werden. Aufgrund der großen Fallzahl des SOEP mit aktuell über 30000 Interviews in über 20000 Haushalten pro Jahr sind auch homo- und bisexuelle Menschen in substantieller Fallzahl vertreten. Im Jahr 2016 wurden die Befragten des SOEP erstmals zu ihrer sexuellen Orientierung befragt, sodass eine Identifikation von Homo- und Bisexuellen im SOEP möglich ist. Zum weiteren Ausbau der Dateninfrastruktur wurde das SOEP im Jahr 2019 durch eine zufallsbasierte Zusatzstichprobe „SOEP-LGB“ ergänzt, die das SOEP um über 450 weitere Haushalte mit mindestens einem nicht-heterosexuellen/nicht-</a:t>
            </a:r>
            <a:r>
              <a:rPr lang="de-DE" b="0" i="0" kern="1200" dirty="0" err="1" smtClean="0">
                <a:solidFill>
                  <a:schemeClr val="tx1"/>
                </a:solidFill>
                <a:effectLst/>
              </a:rPr>
              <a:t>cis</a:t>
            </a:r>
            <a:r>
              <a:rPr lang="de-DE" b="0" i="0" kern="1200" dirty="0" smtClean="0">
                <a:solidFill>
                  <a:schemeClr val="tx1"/>
                </a:solidFill>
                <a:effectLst/>
              </a:rPr>
              <a:t> Haushaltsmitglied erweitert. Diese Haushalte wurden mittels eines randomisierten Telefonscreenings der ganzen Bevölkerung im Erwachsenenalter in Deutschland ermittelt. Um zusätzliche, kleinteiligere Analysen und Gruppenvergleiche umzusetzen, werden für diesen Bericht außerdem Befragungsdaten des „</a:t>
            </a:r>
            <a:r>
              <a:rPr lang="de-DE" b="0" i="0" kern="1200" dirty="0" err="1" smtClean="0">
                <a:solidFill>
                  <a:schemeClr val="tx1"/>
                </a:solidFill>
                <a:effectLst/>
              </a:rPr>
              <a:t>LGBielefeld</a:t>
            </a:r>
            <a:r>
              <a:rPr lang="de-DE" b="0" i="0" kern="1200" dirty="0" smtClean="0">
                <a:solidFill>
                  <a:schemeClr val="tx1"/>
                </a:solidFill>
                <a:effectLst/>
              </a:rPr>
              <a:t>“-Projekts der Universität Bielefeld genutzt. Im Jahr 2019 wurden parallel zur SOEP-Befragung LGBTQI*-Menschen über </a:t>
            </a:r>
            <a:r>
              <a:rPr lang="de-DE" b="0" i="0" kern="1200" dirty="0" err="1" smtClean="0">
                <a:solidFill>
                  <a:schemeClr val="tx1"/>
                </a:solidFill>
                <a:effectLst/>
              </a:rPr>
              <a:t>Social</a:t>
            </a:r>
            <a:r>
              <a:rPr lang="de-DE" b="0" i="0" kern="1200" dirty="0" smtClean="0">
                <a:solidFill>
                  <a:schemeClr val="tx1"/>
                </a:solidFill>
                <a:effectLst/>
              </a:rPr>
              <a:t> Media (Werbung auf Facebook und Instagram) zur Teilnahme an einer Online-Befragung rekrutiert. Der Großteil des Fragebogens entsprach dabei den SOEP-Fragen, sodass die Daten kombiniert analysiert werden können.</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28</a:t>
            </a:fld>
            <a:endParaRPr lang="de-DE" dirty="0"/>
          </a:p>
        </p:txBody>
      </p:sp>
    </p:spTree>
    <p:extLst>
      <p:ext uri="{BB962C8B-B14F-4D97-AF65-F5344CB8AC3E}">
        <p14:creationId xmlns:p14="http://schemas.microsoft.com/office/powerpoint/2010/main" val="1372739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a:solidFill>
                  <a:schemeClr val="accent5"/>
                </a:solidFill>
                <a:latin typeface="Meta IGM"/>
              </a:rPr>
              <a:t>Homosexuelle und </a:t>
            </a:r>
            <a:r>
              <a:rPr lang="de-DE" dirty="0" err="1">
                <a:solidFill>
                  <a:schemeClr val="accent5"/>
                </a:solidFill>
                <a:latin typeface="Meta IGM"/>
              </a:rPr>
              <a:t>trans</a:t>
            </a:r>
            <a:r>
              <a:rPr lang="de-DE" dirty="0">
                <a:solidFill>
                  <a:schemeClr val="accent5"/>
                </a:solidFill>
                <a:latin typeface="Meta IGM"/>
              </a:rPr>
              <a:t>* Menschen arbeiten seltener im produzierenden Gewerbe. Dafür aber häufiger im Gesundheits- und Sozialwesen als Heterosexuelle, weil sie dort auf größeres Verständnis der Belegschaft hoffen.  Sie outen sich - teilen ihrem Umfeld also mit, dass sie lesbisch, schwul oder </a:t>
            </a:r>
            <a:r>
              <a:rPr lang="de-DE" dirty="0" err="1">
                <a:solidFill>
                  <a:schemeClr val="accent5"/>
                </a:solidFill>
                <a:latin typeface="Meta IGM"/>
              </a:rPr>
              <a:t>trans</a:t>
            </a:r>
            <a:r>
              <a:rPr lang="de-DE" dirty="0">
                <a:solidFill>
                  <a:schemeClr val="accent5"/>
                </a:solidFill>
                <a:latin typeface="Meta IGM"/>
              </a:rPr>
              <a:t>* geschlechtlich sind - dort sehr viel häufiger als im produzierenden Gewerbe. </a:t>
            </a:r>
            <a:endParaRPr lang="de-DE" dirty="0" smtClean="0"/>
          </a:p>
          <a:p>
            <a:endParaRPr lang="de-DE" dirty="0" smtClean="0"/>
          </a:p>
          <a:p>
            <a:endParaRPr lang="de-DE" dirty="0" smtClean="0"/>
          </a:p>
          <a:p>
            <a:r>
              <a:rPr lang="de-DE" dirty="0" smtClean="0"/>
              <a:t>Wie sieht es bei uns aus</a:t>
            </a:r>
            <a:r>
              <a:rPr lang="de-DE" baseline="0" dirty="0" smtClean="0"/>
              <a:t>?</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29</a:t>
            </a:fld>
            <a:endParaRPr lang="de-DE" dirty="0"/>
          </a:p>
        </p:txBody>
      </p:sp>
    </p:spTree>
    <p:extLst>
      <p:ext uri="{BB962C8B-B14F-4D97-AF65-F5344CB8AC3E}">
        <p14:creationId xmlns:p14="http://schemas.microsoft.com/office/powerpoint/2010/main" val="126605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Die Statistiken</a:t>
            </a:r>
            <a:r>
              <a:rPr lang="de-DE" baseline="0" dirty="0" smtClean="0"/>
              <a:t> und das Erleben der </a:t>
            </a:r>
            <a:r>
              <a:rPr lang="de-DE" baseline="0" dirty="0" err="1" smtClean="0"/>
              <a:t>queeren</a:t>
            </a:r>
            <a:r>
              <a:rPr lang="de-DE" baseline="0" dirty="0" smtClean="0"/>
              <a:t> Community lösen in der IG Metall Handlungsdruck aus. Denn auch in unseren Betrieben hören und erleben wir immer wieder Anfeindungen, Ausgrenzung, Vorurteile, blöde Sprüche und manchmal sogar Gewaltandrohungen. Menschen aus der LSBTIQ*-Szene fühlen sich nicht gesehen, ausgegrenzt und diskriminiert. Wir wollen ihnen und allen anderen zeigen, dass das nicht sein muss und auch im Betrieb Solidarität, Vielfalt und Wertschätzung gelebt werden sollte. </a:t>
            </a:r>
          </a:p>
          <a:p>
            <a:r>
              <a:rPr lang="de-DE" baseline="0" dirty="0" smtClean="0"/>
              <a:t>Liebe Kolleg*innen: wir wollen handeln und nicht nur reden.</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a:t>
            </a:fld>
            <a:endParaRPr lang="de-DE" dirty="0"/>
          </a:p>
        </p:txBody>
      </p:sp>
    </p:spTree>
    <p:extLst>
      <p:ext uri="{BB962C8B-B14F-4D97-AF65-F5344CB8AC3E}">
        <p14:creationId xmlns:p14="http://schemas.microsoft.com/office/powerpoint/2010/main" val="2397394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u="none" baseline="0" dirty="0" smtClean="0"/>
              <a:t>Die Charta der Vielfalt ist eine Initiative von Arbeitsgebenden mit dem Ziel der Förderung von Vielfalt in Unternehmen und Institutionen. Es gibt sie seit 2006. </a:t>
            </a:r>
            <a:r>
              <a:rPr lang="de-DE" dirty="0"/>
              <a:t>Über 4.900 Unternehmen und Institutionen mit insgesamt 15 Millionen Beschäftigten haben die Charta der Vielfalt bereits unterzeichnet. Die Charta veröffentlicht jedes Jahr Materialien und trägt aktuelle Studienergebnisse zusammen. 40 Prozent der </a:t>
            </a:r>
            <a:r>
              <a:rPr lang="de-DE" dirty="0" err="1"/>
              <a:t>trans</a:t>
            </a:r>
            <a:r>
              <a:rPr lang="de-DE" dirty="0"/>
              <a:t>* und </a:t>
            </a:r>
            <a:r>
              <a:rPr lang="de-DE" dirty="0" err="1"/>
              <a:t>inter</a:t>
            </a:r>
            <a:r>
              <a:rPr lang="de-DE" dirty="0"/>
              <a:t>* Personen hat Benachteiligungen und Diskriminierung auf der Arbeit erlebt. Maßnahmen für Vielfalt werden von knappt 40 Prozent der </a:t>
            </a:r>
            <a:r>
              <a:rPr lang="de-DE" dirty="0" err="1"/>
              <a:t>Arbeitgebenden</a:t>
            </a:r>
            <a:r>
              <a:rPr lang="de-DE" dirty="0"/>
              <a:t> als Vorteil angesehen. 7 von 10 Beschäftigten outen sich, wenn der Arbeitgeber Offenheit und Unterstützung signalisiert. Deshalb empfiehlt die Charta der Vielfalt die Beschäftigten zu unterstützen beim Aufbau von betrieblichen Gruppen, die </a:t>
            </a:r>
            <a:r>
              <a:rPr lang="de-DE" dirty="0" err="1"/>
              <a:t>queeren</a:t>
            </a:r>
            <a:r>
              <a:rPr lang="de-DE" dirty="0"/>
              <a:t> Mitarbeiter*innen einzubeziehen und eine offene Organisationskultur zu fördern.  Weiter vorne haben wir ja schon über betriebliche Maßnahmen wie bei MAN oder </a:t>
            </a:r>
            <a:r>
              <a:rPr lang="de-DE" dirty="0" err="1"/>
              <a:t>thyssenkrupp</a:t>
            </a:r>
            <a:r>
              <a:rPr lang="de-DE" dirty="0"/>
              <a:t> gesprochen. </a:t>
            </a:r>
            <a:endParaRPr lang="de-DE" dirty="0" smtClean="0">
              <a:hlinkClick r:id="rId3"/>
            </a:endParaRPr>
          </a:p>
          <a:p>
            <a:endParaRPr lang="de-DE" dirty="0" smtClean="0">
              <a:hlinkClick r:id="rId3"/>
            </a:endParaRPr>
          </a:p>
          <a:p>
            <a:endParaRPr lang="de-DE" dirty="0" smtClean="0">
              <a:hlinkClick r:id="rId3"/>
            </a:endParaRPr>
          </a:p>
        </p:txBody>
      </p:sp>
      <p:sp>
        <p:nvSpPr>
          <p:cNvPr id="4" name="Foliennummernplatzhalter 3"/>
          <p:cNvSpPr>
            <a:spLocks noGrp="1"/>
          </p:cNvSpPr>
          <p:nvPr>
            <p:ph type="sldNum" sz="quarter" idx="10"/>
          </p:nvPr>
        </p:nvSpPr>
        <p:spPr/>
        <p:txBody>
          <a:bodyPr/>
          <a:lstStyle/>
          <a:p>
            <a:fld id="{AD868B3C-6C54-1D41-B938-33F4013C078E}" type="slidenum">
              <a:rPr lang="de-DE" smtClean="0"/>
              <a:pPr/>
              <a:t>30</a:t>
            </a:fld>
            <a:endParaRPr lang="de-DE" dirty="0"/>
          </a:p>
        </p:txBody>
      </p:sp>
    </p:spTree>
    <p:extLst>
      <p:ext uri="{BB962C8B-B14F-4D97-AF65-F5344CB8AC3E}">
        <p14:creationId xmlns:p14="http://schemas.microsoft.com/office/powerpoint/2010/main" val="3145230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pPr>
              <a:spcBef>
                <a:spcPts val="777"/>
              </a:spcBef>
              <a:buClr>
                <a:srgbClr val="A71680"/>
              </a:buClr>
              <a:buSzPct val="90000"/>
            </a:pPr>
            <a:r>
              <a:rPr lang="de-DE" dirty="0"/>
              <a:t>Die Abbildung zeigt deutlich, dass ein offenes Betriebsklima gegenüber LSBTIQ*-Menschen eine große Rolle für diese Zielgruppe bei der Auswahl ihres Jobs spielt. Maßnahmen zur Stärkung von Diversität sind ebenfalls ausschlaggebend. Bei diesen Punkten können Unternehmen Maßnahmen ansetzen, um ihre Jobs attraktiver für diese gut ausgebildete Zielgruppe zu machen.</a:t>
            </a:r>
          </a:p>
          <a:p>
            <a:endParaRPr lang="de-DE" dirty="0" smtClean="0">
              <a:hlinkClick r:id="rId3"/>
            </a:endParaRPr>
          </a:p>
          <a:p>
            <a:endParaRPr lang="de-DE" dirty="0" smtClean="0">
              <a:hlinkClick r:id="rId3"/>
            </a:endParaRPr>
          </a:p>
        </p:txBody>
      </p:sp>
      <p:sp>
        <p:nvSpPr>
          <p:cNvPr id="4" name="Foliennummernplatzhalter 3"/>
          <p:cNvSpPr>
            <a:spLocks noGrp="1"/>
          </p:cNvSpPr>
          <p:nvPr>
            <p:ph type="sldNum" sz="quarter" idx="10"/>
          </p:nvPr>
        </p:nvSpPr>
        <p:spPr/>
        <p:txBody>
          <a:bodyPr/>
          <a:lstStyle/>
          <a:p>
            <a:fld id="{AD868B3C-6C54-1D41-B938-33F4013C078E}" type="slidenum">
              <a:rPr lang="de-DE" smtClean="0"/>
              <a:pPr/>
              <a:t>31</a:t>
            </a:fld>
            <a:endParaRPr lang="de-DE" dirty="0"/>
          </a:p>
        </p:txBody>
      </p:sp>
    </p:spTree>
    <p:extLst>
      <p:ext uri="{BB962C8B-B14F-4D97-AF65-F5344CB8AC3E}">
        <p14:creationId xmlns:p14="http://schemas.microsoft.com/office/powerpoint/2010/main" val="695890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D868B3C-6C54-1D41-B938-33F4013C078E}" type="slidenum">
              <a:rPr lang="de-DE" smtClean="0"/>
              <a:pPr/>
              <a:t>32</a:t>
            </a:fld>
            <a:endParaRPr lang="de-DE" dirty="0"/>
          </a:p>
        </p:txBody>
      </p:sp>
    </p:spTree>
    <p:extLst>
      <p:ext uri="{BB962C8B-B14F-4D97-AF65-F5344CB8AC3E}">
        <p14:creationId xmlns:p14="http://schemas.microsoft.com/office/powerpoint/2010/main" val="4158244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pPr defTabSz="947684">
              <a:defRPr/>
            </a:pPr>
            <a:r>
              <a:rPr lang="de-DE" dirty="0" smtClean="0"/>
              <a:t>2021 wurden</a:t>
            </a:r>
            <a:r>
              <a:rPr lang="de-DE" baseline="0" dirty="0" smtClean="0"/>
              <a:t> in 27 Staaten fast 20.000 Menschen befragt, 1.000 davon aus Deutschland. Das sind die Ergebnisse:</a:t>
            </a:r>
            <a:endParaRPr lang="de-DE" dirty="0" smtClean="0"/>
          </a:p>
          <a:p>
            <a:pPr defTabSz="947684">
              <a:defRPr/>
            </a:pPr>
            <a:endParaRPr lang="de-DE" dirty="0" smtClean="0"/>
          </a:p>
          <a:p>
            <a:pPr defTabSz="947684">
              <a:defRPr/>
            </a:pPr>
            <a:r>
              <a:rPr lang="de-DE" dirty="0" smtClean="0"/>
              <a:t>Quelle: https://www.lsvd.de/de/ct/3168-Was-denkt-man-in-Deutschland-ueber-Lesben-Schwule-bisexuelle-trans-und-intergeschlechtliche-Menschen</a:t>
            </a:r>
          </a:p>
          <a:p>
            <a:endParaRPr lang="de-DE" dirty="0" smtClean="0"/>
          </a:p>
          <a:p>
            <a:r>
              <a:rPr lang="de-DE" dirty="0" smtClean="0"/>
              <a:t>Hintergrund</a:t>
            </a:r>
            <a:r>
              <a:rPr lang="de-DE" baseline="0" dirty="0" smtClean="0"/>
              <a:t> zur Datenerhebung: </a:t>
            </a:r>
          </a:p>
          <a:p>
            <a:r>
              <a:rPr lang="de-DE" dirty="0" smtClean="0"/>
              <a:t>Ergebnisse einer Onlinebefragung durch das drittgrößte Marktforschungsunternehmen der Welt </a:t>
            </a:r>
            <a:r>
              <a:rPr lang="de-DE" dirty="0" err="1" smtClean="0"/>
              <a:t>Ipsos</a:t>
            </a:r>
            <a:r>
              <a:rPr lang="de-DE" dirty="0" smtClean="0"/>
              <a:t>. Dafür wurden vom 23.04.-07.05.2021 insgesamt 19.069 Menschen zwischen 16 und 74 Jahren in 27 Staaten befragt. 1.000 Befragte kamen aus Deutschland. Das Sample ist nach dem Zensus gewichtet und spiegelt das demographische Profil wider.</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33</a:t>
            </a:fld>
            <a:endParaRPr lang="de-DE" dirty="0"/>
          </a:p>
        </p:txBody>
      </p:sp>
    </p:spTree>
    <p:extLst>
      <p:ext uri="{BB962C8B-B14F-4D97-AF65-F5344CB8AC3E}">
        <p14:creationId xmlns:p14="http://schemas.microsoft.com/office/powerpoint/2010/main" val="267479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Weitere Infos</a:t>
            </a:r>
            <a:r>
              <a:rPr lang="de-DE" baseline="0" dirty="0" smtClean="0"/>
              <a:t> zum CSD und dessen Hintergründe findest du hier: </a:t>
            </a:r>
            <a:r>
              <a:rPr lang="de-DE" dirty="0" smtClean="0">
                <a:hlinkClick r:id="rId3"/>
              </a:rPr>
              <a:t>Der Verein - CSD Deutschland (csd-deutschland.de)</a:t>
            </a:r>
            <a:endParaRPr lang="de-DE" dirty="0" smtClean="0"/>
          </a:p>
          <a:p>
            <a:endParaRPr lang="de-DE" dirty="0" smtClean="0"/>
          </a:p>
          <a:p>
            <a:r>
              <a:rPr lang="de-DE" dirty="0" smtClean="0"/>
              <a:t>Hier findet ihr die Termine für 2023: </a:t>
            </a:r>
            <a:r>
              <a:rPr lang="de-DE" dirty="0" smtClean="0">
                <a:hlinkClick r:id="rId4"/>
              </a:rPr>
              <a:t>CSD Termine 2023 (csd-termine.de)</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34</a:t>
            </a:fld>
            <a:endParaRPr lang="de-DE" dirty="0"/>
          </a:p>
        </p:txBody>
      </p:sp>
    </p:spTree>
    <p:extLst>
      <p:ext uri="{BB962C8B-B14F-4D97-AF65-F5344CB8AC3E}">
        <p14:creationId xmlns:p14="http://schemas.microsoft.com/office/powerpoint/2010/main" val="3679955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pPr defTabSz="947684">
              <a:defRPr/>
            </a:pPr>
            <a:r>
              <a:rPr lang="de-DE" dirty="0" smtClean="0"/>
              <a:t>Ein Blick in die Welt zeigt,</a:t>
            </a:r>
            <a:r>
              <a:rPr lang="de-DE" baseline="0" dirty="0" smtClean="0"/>
              <a:t> dass die Rechte </a:t>
            </a:r>
            <a:r>
              <a:rPr lang="de-DE" baseline="0" smtClean="0"/>
              <a:t>der LSBTIQ-Community </a:t>
            </a:r>
            <a:r>
              <a:rPr lang="de-DE" baseline="0" dirty="0" smtClean="0"/>
              <a:t>in vielen Ländern nicht geschützt sind. </a:t>
            </a:r>
          </a:p>
          <a:p>
            <a:pPr defTabSz="947684">
              <a:defRPr/>
            </a:pPr>
            <a:endParaRPr lang="de-DE" baseline="0" dirty="0" smtClean="0"/>
          </a:p>
          <a:p>
            <a:pPr defTabSz="947684">
              <a:defRPr/>
            </a:pPr>
            <a:r>
              <a:rPr lang="de-DE" i="1" baseline="0" dirty="0" smtClean="0"/>
              <a:t>Zur schnellen Orientierung: Dunkelblau steht für einen verfassungsrechtlichen Schutz. Dunkelrot hingegen für die Todesstrafe. </a:t>
            </a:r>
          </a:p>
          <a:p>
            <a:pPr defTabSz="947684">
              <a:defRPr/>
            </a:pPr>
            <a:endParaRPr lang="de-DE" baseline="0" dirty="0" smtClean="0"/>
          </a:p>
          <a:p>
            <a:pPr defTabSz="947684">
              <a:defRPr/>
            </a:pPr>
            <a:r>
              <a:rPr lang="de-DE" baseline="0" dirty="0" smtClean="0"/>
              <a:t>In 66 Staaten wird Homosexualität strafrechtlich verfolgt. In 12 Ländern droht die Todesstrafe. Einige Länder setzen sie tatsächlich um. </a:t>
            </a:r>
          </a:p>
          <a:p>
            <a:pPr>
              <a:lnSpc>
                <a:spcPct val="110000"/>
              </a:lnSpc>
            </a:pPr>
            <a:r>
              <a:rPr lang="de-DE" dirty="0"/>
              <a:t>Vielerorts sind staatliche Behörden an </a:t>
            </a:r>
            <a:r>
              <a:rPr lang="de-DE" dirty="0" smtClean="0"/>
              <a:t>der Unterdrückung </a:t>
            </a:r>
            <a:r>
              <a:rPr lang="de-DE" dirty="0"/>
              <a:t>von LSBTIQ*-Menschen beteiligt und verweigern ihnen jeglichen Schutz vor Anfeindungen und </a:t>
            </a:r>
            <a:r>
              <a:rPr lang="de-DE" dirty="0" smtClean="0"/>
              <a:t>Gewalt.</a:t>
            </a:r>
            <a:endParaRPr lang="de-DE" dirty="0"/>
          </a:p>
          <a:p>
            <a:pPr>
              <a:lnSpc>
                <a:spcPct val="110000"/>
              </a:lnSpc>
            </a:pPr>
            <a:r>
              <a:rPr lang="de-DE" dirty="0"/>
              <a:t>Auch in einigen Staaten der EU werden die Rechte von LSBTIQ*-Menschen immer weiter eingeschränkt</a:t>
            </a:r>
          </a:p>
          <a:p>
            <a:pPr marL="371834" indent="-371834">
              <a:lnSpc>
                <a:spcPct val="110000"/>
              </a:lnSpc>
            </a:pPr>
            <a:r>
              <a:rPr lang="de-DE" dirty="0"/>
              <a:t>Ein Beispiel dafür ist </a:t>
            </a:r>
            <a:r>
              <a:rPr lang="de-DE" dirty="0" smtClean="0"/>
              <a:t>Ungarn:</a:t>
            </a:r>
          </a:p>
          <a:p>
            <a:pPr>
              <a:lnSpc>
                <a:spcPct val="100000"/>
              </a:lnSpc>
            </a:pPr>
            <a:r>
              <a:rPr lang="de-DE" dirty="0" smtClean="0"/>
              <a:t>Um die Rechte</a:t>
            </a:r>
            <a:r>
              <a:rPr lang="de-DE" baseline="0" dirty="0" smtClean="0"/>
              <a:t> der LSBTIQ Community in Ungarn ist es schlecht bestellt: </a:t>
            </a:r>
            <a:r>
              <a:rPr lang="de-DE" dirty="0" smtClean="0"/>
              <a:t>Es ist per Gesetz verboten, den Geburtsnamen oder die Geschlechtsangabe im Ausweis zu ändern. Zum angeblichen „Schutz vor Pädophilie“ soll künftig auch der Aufklärungsunterricht beschränkt werden Medien und Werbung wird es mit dem neuen „LGBTQ-Gesetz“ untersagt, Familien anders als die Einheit von Mutter, Vater, Kind darzustellen. Beratungsangebote zum Thema LSBTIQ* sind ebenfalls verboten</a:t>
            </a:r>
          </a:p>
          <a:p>
            <a:pPr>
              <a:lnSpc>
                <a:spcPct val="100000"/>
              </a:lnSpc>
            </a:pPr>
            <a:r>
              <a:rPr lang="de-DE" dirty="0" smtClean="0"/>
              <a:t>Das ungarische „LGBTQ-Gesetzt“ verstößt eindeutig gegen das Recht auf freie Meinungsäußerung, Menschenwürde und Gleichbehandlung. Die EU-Kommission hat daher ein Vertragsverletzungsverfahren gegen Ungarn eingeleitet</a:t>
            </a:r>
          </a:p>
          <a:p>
            <a:pPr defTabSz="947684">
              <a:defRPr/>
            </a:pPr>
            <a:r>
              <a:rPr lang="de-DE" dirty="0" smtClean="0"/>
              <a:t>Quelle: </a:t>
            </a:r>
            <a:r>
              <a:rPr lang="de-DE" dirty="0" smtClean="0">
                <a:hlinkClick r:id="rId3"/>
              </a:rPr>
              <a:t>LGBTQ-Referendum in Ungarn: »Allein der Verdacht, schwul zu sein, führt zu Beschimpfungen« - DER SPIEGEL</a:t>
            </a:r>
            <a:endParaRPr lang="de-DE" dirty="0" smtClean="0"/>
          </a:p>
          <a:p>
            <a:pPr marL="371834" indent="-371834">
              <a:lnSpc>
                <a:spcPct val="110000"/>
              </a:lnSpc>
            </a:pPr>
            <a:endParaRPr lang="de-DE" dirty="0" smtClean="0"/>
          </a:p>
          <a:p>
            <a:pPr defTabSz="947684">
              <a:lnSpc>
                <a:spcPct val="110000"/>
              </a:lnSpc>
              <a:defRPr/>
            </a:pPr>
            <a:r>
              <a:rPr lang="de-DE" dirty="0" smtClean="0"/>
              <a:t>Auch in den USA drohen Rückschritte: Allen voran kann hier das „</a:t>
            </a:r>
            <a:r>
              <a:rPr lang="de-DE" dirty="0" err="1" smtClean="0"/>
              <a:t>Don‘t</a:t>
            </a:r>
            <a:r>
              <a:rPr lang="de-DE" dirty="0" smtClean="0"/>
              <a:t> </a:t>
            </a:r>
            <a:r>
              <a:rPr lang="de-DE" dirty="0" err="1" smtClean="0"/>
              <a:t>say</a:t>
            </a:r>
            <a:r>
              <a:rPr lang="de-DE" dirty="0" smtClean="0"/>
              <a:t> gay“ Gesetz aus Florida angeführt werden, </a:t>
            </a:r>
            <a:r>
              <a:rPr lang="de-DE" dirty="0"/>
              <a:t>das es verbietet in Grundschulen über sexuelle Orientierung und Geschlechteridentität mit den Kindern zu sprechen. Auch entsprechende Literatur soll aus Schulbibliotheken verbannt werden.</a:t>
            </a:r>
          </a:p>
          <a:p>
            <a:pPr marL="371834" indent="-371834">
              <a:lnSpc>
                <a:spcPct val="110000"/>
              </a:lnSpc>
            </a:pPr>
            <a:r>
              <a:rPr lang="de-DE" dirty="0" smtClean="0"/>
              <a:t> </a:t>
            </a:r>
            <a:endParaRPr lang="de-DE" dirty="0"/>
          </a:p>
          <a:p>
            <a:pPr defTabSz="947684">
              <a:defRPr/>
            </a:pPr>
            <a:endParaRPr lang="de-DE" baseline="0" dirty="0" smtClean="0"/>
          </a:p>
          <a:p>
            <a:pPr defTabSz="947684">
              <a:defRPr/>
            </a:pPr>
            <a:endParaRPr lang="de-DE" baseline="0" dirty="0" smtClean="0"/>
          </a:p>
          <a:p>
            <a:pPr defTabSz="947684">
              <a:defRPr/>
            </a:pP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35</a:t>
            </a:fld>
            <a:endParaRPr lang="de-DE" dirty="0"/>
          </a:p>
        </p:txBody>
      </p:sp>
    </p:spTree>
    <p:extLst>
      <p:ext uri="{BB962C8B-B14F-4D97-AF65-F5344CB8AC3E}">
        <p14:creationId xmlns:p14="http://schemas.microsoft.com/office/powerpoint/2010/main" val="3100828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Die Outings von Kolleg*innen nehmen seit vielen Jahren zu – auch</a:t>
            </a:r>
            <a:r>
              <a:rPr lang="de-DE" baseline="0" dirty="0" smtClean="0"/>
              <a:t> weil die gesellschaftliche Offenheit und Toleranz zugenommen hat. Oder sagen wir hatte. Aktuell sehen wir durch konservative und rechte Kräfte in unserer Gesellschaft eine Verrohung von Sprache aber auch Taten. Mehr als ¾ der Befragten haben bereits Diskriminierung aufgrund ihrer </a:t>
            </a:r>
            <a:r>
              <a:rPr lang="de-DE" b="1" baseline="0" dirty="0" smtClean="0"/>
              <a:t>sexuellen Identität </a:t>
            </a:r>
            <a:r>
              <a:rPr lang="de-DE" baseline="0" dirty="0" smtClean="0"/>
              <a:t>erfahren. </a:t>
            </a:r>
          </a:p>
          <a:p>
            <a:endParaRPr lang="de-DE" baseline="0" dirty="0" smtClean="0"/>
          </a:p>
          <a:p>
            <a:r>
              <a:rPr lang="de-DE" baseline="0" dirty="0" smtClean="0"/>
              <a:t>Machen wir noch einen kleinen Exkurs in die Begrifflichkeiten: </a:t>
            </a:r>
            <a:endParaRPr lang="de-DE" dirty="0" smtClean="0"/>
          </a:p>
          <a:p>
            <a:pPr marL="177691" indent="-177691">
              <a:buFont typeface="Arial" panose="020B0604020202020204" pitchFamily="34" charset="0"/>
              <a:buChar char="•"/>
            </a:pPr>
            <a:r>
              <a:rPr lang="de-DE" dirty="0" smtClean="0"/>
              <a:t>Der</a:t>
            </a:r>
            <a:r>
              <a:rPr lang="de-DE" baseline="0" dirty="0" smtClean="0"/>
              <a:t> </a:t>
            </a:r>
            <a:r>
              <a:rPr lang="de-DE" baseline="0" dirty="0"/>
              <a:t>Begriff </a:t>
            </a:r>
            <a:r>
              <a:rPr lang="de-DE" b="1" baseline="0" dirty="0"/>
              <a:t>sexuelle Identität </a:t>
            </a:r>
            <a:r>
              <a:rPr lang="de-DE" baseline="0" dirty="0"/>
              <a:t>steht dafür wie sich Menschen selbst definieren. Definieren sie sich beispielsweise als Frauen, Männer oder Transgender, vielleicht möchten sie sich auch nicht in die binäre Geschlechterteilung (Frau – Mann) stecken lassen und lehnen diese strickte Zuordnung für sich selbst ab. </a:t>
            </a:r>
          </a:p>
          <a:p>
            <a:pPr marL="177691" indent="-177691">
              <a:buFont typeface="Arial" panose="020B0604020202020204" pitchFamily="34" charset="0"/>
              <a:buChar char="•"/>
            </a:pPr>
            <a:r>
              <a:rPr lang="de-DE" b="0" baseline="0" dirty="0" smtClean="0"/>
              <a:t>Der Begriff </a:t>
            </a:r>
            <a:r>
              <a:rPr lang="de-DE" b="1" baseline="0" dirty="0" smtClean="0"/>
              <a:t>Sexuelle Orientierung </a:t>
            </a:r>
            <a:r>
              <a:rPr lang="de-DE" b="0" baseline="0" dirty="0" smtClean="0"/>
              <a:t>hingegen</a:t>
            </a:r>
            <a:r>
              <a:rPr lang="de-DE" b="1" baseline="0" dirty="0" smtClean="0"/>
              <a:t> </a:t>
            </a:r>
            <a:r>
              <a:rPr lang="de-DE" baseline="0" dirty="0"/>
              <a:t>ist auf andere Menschen bezogen bezüglich des eigenen sexuellen Begehrens von Personen. Beispiel: Ein Mann (sexuelle Identität) liebt einen anderen Mann (sexuelle Orientierung). </a:t>
            </a:r>
          </a:p>
          <a:p>
            <a:pPr marL="177691" indent="-177691">
              <a:buFont typeface="Arial" panose="020B0604020202020204" pitchFamily="34" charset="0"/>
              <a:buChar char="•"/>
            </a:pPr>
            <a:r>
              <a:rPr lang="de-DE" b="1" baseline="0" dirty="0"/>
              <a:t>Sexuelle Identität </a:t>
            </a:r>
            <a:r>
              <a:rPr lang="de-DE" baseline="0" dirty="0"/>
              <a:t>und Orientierung sind nicht gleichzusetzen. Sexuelle Identität geht über die Orientierung hinaus. </a:t>
            </a:r>
            <a:endParaRPr lang="de-DE" baseline="0" dirty="0" smtClean="0"/>
          </a:p>
          <a:p>
            <a:endParaRPr lang="de-DE" baseline="0" dirty="0" smtClean="0"/>
          </a:p>
        </p:txBody>
      </p:sp>
      <p:sp>
        <p:nvSpPr>
          <p:cNvPr id="4" name="Kopfzeilenplatzhalter 3"/>
          <p:cNvSpPr>
            <a:spLocks noGrp="1"/>
          </p:cNvSpPr>
          <p:nvPr>
            <p:ph type="hdr" sz="quarter" idx="10"/>
          </p:nvPr>
        </p:nvSpPr>
        <p:spPr>
          <a:xfrm>
            <a:off x="1" y="0"/>
            <a:ext cx="3076363" cy="513508"/>
          </a:xfrm>
          <a:prstGeom prst="rect">
            <a:avLst/>
          </a:prstGeom>
        </p:spPr>
        <p:txBody>
          <a:bodyPr lIns="94768" tIns="47384" rIns="94768" bIns="47384"/>
          <a:lstStyle/>
          <a:p>
            <a:r>
              <a:rPr lang="de-DE"/>
              <a:t>Notizen</a:t>
            </a:r>
            <a:endParaRPr lang="de-DE" dirty="0"/>
          </a:p>
        </p:txBody>
      </p:sp>
      <p:sp>
        <p:nvSpPr>
          <p:cNvPr id="5" name="Foliennummernplatzhalter 4"/>
          <p:cNvSpPr>
            <a:spLocks noGrp="1"/>
          </p:cNvSpPr>
          <p:nvPr>
            <p:ph type="sldNum" sz="quarter" idx="11"/>
          </p:nvPr>
        </p:nvSpPr>
        <p:spPr/>
        <p:txBody>
          <a:bodyPr/>
          <a:lstStyle/>
          <a:p>
            <a:fld id="{FDBA5B60-B463-48CB-AA75-2A871C9EEBB5}" type="slidenum">
              <a:rPr lang="de-DE" smtClean="0"/>
              <a:t>4</a:t>
            </a:fld>
            <a:endParaRPr lang="de-DE" dirty="0"/>
          </a:p>
        </p:txBody>
      </p:sp>
    </p:spTree>
    <p:extLst>
      <p:ext uri="{BB962C8B-B14F-4D97-AF65-F5344CB8AC3E}">
        <p14:creationId xmlns:p14="http://schemas.microsoft.com/office/powerpoint/2010/main" val="2916121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Wir haben jetzt häufiger von Diskriminierung gesprochen und</a:t>
            </a:r>
            <a:r>
              <a:rPr lang="de-DE" baseline="0" dirty="0" smtClean="0"/>
              <a:t> auch wie häufig diese vorkommt. Deshalb möchten wir nun einen Blick auf die unterschiedlichen Formen von Diskriminierung werfen. Denn: es gibt unterschiedliche Fallhöhen. Manchmal erkennen wir Diskriminierung sehr schnell, manchmal diskriminieren wir vielleicht selbst und das unbewusst. </a:t>
            </a:r>
          </a:p>
          <a:p>
            <a:endParaRPr lang="de-DE" baseline="0" dirty="0" smtClean="0"/>
          </a:p>
          <a:p>
            <a:r>
              <a:rPr lang="de-DE" baseline="0" dirty="0" smtClean="0"/>
              <a:t>- persönliche Diskriminierung im Alltag und außerhalb von Hierarchien wie zum Beispiel: mit dem falschen Namen ansprechen, Beleidigungen und Einschüchterungen, grenzüberschreitende Fragen (z.B. nach sexuellen Praktiken), psychische oder gar körperliche Gewalt </a:t>
            </a:r>
          </a:p>
          <a:p>
            <a:r>
              <a:rPr lang="de-DE" baseline="0" dirty="0" smtClean="0"/>
              <a:t>- persönliche Diskriminierung im Berufsleben wie zum Beispiel: Benachteiligung bei Beförderungen oder Projekten, Entgeltungleichheit</a:t>
            </a:r>
          </a:p>
          <a:p>
            <a:r>
              <a:rPr lang="de-DE" baseline="0" dirty="0" smtClean="0"/>
              <a:t>- strukturelle Diskriminierung wie zum Beispiel: Unterrepräsentation in Unternehmen, Parlamenten, Vereinen, Kultur, etc.</a:t>
            </a:r>
          </a:p>
          <a:p>
            <a:r>
              <a:rPr lang="de-DE" baseline="0" dirty="0" smtClean="0"/>
              <a:t>- institutionelle Diskriminierung wie zum Beispiel: </a:t>
            </a:r>
            <a:r>
              <a:rPr lang="de-DE" baseline="0" dirty="0" err="1" smtClean="0"/>
              <a:t>Blutspendeverbot</a:t>
            </a:r>
            <a:r>
              <a:rPr lang="de-DE" baseline="0" dirty="0" smtClean="0"/>
              <a:t> für schwule Männer, Adoptionseinschränkungen für gleichgeschlechtliche Paare, </a:t>
            </a:r>
            <a:r>
              <a:rPr lang="de-DE" baseline="0" dirty="0" err="1" smtClean="0"/>
              <a:t>uvm</a:t>
            </a:r>
            <a:r>
              <a:rPr lang="de-DE" baseline="0" dirty="0" smtClean="0"/>
              <a:t>.</a:t>
            </a:r>
          </a:p>
          <a:p>
            <a:endParaRPr lang="de-DE" baseline="0" dirty="0" smtClean="0"/>
          </a:p>
          <a:p>
            <a:r>
              <a:rPr lang="de-DE" baseline="0" dirty="0" smtClean="0"/>
              <a:t>Zur Erinnerung:</a:t>
            </a:r>
          </a:p>
          <a:p>
            <a:r>
              <a:rPr lang="de-DE" dirty="0" smtClean="0"/>
              <a:t>Bei Diskriminierung geht es</a:t>
            </a:r>
            <a:r>
              <a:rPr lang="de-DE" baseline="0" dirty="0" smtClean="0"/>
              <a:t> </a:t>
            </a:r>
            <a:r>
              <a:rPr lang="de-DE" b="1" baseline="0" dirty="0" smtClean="0"/>
              <a:t>nicht um die Absicht</a:t>
            </a:r>
            <a:r>
              <a:rPr lang="de-DE" baseline="0" dirty="0" smtClean="0"/>
              <a:t>, sondern um die </a:t>
            </a:r>
            <a:r>
              <a:rPr lang="de-DE" b="1" baseline="0" dirty="0" smtClean="0"/>
              <a:t>Wirkung des eigenen Verhaltens</a:t>
            </a:r>
            <a:r>
              <a:rPr lang="de-DE" baseline="0" dirty="0" smtClean="0"/>
              <a:t>. </a:t>
            </a:r>
          </a:p>
          <a:p>
            <a:r>
              <a:rPr lang="de-DE" dirty="0">
                <a:latin typeface="Segoe UI" panose="020B0502040204020203" pitchFamily="34" charset="0"/>
                <a:cs typeface="Segoe UI" panose="020B0502040204020203" pitchFamily="34" charset="0"/>
              </a:rPr>
              <a:t>Diskriminierung im Betrieb bedeutet, dass Beschäftigte aus rassistischen Gründen oder wegen der ethnischen Herkunft, des Geschlechts, der Religion oder Weltanschauung, einer Behinderung, des Alters oder der sexuellen Identität </a:t>
            </a:r>
            <a:r>
              <a:rPr lang="de-DE" b="1" dirty="0">
                <a:latin typeface="Segoe UI" panose="020B0502040204020203" pitchFamily="34" charset="0"/>
                <a:cs typeface="Segoe UI" panose="020B0502040204020203" pitchFamily="34" charset="0"/>
              </a:rPr>
              <a:t>(„AGG-Gründe“) </a:t>
            </a:r>
            <a:r>
              <a:rPr lang="de-DE" dirty="0">
                <a:latin typeface="Segoe UI" panose="020B0502040204020203" pitchFamily="34" charset="0"/>
                <a:cs typeface="Segoe UI" panose="020B0502040204020203" pitchFamily="34" charset="0"/>
              </a:rPr>
              <a:t>von ihren Kolleginnen oder Kollegen, von Vorgesetzten oder von Kunden schlechter behandelt werden als andere Beschäftigte in vergleichbarer Situation. Beispielsweise wird der berufliche Aufstieg im Betrieb erschwert oder Leistungen werden nicht in gleicher Weise anerkannt.</a:t>
            </a:r>
          </a:p>
          <a:p>
            <a:endParaRPr lang="de-DE" dirty="0">
              <a:latin typeface="Segoe UI" panose="020B0502040204020203" pitchFamily="34" charset="0"/>
              <a:cs typeface="Segoe UI" panose="020B0502040204020203" pitchFamily="34" charset="0"/>
            </a:endParaRPr>
          </a:p>
          <a:p>
            <a:r>
              <a:rPr lang="de-DE" dirty="0">
                <a:latin typeface="Segoe UI" panose="020B0502040204020203" pitchFamily="34" charset="0"/>
                <a:cs typeface="Segoe UI" panose="020B0502040204020203" pitchFamily="34" charset="0"/>
              </a:rPr>
              <a:t>Das Allgemeine Gleichbehandlungsgesetz (AGG) und das Betriebsverfassungsgesetz (BetrVG) verwenden für das Wort „Diskriminierung“ den Begriff „Benachteiligung“. Im AGG werden folgende Formen von Benachteiligungen im Zusammenhang mit der Herkunft definiert und verboten: unmittelbare Benachteiligung, mittelbare Benachteiligung, Belästigung und Anweisung zur Benachteiligung.</a:t>
            </a:r>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5</a:t>
            </a:fld>
            <a:endParaRPr lang="de-DE" dirty="0"/>
          </a:p>
        </p:txBody>
      </p:sp>
    </p:spTree>
    <p:extLst>
      <p:ext uri="{BB962C8B-B14F-4D97-AF65-F5344CB8AC3E}">
        <p14:creationId xmlns:p14="http://schemas.microsoft.com/office/powerpoint/2010/main" val="2846822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Wir wissen auch, dass das</a:t>
            </a:r>
            <a:r>
              <a:rPr lang="de-DE" baseline="0" dirty="0" smtClean="0"/>
              <a:t> Thema in der aktuellen gesellschaftlichen Lage polarisiert. Der gesellschaftliche Diskurs neigt sich auch immer wieder in Richtung „Genderwahnsinn“ und Co. Dies wird durch Populismus konservativer und rechter Politiker verstärkt. Dies macht die Community noch angreifbarer und Diskriminierungen häufen sich. Um so wichtiger ist es, dass wir Metaller*innen allen Menschen – egal welcher Identität, Herkunft oder Hautfarbe – eine friedliche und solidarische Umgebung bieten. Aber wir wissen auch, dass wir dafür selbstbewusst und manchmal kämpferisch in den Diskurs gehen müssen. </a:t>
            </a:r>
          </a:p>
          <a:p>
            <a:r>
              <a:rPr lang="de-DE" baseline="0" dirty="0" smtClean="0"/>
              <a:t>Bei so etwas wie dem Gendersternchen oder neuer Interpunktion geht uns eigentlich nichts verloren. Der positive Effekt ist aber, dass Menschen, die sich bisher ausgegrenzt gesehen haben, nun nicht mehr ausgegrenzt werden. In (hoffentlich) jedem Kindergarten wird das täglich geübt. Und am Ende bleiben wir unserem Motto treu: Gemeinsam sind wir stärker. Denn unser Gegner ist nicht die Transgenderkollegin. Wir wollen doch eigentlich für gute Arbeitsbedingungen streiten. Oder liebe Kolleg*innen?</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6</a:t>
            </a:fld>
            <a:endParaRPr lang="de-DE" dirty="0"/>
          </a:p>
        </p:txBody>
      </p:sp>
    </p:spTree>
    <p:extLst>
      <p:ext uri="{BB962C8B-B14F-4D97-AF65-F5344CB8AC3E}">
        <p14:creationId xmlns:p14="http://schemas.microsoft.com/office/powerpoint/2010/main" val="1732759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b="1" dirty="0" smtClean="0"/>
              <a:t>Deshalb</a:t>
            </a:r>
            <a:r>
              <a:rPr lang="de-DE" b="1" baseline="0" dirty="0" smtClean="0"/>
              <a:t> möchte ich nun nochmal darauf eingehen, warum das Thema für uns relevant ist. </a:t>
            </a:r>
            <a:endParaRPr lang="de-DE" b="1" dirty="0" smtClean="0"/>
          </a:p>
        </p:txBody>
      </p:sp>
      <p:sp>
        <p:nvSpPr>
          <p:cNvPr id="4" name="Foliennummernplatzhalter 3"/>
          <p:cNvSpPr>
            <a:spLocks noGrp="1"/>
          </p:cNvSpPr>
          <p:nvPr>
            <p:ph type="sldNum" sz="quarter" idx="10"/>
          </p:nvPr>
        </p:nvSpPr>
        <p:spPr/>
        <p:txBody>
          <a:bodyPr/>
          <a:lstStyle/>
          <a:p>
            <a:fld id="{AD868B3C-6C54-1D41-B938-33F4013C078E}" type="slidenum">
              <a:rPr lang="de-DE" smtClean="0"/>
              <a:pPr/>
              <a:t>7</a:t>
            </a:fld>
            <a:endParaRPr lang="de-DE" dirty="0"/>
          </a:p>
        </p:txBody>
      </p:sp>
    </p:spTree>
    <p:extLst>
      <p:ext uri="{BB962C8B-B14F-4D97-AF65-F5344CB8AC3E}">
        <p14:creationId xmlns:p14="http://schemas.microsoft.com/office/powerpoint/2010/main" val="3363845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pPr defTabSz="947684">
              <a:defRPr/>
            </a:pPr>
            <a:r>
              <a:rPr lang="de-DE" baseline="0" dirty="0" smtClean="0"/>
              <a:t>Die aufgeführten Zahlen zeigen zwei Dinge: Erstens – viele Menschen verstecken sowohl ihre sexuelle Identität als auch ihrer sexuelle Orientierung im Betrieb. Wahrscheinlich tun sie dies aus Angst vor Diskriminierung, denn ein Leben als Versteckspiel ist weder einfach noch besonders schön. Klar gibt es auch viele Menschen, die ihr Privatleben gerne zu Hause lassen, aber es gibt auch viele Kolleg*innen bei uns, die es mitbringen. Und beides muss erlaubt sein. Punkt zwei – die Personen, die sich tatsächlich outen, sind Reaktionen ausgesetzt, leider immer wieder auch negativen. All das kann krank machen und ist Teil der Arbeitsbedingungen, die wir hier verbessern möchten. Wir möchten, dass jede und jeder im Unternehmen, im Betrieb sein kann, wie er oder sie sein möchte. Nun könnte man sagen: „Ja sollen sie doch machen. Interessiert mich nicht.“ Aber das reicht leider nicht. Outings und Co. sind für viele Menschen in der Arbeitswelt immer noch schwierig, gerade weil das Umfeld oft unbedacht Bemerkungen macht oder eben nicht eindeutig Offenheit und Respekt signalisiert.</a:t>
            </a:r>
            <a:endParaRPr lang="de-DE" dirty="0" smtClean="0"/>
          </a:p>
          <a:p>
            <a:endParaRPr lang="de-DE" dirty="0" smtClean="0"/>
          </a:p>
          <a:p>
            <a:r>
              <a:rPr lang="de-DE" dirty="0" smtClean="0"/>
              <a:t>Ich</a:t>
            </a:r>
            <a:r>
              <a:rPr lang="de-DE" baseline="0" dirty="0" smtClean="0"/>
              <a:t> kann hier vielleicht einen Vergleich zur Mitgliedschaft in der IG Metall ziehen: </a:t>
            </a:r>
            <a:r>
              <a:rPr lang="de-DE" dirty="0" smtClean="0"/>
              <a:t>Wenn es in einem Betrieb</a:t>
            </a:r>
            <a:r>
              <a:rPr lang="de-DE" baseline="0" dirty="0" smtClean="0"/>
              <a:t> eine offene Gewerkschaftskultur gibt und es ganz normal ist Mitglied einer Gewerkschaft zu sein, fällt es einem auch deutlich leichter sich zu engagieren, sich für seine Rechte einzusetzen und sich trotzdem auf die „normale“ Arbeit zu konzentrieren. Genau so verhält es sich auch mit einer offenen Unternehmenskultur in Bezug auf LSBTIQ*-Menschen. Wenn mein Trans-Sein nicht dazu führt, dass meine Kolleg*innen mich anders behandeln als andere, dann spielt es eben auch keine Rolle.</a:t>
            </a:r>
          </a:p>
          <a:p>
            <a:endParaRPr lang="de-DE" baseline="0" dirty="0" smtClean="0"/>
          </a:p>
          <a:p>
            <a:pPr defTabSz="947684">
              <a:defRPr/>
            </a:pPr>
            <a:r>
              <a:rPr lang="de-DE" dirty="0" smtClean="0"/>
              <a:t>Quelle der 37%: </a:t>
            </a:r>
            <a:r>
              <a:rPr lang="de-DE" dirty="0" err="1" smtClean="0"/>
              <a:t>Proud</a:t>
            </a:r>
            <a:r>
              <a:rPr lang="de-DE" dirty="0" smtClean="0"/>
              <a:t> at Work </a:t>
            </a:r>
            <a:r>
              <a:rPr lang="de-DE" dirty="0" err="1" smtClean="0"/>
              <a:t>Foundation</a:t>
            </a:r>
            <a:endParaRPr lang="de-DE" dirty="0" smtClean="0"/>
          </a:p>
          <a:p>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8</a:t>
            </a:fld>
            <a:endParaRPr lang="de-DE" dirty="0"/>
          </a:p>
        </p:txBody>
      </p:sp>
    </p:spTree>
    <p:extLst>
      <p:ext uri="{BB962C8B-B14F-4D97-AF65-F5344CB8AC3E}">
        <p14:creationId xmlns:p14="http://schemas.microsoft.com/office/powerpoint/2010/main" val="85645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81013" y="309563"/>
            <a:ext cx="6137275" cy="3452812"/>
          </a:xfrm>
        </p:spPr>
      </p:sp>
      <p:sp>
        <p:nvSpPr>
          <p:cNvPr id="3" name="Notizenplatzhalter 2"/>
          <p:cNvSpPr>
            <a:spLocks noGrp="1"/>
          </p:cNvSpPr>
          <p:nvPr>
            <p:ph type="body" idx="1"/>
          </p:nvPr>
        </p:nvSpPr>
        <p:spPr/>
        <p:txBody>
          <a:bodyPr/>
          <a:lstStyle/>
          <a:p>
            <a:r>
              <a:rPr lang="de-DE" dirty="0" smtClean="0"/>
              <a:t>Wir haben</a:t>
            </a:r>
            <a:r>
              <a:rPr lang="de-DE" baseline="0" dirty="0" smtClean="0"/>
              <a:t> bereits viele Aktive in den Betrieben unserer Branchen. Die Kollegin Ellen Hensel arbeitet bei MAN Truck in München und hat mit anderen zusammen das Netzwerk MAN-Löwinnen ins Leben gerufen. Das Netzwerk bringt Frauen als auch Personen der LSBTIQ*-Community zusammen. Es werden Erfahrungen ausgetauscht, Aufklärungsarbeit geleistet und auch gemeinsam gefeiert. Ellen engagiert sich auch in der IG Metall – natürlich auch hier für die Vielfalt unserer Mitglieder und die Interessen der Community. Ellen ist es besonders wichtig, dass wir einschreiten bei blöden Sprüchen und persönlichen Anfeindungen aber auch selbst als Interessenvertreter*in sensibilisiert sind und nicht selbst den blöden Spruch loslassen. </a:t>
            </a:r>
            <a:endParaRPr lang="de-DE" dirty="0"/>
          </a:p>
        </p:txBody>
      </p:sp>
      <p:sp>
        <p:nvSpPr>
          <p:cNvPr id="4" name="Foliennummernplatzhalter 3"/>
          <p:cNvSpPr>
            <a:spLocks noGrp="1"/>
          </p:cNvSpPr>
          <p:nvPr>
            <p:ph type="sldNum" sz="quarter" idx="10"/>
          </p:nvPr>
        </p:nvSpPr>
        <p:spPr/>
        <p:txBody>
          <a:bodyPr/>
          <a:lstStyle/>
          <a:p>
            <a:fld id="{AD868B3C-6C54-1D41-B938-33F4013C078E}" type="slidenum">
              <a:rPr lang="de-DE" smtClean="0"/>
              <a:pPr/>
              <a:t>9</a:t>
            </a:fld>
            <a:endParaRPr lang="de-DE" dirty="0"/>
          </a:p>
        </p:txBody>
      </p:sp>
    </p:spTree>
    <p:extLst>
      <p:ext uri="{BB962C8B-B14F-4D97-AF65-F5344CB8AC3E}">
        <p14:creationId xmlns:p14="http://schemas.microsoft.com/office/powerpoint/2010/main" val="2699061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5" name="Grafik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052" y="-37459"/>
            <a:ext cx="9138946" cy="4016287"/>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3175" y="238618"/>
            <a:ext cx="720000" cy="720000"/>
          </a:xfrm>
          <a:prstGeom prst="rect">
            <a:avLst/>
          </a:prstGeom>
        </p:spPr>
      </p:pic>
      <p:sp>
        <p:nvSpPr>
          <p:cNvPr id="36" name="Rechteck 35">
            <a:extLst>
              <a:ext uri="{FF2B5EF4-FFF2-40B4-BE49-F238E27FC236}">
                <a16:creationId xmlns:a16="http://schemas.microsoft.com/office/drawing/2014/main" id="{551D7B0F-DCAE-5B45-A92D-07BA8B987DC0}"/>
              </a:ext>
            </a:extLst>
          </p:cNvPr>
          <p:cNvSpPr/>
          <p:nvPr userDrawn="1"/>
        </p:nvSpPr>
        <p:spPr>
          <a:xfrm rot="3786198">
            <a:off x="6696058" y="1848307"/>
            <a:ext cx="1741767" cy="4431387"/>
          </a:xfrm>
          <a:custGeom>
            <a:avLst/>
            <a:gdLst>
              <a:gd name="connsiteX0" fmla="*/ 0 w 1559566"/>
              <a:gd name="connsiteY0" fmla="*/ 0 h 3868614"/>
              <a:gd name="connsiteX1" fmla="*/ 1559566 w 1559566"/>
              <a:gd name="connsiteY1" fmla="*/ 0 h 3868614"/>
              <a:gd name="connsiteX2" fmla="*/ 1559566 w 1559566"/>
              <a:gd name="connsiteY2" fmla="*/ 3868614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424813 w 1559566"/>
              <a:gd name="connsiteY2" fmla="*/ 3663256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577634 w 1559566"/>
              <a:gd name="connsiteY2" fmla="*/ 3755016 h 3868614"/>
              <a:gd name="connsiteX3" fmla="*/ 0 w 1559566"/>
              <a:gd name="connsiteY3" fmla="*/ 3868614 h 3868614"/>
              <a:gd name="connsiteX4" fmla="*/ 0 w 1559566"/>
              <a:gd name="connsiteY4" fmla="*/ 0 h 3868614"/>
              <a:gd name="connsiteX0" fmla="*/ 0 w 1842555"/>
              <a:gd name="connsiteY0" fmla="*/ 0 h 3868614"/>
              <a:gd name="connsiteX1" fmla="*/ 1842555 w 1842555"/>
              <a:gd name="connsiteY1" fmla="*/ 172029 h 3868614"/>
              <a:gd name="connsiteX2" fmla="*/ 577634 w 1842555"/>
              <a:gd name="connsiteY2" fmla="*/ 3755016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634265 w 1842555"/>
              <a:gd name="connsiteY2" fmla="*/ 3783743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487189 w 1842555"/>
              <a:gd name="connsiteY2" fmla="*/ 3680657 h 3868614"/>
              <a:gd name="connsiteX3" fmla="*/ 0 w 1842555"/>
              <a:gd name="connsiteY3" fmla="*/ 3868614 h 3868614"/>
              <a:gd name="connsiteX4" fmla="*/ 0 w 1842555"/>
              <a:gd name="connsiteY4" fmla="*/ 0 h 3868614"/>
              <a:gd name="connsiteX0" fmla="*/ 0 w 1600947"/>
              <a:gd name="connsiteY0" fmla="*/ 0 h 3868614"/>
              <a:gd name="connsiteX1" fmla="*/ 1600947 w 1600947"/>
              <a:gd name="connsiteY1" fmla="*/ 807584 h 3868614"/>
              <a:gd name="connsiteX2" fmla="*/ 487189 w 1600947"/>
              <a:gd name="connsiteY2" fmla="*/ 3680657 h 3868614"/>
              <a:gd name="connsiteX3" fmla="*/ 0 w 1600947"/>
              <a:gd name="connsiteY3" fmla="*/ 3868614 h 3868614"/>
              <a:gd name="connsiteX4" fmla="*/ 0 w 1600947"/>
              <a:gd name="connsiteY4" fmla="*/ 0 h 3868614"/>
              <a:gd name="connsiteX0" fmla="*/ 0 w 1603382"/>
              <a:gd name="connsiteY0" fmla="*/ 0 h 3868614"/>
              <a:gd name="connsiteX1" fmla="*/ 1603382 w 1603382"/>
              <a:gd name="connsiteY1" fmla="*/ 815034 h 3868614"/>
              <a:gd name="connsiteX2" fmla="*/ 487189 w 1603382"/>
              <a:gd name="connsiteY2" fmla="*/ 3680657 h 3868614"/>
              <a:gd name="connsiteX3" fmla="*/ 0 w 1603382"/>
              <a:gd name="connsiteY3" fmla="*/ 3868614 h 3868614"/>
              <a:gd name="connsiteX4" fmla="*/ 0 w 1603382"/>
              <a:gd name="connsiteY4" fmla="*/ 0 h 3868614"/>
              <a:gd name="connsiteX0" fmla="*/ 0 w 1603382"/>
              <a:gd name="connsiteY0" fmla="*/ 0 h 4431387"/>
              <a:gd name="connsiteX1" fmla="*/ 1603382 w 1603382"/>
              <a:gd name="connsiteY1" fmla="*/ 815034 h 4431387"/>
              <a:gd name="connsiteX2" fmla="*/ 19379 w 1603382"/>
              <a:gd name="connsiteY2" fmla="*/ 4431387 h 4431387"/>
              <a:gd name="connsiteX3" fmla="*/ 0 w 1603382"/>
              <a:gd name="connsiteY3" fmla="*/ 3868614 h 4431387"/>
              <a:gd name="connsiteX4" fmla="*/ 0 w 1603382"/>
              <a:gd name="connsiteY4" fmla="*/ 0 h 4431387"/>
              <a:gd name="connsiteX0" fmla="*/ 0 w 1741767"/>
              <a:gd name="connsiteY0" fmla="*/ 0 h 4431387"/>
              <a:gd name="connsiteX1" fmla="*/ 1741767 w 1741767"/>
              <a:gd name="connsiteY1" fmla="*/ 885230 h 4431387"/>
              <a:gd name="connsiteX2" fmla="*/ 19379 w 1741767"/>
              <a:gd name="connsiteY2" fmla="*/ 4431387 h 4431387"/>
              <a:gd name="connsiteX3" fmla="*/ 0 w 1741767"/>
              <a:gd name="connsiteY3" fmla="*/ 3868614 h 4431387"/>
              <a:gd name="connsiteX4" fmla="*/ 0 w 1741767"/>
              <a:gd name="connsiteY4" fmla="*/ 0 h 443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67" h="4431387">
                <a:moveTo>
                  <a:pt x="0" y="0"/>
                </a:moveTo>
                <a:lnTo>
                  <a:pt x="1741767" y="885230"/>
                </a:lnTo>
                <a:lnTo>
                  <a:pt x="19379" y="4431387"/>
                </a:lnTo>
                <a:lnTo>
                  <a:pt x="0" y="38686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17" name="Grafik 16">
            <a:extLst>
              <a:ext uri="{FF2B5EF4-FFF2-40B4-BE49-F238E27FC236}">
                <a16:creationId xmlns:a16="http://schemas.microsoft.com/office/drawing/2014/main" id="{4E3C6881-1EC9-344B-982B-270E2D0F974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87" y="976447"/>
            <a:ext cx="6793484" cy="4181919"/>
          </a:xfrm>
          <a:prstGeom prst="rect">
            <a:avLst/>
          </a:prstGeom>
        </p:spPr>
      </p:pic>
      <p:sp>
        <p:nvSpPr>
          <p:cNvPr id="2" name="Title 1"/>
          <p:cNvSpPr>
            <a:spLocks noGrp="1"/>
          </p:cNvSpPr>
          <p:nvPr>
            <p:ph type="ctrTitle" hasCustomPrompt="1"/>
          </p:nvPr>
        </p:nvSpPr>
        <p:spPr>
          <a:xfrm>
            <a:off x="250825" y="2876550"/>
            <a:ext cx="4859057" cy="1541626"/>
          </a:xfrm>
        </p:spPr>
        <p:txBody>
          <a:bodyPr anchor="b" anchorCtr="0"/>
          <a:lstStyle>
            <a:lvl1pPr algn="l">
              <a:defRPr sz="3500" b="1" i="0" spc="200" baseline="0">
                <a:solidFill>
                  <a:schemeClr val="bg1"/>
                </a:solidFill>
                <a:latin typeface="Meta Head IGM Cond Black" panose="02000506030000020004" pitchFamily="2" charset="77"/>
              </a:defRPr>
            </a:lvl1pPr>
          </a:lstStyle>
          <a:p>
            <a:r>
              <a:rPr lang="de-DE" dirty="0" smtClean="0"/>
              <a:t>LGBTIQ* - </a:t>
            </a:r>
            <a:br>
              <a:rPr lang="de-DE" dirty="0" smtClean="0"/>
            </a:br>
            <a:r>
              <a:rPr lang="de-DE" dirty="0" smtClean="0"/>
              <a:t>Wer Wieso Weshalb</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4430210"/>
            <a:ext cx="2514146" cy="37925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smtClean="0"/>
              <a:t>Werkzeugkoffer</a:t>
            </a:r>
            <a:endParaRPr lang="de-DE" dirty="0"/>
          </a:p>
        </p:txBody>
      </p:sp>
    </p:spTree>
    <p:extLst>
      <p:ext uri="{BB962C8B-B14F-4D97-AF65-F5344CB8AC3E}">
        <p14:creationId xmlns:p14="http://schemas.microsoft.com/office/powerpoint/2010/main" val="63338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F23BECE-CEAD-244B-9663-16ADF04A59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a:gradFill>
            <a:gsLst>
              <a:gs pos="0">
                <a:srgbClr val="FF0000"/>
              </a:gs>
              <a:gs pos="21000">
                <a:srgbClr val="FFC000"/>
              </a:gs>
              <a:gs pos="41000">
                <a:srgbClr val="FFFF00"/>
              </a:gs>
              <a:gs pos="79000">
                <a:srgbClr val="0070C0"/>
              </a:gs>
              <a:gs pos="61000">
                <a:srgbClr val="00B050"/>
              </a:gs>
              <a:gs pos="98000">
                <a:srgbClr val="7030A0"/>
              </a:gs>
            </a:gsLst>
            <a:lin ang="5400000" scaled="1"/>
          </a:gradFill>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3175" y="238618"/>
            <a:ext cx="720000" cy="720000"/>
          </a:xfrm>
          <a:prstGeom prst="rect">
            <a:avLst/>
          </a:prstGeom>
        </p:spPr>
      </p:pic>
      <p:sp>
        <p:nvSpPr>
          <p:cNvPr id="5" name="Textfeld 4">
            <a:extLst>
              <a:ext uri="{FF2B5EF4-FFF2-40B4-BE49-F238E27FC236}">
                <a16:creationId xmlns:a16="http://schemas.microsoft.com/office/drawing/2014/main" id="{027B3B13-3C71-104B-92CD-29B6205299BB}"/>
              </a:ext>
            </a:extLst>
          </p:cNvPr>
          <p:cNvSpPr txBox="1"/>
          <p:nvPr userDrawn="1"/>
        </p:nvSpPr>
        <p:spPr>
          <a:xfrm>
            <a:off x="5705475" y="3883117"/>
            <a:ext cx="3187699" cy="1015663"/>
          </a:xfrm>
          <a:prstGeom prst="rect">
            <a:avLst/>
          </a:prstGeom>
          <a:noFill/>
        </p:spPr>
        <p:txBody>
          <a:bodyPr wrap="square" lIns="0" tIns="0" rIns="0" bIns="0" rtlCol="0" anchor="b">
            <a:spAutoFit/>
          </a:bodyPr>
          <a:lstStyle/>
          <a:p>
            <a:pPr algn="r"/>
            <a:r>
              <a:rPr lang="de-DE" sz="1100" b="0" i="0" kern="1200" dirty="0">
                <a:solidFill>
                  <a:schemeClr val="bg1"/>
                </a:solidFill>
                <a:effectLst/>
                <a:latin typeface="Meta IGM" panose="02000503040000020004" pitchFamily="2" charset="0"/>
                <a:ea typeface="+mn-ea"/>
                <a:cs typeface="+mn-cs"/>
              </a:rPr>
              <a:t>IG METALL </a:t>
            </a:r>
            <a:br>
              <a:rPr lang="de-DE" sz="1100" b="0" i="0" kern="1200" dirty="0">
                <a:solidFill>
                  <a:schemeClr val="bg1"/>
                </a:solidFill>
                <a:effectLst/>
                <a:latin typeface="Meta IGM" panose="02000503040000020004" pitchFamily="2" charset="0"/>
                <a:ea typeface="+mn-ea"/>
                <a:cs typeface="+mn-cs"/>
              </a:rPr>
            </a:br>
            <a:r>
              <a:rPr lang="de-DE" sz="1100" b="1" i="0" kern="1200" dirty="0" smtClean="0">
                <a:solidFill>
                  <a:schemeClr val="bg1"/>
                </a:solidFill>
                <a:effectLst/>
                <a:latin typeface="Meta IGM" panose="02000503040000020004" pitchFamily="2" charset="0"/>
                <a:ea typeface="+mn-ea"/>
                <a:cs typeface="+mn-cs"/>
              </a:rPr>
              <a:t>Vorstand</a:t>
            </a:r>
            <a:endParaRPr lang="de-DE" sz="1100" b="1" i="0" kern="1200" dirty="0">
              <a:solidFill>
                <a:schemeClr val="bg1"/>
              </a:solidFill>
              <a:effectLst/>
              <a:latin typeface="Meta IGM" panose="02000503040000020004" pitchFamily="2" charset="0"/>
              <a:ea typeface="+mn-ea"/>
              <a:cs typeface="+mn-cs"/>
            </a:endParaRPr>
          </a:p>
          <a:p>
            <a:pPr algn="r"/>
            <a:endParaRPr lang="de-DE" sz="1100" b="0" i="0" kern="1200" dirty="0">
              <a:solidFill>
                <a:schemeClr val="bg1"/>
              </a:solidFill>
              <a:effectLst/>
              <a:latin typeface="Meta IGM" panose="02000503040000020004" pitchFamily="2" charset="0"/>
              <a:ea typeface="+mn-ea"/>
              <a:cs typeface="+mn-cs"/>
            </a:endParaRPr>
          </a:p>
          <a:p>
            <a:pPr algn="r"/>
            <a:r>
              <a:rPr lang="de-DE" sz="1100" b="0" i="0" kern="1200" dirty="0" smtClean="0">
                <a:solidFill>
                  <a:schemeClr val="bg1"/>
                </a:solidFill>
                <a:effectLst/>
                <a:latin typeface="Meta IGM" panose="02000503040000020004" pitchFamily="2" charset="0"/>
                <a:ea typeface="+mn-ea"/>
                <a:cs typeface="+mn-cs"/>
              </a:rPr>
              <a:t>Pia Bräuning (pia.braeuning@igmetall.de)</a:t>
            </a:r>
          </a:p>
          <a:p>
            <a:pPr algn="r"/>
            <a:r>
              <a:rPr lang="de-DE" sz="1100" b="0" i="0" kern="1200" dirty="0" smtClean="0">
                <a:solidFill>
                  <a:schemeClr val="bg1"/>
                </a:solidFill>
                <a:effectLst/>
                <a:latin typeface="Meta IGM" panose="02000503040000020004" pitchFamily="2" charset="0"/>
                <a:ea typeface="+mn-ea"/>
                <a:cs typeface="+mn-cs"/>
              </a:rPr>
              <a:t>Jenifer</a:t>
            </a:r>
            <a:r>
              <a:rPr lang="de-DE" sz="1100" b="0" i="0" kern="1200" baseline="0" dirty="0" smtClean="0">
                <a:solidFill>
                  <a:schemeClr val="bg1"/>
                </a:solidFill>
                <a:effectLst/>
                <a:latin typeface="Meta IGM" panose="02000503040000020004" pitchFamily="2" charset="0"/>
                <a:ea typeface="+mn-ea"/>
                <a:cs typeface="+mn-cs"/>
              </a:rPr>
              <a:t> Plater (jenifer.plater@igmetall.de) </a:t>
            </a:r>
            <a:endParaRPr lang="de-DE" sz="1100" b="0" i="0" kern="1200" dirty="0">
              <a:solidFill>
                <a:schemeClr val="bg1"/>
              </a:solidFill>
              <a:effectLst/>
              <a:latin typeface="Meta IGM" panose="02000503040000020004" pitchFamily="2" charset="0"/>
              <a:ea typeface="+mn-ea"/>
              <a:cs typeface="+mn-cs"/>
            </a:endParaRPr>
          </a:p>
          <a:p>
            <a:pPr algn="r"/>
            <a:endParaRPr lang="de-DE" sz="1100" b="0" i="0" kern="1200" dirty="0">
              <a:solidFill>
                <a:schemeClr val="bg1"/>
              </a:solidFill>
              <a:effectLst/>
              <a:latin typeface="Meta IGM" panose="02000503040000020004" pitchFamily="2" charset="0"/>
              <a:ea typeface="+mn-ea"/>
              <a:cs typeface="+mn-cs"/>
            </a:endParaRPr>
          </a:p>
        </p:txBody>
      </p:sp>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VIELEN DANK FÜR IHRE</a:t>
            </a:r>
            <a:br>
              <a:rPr lang="de-DE" dirty="0"/>
            </a:br>
            <a:r>
              <a:rPr lang="de-DE" dirty="0"/>
              <a:t>AUFMERKSAMKEIT.</a:t>
            </a:r>
            <a:endParaRPr lang="en-US" dirty="0"/>
          </a:p>
        </p:txBody>
      </p:sp>
    </p:spTree>
    <p:extLst>
      <p:ext uri="{BB962C8B-B14F-4D97-AF65-F5344CB8AC3E}">
        <p14:creationId xmlns:p14="http://schemas.microsoft.com/office/powerpoint/2010/main" val="18096386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eere Folie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0825" y="1365774"/>
            <a:ext cx="7722401" cy="454025"/>
          </a:xfrm>
          <a:prstGeom prst="rect">
            <a:avLst/>
          </a:prstGeom>
        </p:spPr>
        <p:txBody>
          <a:bodyPr/>
          <a:lstStyle>
            <a:lvl1pPr>
              <a:defRPr/>
            </a:lvl1pPr>
          </a:lstStyle>
          <a:p>
            <a:r>
              <a:rPr lang="de-DE" dirty="0"/>
              <a:t>Kapitel, Stichzeile oder 1-zeiliger Seitentitel</a:t>
            </a:r>
          </a:p>
        </p:txBody>
      </p:sp>
      <p:sp>
        <p:nvSpPr>
          <p:cNvPr id="4" name="Foliennummernplatzhalter 3"/>
          <p:cNvSpPr>
            <a:spLocks noGrp="1"/>
          </p:cNvSpPr>
          <p:nvPr>
            <p:ph type="sldNum" sz="quarter" idx="11"/>
          </p:nvPr>
        </p:nvSpPr>
        <p:spPr/>
        <p:txBody>
          <a:bodyPr/>
          <a:lstStyle/>
          <a:p>
            <a:fld id="{9B2D2253-2F85-404A-85AF-A094A6F488C8}" type="slidenum">
              <a:rPr lang="de-DE" smtClean="0"/>
              <a:pPr/>
              <a:t>‹Nr.›</a:t>
            </a:fld>
            <a:endParaRPr lang="de-DE" dirty="0"/>
          </a:p>
        </p:txBody>
      </p:sp>
    </p:spTree>
    <p:extLst>
      <p:ext uri="{BB962C8B-B14F-4D97-AF65-F5344CB8AC3E}">
        <p14:creationId xmlns:p14="http://schemas.microsoft.com/office/powerpoint/2010/main" val="677278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52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FFC5244-067F-C447-B524-C439049816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a:gradFill>
            <a:gsLst>
              <a:gs pos="0">
                <a:srgbClr val="FF0000"/>
              </a:gs>
              <a:gs pos="21000">
                <a:srgbClr val="FFC000"/>
              </a:gs>
              <a:gs pos="41000">
                <a:srgbClr val="FFFF00"/>
              </a:gs>
              <a:gs pos="79000">
                <a:srgbClr val="0070C0"/>
              </a:gs>
              <a:gs pos="61000">
                <a:srgbClr val="00B050"/>
              </a:gs>
              <a:gs pos="98000">
                <a:srgbClr val="7030A0"/>
              </a:gs>
            </a:gsLst>
            <a:lin ang="5400000" scaled="1"/>
          </a:gradFill>
        </p:spPr>
      </p:pic>
      <p:sp>
        <p:nvSpPr>
          <p:cNvPr id="2" name="Title 1"/>
          <p:cNvSpPr>
            <a:spLocks noGrp="1"/>
          </p:cNvSpPr>
          <p:nvPr>
            <p:ph type="ctrTitle" hasCustomPrompt="1"/>
          </p:nvPr>
        </p:nvSpPr>
        <p:spPr>
          <a:xfrm>
            <a:off x="250825" y="2374211"/>
            <a:ext cx="6591039" cy="961628"/>
          </a:xfrm>
        </p:spPr>
        <p:txBody>
          <a:bodyPr anchor="ctr" anchorCtr="0"/>
          <a:lstStyle>
            <a:lvl1pPr algn="l">
              <a:defRPr sz="3500" spc="200" baseline="0">
                <a:solidFill>
                  <a:schemeClr val="bg1"/>
                </a:solidFill>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3352934"/>
            <a:ext cx="2514146" cy="34769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pic>
        <p:nvPicPr>
          <p:cNvPr id="5" name="Grafik 4">
            <a:extLst>
              <a:ext uri="{FF2B5EF4-FFF2-40B4-BE49-F238E27FC236}">
                <a16:creationId xmlns:a16="http://schemas.microsoft.com/office/drawing/2014/main" id="{A1E45744-6AD6-4F43-A343-971D232597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3175" y="238618"/>
            <a:ext cx="720000" cy="720000"/>
          </a:xfrm>
          <a:prstGeom prst="rect">
            <a:avLst/>
          </a:prstGeom>
        </p:spPr>
      </p:pic>
    </p:spTree>
    <p:extLst>
      <p:ext uri="{BB962C8B-B14F-4D97-AF65-F5344CB8AC3E}">
        <p14:creationId xmlns:p14="http://schemas.microsoft.com/office/powerpoint/2010/main" val="11974314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A4C292A-10AF-5647-B74D-B0BC397868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a:gradFill>
            <a:gsLst>
              <a:gs pos="0">
                <a:srgbClr val="FF0000"/>
              </a:gs>
              <a:gs pos="21000">
                <a:srgbClr val="FFC000"/>
              </a:gs>
              <a:gs pos="41000">
                <a:srgbClr val="FFFF00"/>
              </a:gs>
              <a:gs pos="79000">
                <a:srgbClr val="0070C0"/>
              </a:gs>
              <a:gs pos="61000">
                <a:srgbClr val="00B050"/>
              </a:gs>
              <a:gs pos="98000">
                <a:srgbClr val="7030A0"/>
              </a:gs>
            </a:gsLst>
            <a:lin ang="5400000" scaled="1"/>
          </a:gradFill>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3175" y="238618"/>
            <a:ext cx="720000" cy="720000"/>
          </a:xfrm>
          <a:prstGeom prst="rect">
            <a:avLst/>
          </a:prstGeom>
        </p:spPr>
      </p:pic>
      <p:sp>
        <p:nvSpPr>
          <p:cNvPr id="2" name="Title 1"/>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ZWISCHENTITEL BEARBEITEN</a:t>
            </a:r>
            <a:endParaRPr lang="en-US" dirty="0"/>
          </a:p>
        </p:txBody>
      </p:sp>
    </p:spTree>
    <p:extLst>
      <p:ext uri="{BB962C8B-B14F-4D97-AF65-F5344CB8AC3E}">
        <p14:creationId xmlns:p14="http://schemas.microsoft.com/office/powerpoint/2010/main" val="36651749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6" y="231775"/>
            <a:ext cx="8642349" cy="454025"/>
          </a:xfrm>
        </p:spPr>
        <p:txBody>
          <a:bodyPr/>
          <a:lstStyle>
            <a:lvl1pPr>
              <a:defRPr spc="0" baseline="0"/>
            </a:lvl1pPr>
          </a:lstStyle>
          <a:p>
            <a:r>
              <a:rPr lang="de-DE" dirty="0"/>
              <a:t>TITEL BEARBEITEN</a:t>
            </a:r>
            <a:endParaRPr lang="en-US" dirty="0"/>
          </a:p>
        </p:txBody>
      </p:sp>
      <p:sp>
        <p:nvSpPr>
          <p:cNvPr id="3" name="Content Placeholder 2"/>
          <p:cNvSpPr>
            <a:spLocks noGrp="1"/>
          </p:cNvSpPr>
          <p:nvPr>
            <p:ph idx="1"/>
          </p:nvPr>
        </p:nvSpPr>
        <p:spPr>
          <a:xfrm>
            <a:off x="250822" y="2088642"/>
            <a:ext cx="8642349" cy="2119409"/>
          </a:xfrm>
        </p:spPr>
        <p:txBody>
          <a:bodyPr lIns="0" tIns="0" rIns="0" bIns="0">
            <a:normAutofit/>
          </a:bodyPr>
          <a:lstStyle>
            <a:lvl1pPr marL="280800" indent="-279450">
              <a:spcBef>
                <a:spcPts val="750"/>
              </a:spcBef>
              <a:buSzPct val="90000"/>
              <a:buFontTx/>
              <a:buBlip>
                <a:blip r:embed="rId2"/>
              </a:buBlip>
              <a:defRPr sz="1800" b="0" i="0">
                <a:solidFill>
                  <a:srgbClr val="3C3C3B"/>
                </a:solidFill>
                <a:latin typeface="Meta IGM" panose="02000503040000020004" pitchFamily="2" charset="0"/>
              </a:defRPr>
            </a:lvl1pPr>
            <a:lvl2pPr marL="586350" indent="-279450">
              <a:spcBef>
                <a:spcPts val="750"/>
              </a:spcBef>
              <a:buSzPct val="90000"/>
              <a:buFontTx/>
              <a:buBlip>
                <a:blip r:embed="rId3"/>
              </a:buBlip>
              <a:defRPr sz="1800" b="0" i="0">
                <a:solidFill>
                  <a:srgbClr val="3C3C3B"/>
                </a:solidFill>
                <a:latin typeface="Meta IGM" panose="02000503040000020004" pitchFamily="2" charset="0"/>
              </a:defRPr>
            </a:lvl2pPr>
            <a:lvl3pPr marL="899550" indent="-285750">
              <a:spcBef>
                <a:spcPts val="750"/>
              </a:spcBef>
              <a:buFontTx/>
              <a:buBlip>
                <a:blip r:embed="rId3"/>
              </a:buBlip>
              <a:defRPr b="0" i="0">
                <a:solidFill>
                  <a:srgbClr val="3C3C3B"/>
                </a:solidFill>
                <a:latin typeface="Meta IGM" panose="02000503040000020004" pitchFamily="2" charset="0"/>
              </a:defRPr>
            </a:lvl3pPr>
            <a:lvl4pPr marL="1200150" indent="-279450">
              <a:spcBef>
                <a:spcPts val="750"/>
              </a:spcBef>
              <a:buFontTx/>
              <a:buBlip>
                <a:blip r:embed="rId3"/>
              </a:buBlip>
              <a:defRPr b="0" i="0">
                <a:solidFill>
                  <a:srgbClr val="3C3C3B"/>
                </a:solidFill>
                <a:latin typeface="Meta IGM" panose="02000503040000020004" pitchFamily="2" charset="0"/>
              </a:defRPr>
            </a:lvl4pPr>
            <a:lvl5pPr marL="1471050">
              <a:spcBef>
                <a:spcPts val="750"/>
              </a:spcBef>
              <a:defRPr b="0" i="0">
                <a:solidFill>
                  <a:srgbClr val="3C3C3B"/>
                </a:solidFill>
                <a:latin typeface="Meta IGM" panose="02000503040000020004" pitchFamily="2" charset="0"/>
              </a:defRPr>
            </a:lvl5pPr>
          </a:lstStyle>
          <a:p>
            <a:pPr lvl="0"/>
            <a:r>
              <a:rPr lang="de-DE" dirty="0" smtClean="0"/>
              <a:t>Formatvorlagen des Textmasters bearbeiten</a:t>
            </a:r>
          </a:p>
        </p:txBody>
      </p:sp>
      <p:sp>
        <p:nvSpPr>
          <p:cNvPr id="9" name="Textplatzhalter 8">
            <a:extLst>
              <a:ext uri="{FF2B5EF4-FFF2-40B4-BE49-F238E27FC236}">
                <a16:creationId xmlns:a16="http://schemas.microsoft.com/office/drawing/2014/main" id="{CBAFFCE6-5B0A-D047-AF37-74CD899250A6}"/>
              </a:ext>
            </a:extLst>
          </p:cNvPr>
          <p:cNvSpPr>
            <a:spLocks noGrp="1"/>
          </p:cNvSpPr>
          <p:nvPr>
            <p:ph type="body" sz="quarter" idx="13" hasCustomPrompt="1"/>
          </p:nvPr>
        </p:nvSpPr>
        <p:spPr>
          <a:xfrm>
            <a:off x="250821" y="1065125"/>
            <a:ext cx="8642349"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8" name="Textplatzhalter 3">
            <a:extLst>
              <a:ext uri="{FF2B5EF4-FFF2-40B4-BE49-F238E27FC236}">
                <a16:creationId xmlns:a16="http://schemas.microsoft.com/office/drawing/2014/main" id="{D7486DF0-5739-C444-8591-8165BD759D7F}"/>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3"/>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3"/>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3"/>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3"/>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Tree>
    <p:extLst>
      <p:ext uri="{BB962C8B-B14F-4D97-AF65-F5344CB8AC3E}">
        <p14:creationId xmlns:p14="http://schemas.microsoft.com/office/powerpoint/2010/main" val="143693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er in Dreieck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b="0" i="0">
                <a:latin typeface="Meta IGM" panose="02000503040000020004" pitchFamily="2" charset="0"/>
              </a:defRPr>
            </a:lvl1pPr>
            <a:lvl2pPr>
              <a:defRPr/>
            </a:lvl2pPr>
            <a:lvl3pPr>
              <a:defRPr/>
            </a:lvl3pPr>
            <a:lvl4pPr>
              <a:defRPr/>
            </a:lvl4pPr>
            <a:lvl5pPr>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
        <p:nvSpPr>
          <p:cNvPr id="6" name="Bildplatzhalter 5">
            <a:extLst>
              <a:ext uri="{FF2B5EF4-FFF2-40B4-BE49-F238E27FC236}">
                <a16:creationId xmlns:a16="http://schemas.microsoft.com/office/drawing/2014/main" id="{1AFD7D0B-45C0-0649-BF63-2ABAFA50360B}"/>
              </a:ext>
            </a:extLst>
          </p:cNvPr>
          <p:cNvSpPr>
            <a:spLocks noGrp="1"/>
          </p:cNvSpPr>
          <p:nvPr>
            <p:ph type="pic" sz="quarter" idx="15"/>
          </p:nvPr>
        </p:nvSpPr>
        <p:spPr>
          <a:xfrm>
            <a:off x="5250569" y="1732138"/>
            <a:ext cx="3895208" cy="3908072"/>
          </a:xfrm>
          <a:custGeom>
            <a:avLst/>
            <a:gdLst>
              <a:gd name="connsiteX0" fmla="*/ 0 w 2844800"/>
              <a:gd name="connsiteY0" fmla="*/ 1492250 h 1492250"/>
              <a:gd name="connsiteX1" fmla="*/ 1422400 w 2844800"/>
              <a:gd name="connsiteY1" fmla="*/ 0 h 1492250"/>
              <a:gd name="connsiteX2" fmla="*/ 2844800 w 2844800"/>
              <a:gd name="connsiteY2" fmla="*/ 1492250 h 1492250"/>
              <a:gd name="connsiteX3" fmla="*/ 0 w 2844800"/>
              <a:gd name="connsiteY3" fmla="*/ 1492250 h 1492250"/>
              <a:gd name="connsiteX0" fmla="*/ 0 w 3719689"/>
              <a:gd name="connsiteY0" fmla="*/ 1492250 h 3366205"/>
              <a:gd name="connsiteX1" fmla="*/ 1422400 w 3719689"/>
              <a:gd name="connsiteY1" fmla="*/ 0 h 3366205"/>
              <a:gd name="connsiteX2" fmla="*/ 3719689 w 3719689"/>
              <a:gd name="connsiteY2" fmla="*/ 3366205 h 3366205"/>
              <a:gd name="connsiteX3" fmla="*/ 0 w 3719689"/>
              <a:gd name="connsiteY3" fmla="*/ 1492250 h 3366205"/>
              <a:gd name="connsiteX0" fmla="*/ 0 w 3905955"/>
              <a:gd name="connsiteY0" fmla="*/ 1938161 h 3812116"/>
              <a:gd name="connsiteX1" fmla="*/ 3905955 w 3905955"/>
              <a:gd name="connsiteY1" fmla="*/ 0 h 3812116"/>
              <a:gd name="connsiteX2" fmla="*/ 3719689 w 3905955"/>
              <a:gd name="connsiteY2" fmla="*/ 3812116 h 3812116"/>
              <a:gd name="connsiteX3" fmla="*/ 0 w 3905955"/>
              <a:gd name="connsiteY3" fmla="*/ 1938161 h 3812116"/>
              <a:gd name="connsiteX0" fmla="*/ 0 w 3905955"/>
              <a:gd name="connsiteY0" fmla="*/ 1938161 h 3496027"/>
              <a:gd name="connsiteX1" fmla="*/ 3905955 w 3905955"/>
              <a:gd name="connsiteY1" fmla="*/ 0 h 3496027"/>
              <a:gd name="connsiteX2" fmla="*/ 3900311 w 3905955"/>
              <a:gd name="connsiteY2" fmla="*/ 3496027 h 3496027"/>
              <a:gd name="connsiteX3" fmla="*/ 0 w 3905955"/>
              <a:gd name="connsiteY3" fmla="*/ 1938161 h 3496027"/>
              <a:gd name="connsiteX0" fmla="*/ 0 w 3900342"/>
              <a:gd name="connsiteY0" fmla="*/ 1830917 h 3388783"/>
              <a:gd name="connsiteX1" fmla="*/ 3821289 w 3900342"/>
              <a:gd name="connsiteY1" fmla="*/ 0 h 3388783"/>
              <a:gd name="connsiteX2" fmla="*/ 3900311 w 3900342"/>
              <a:gd name="connsiteY2" fmla="*/ 3388783 h 3388783"/>
              <a:gd name="connsiteX3" fmla="*/ 0 w 3900342"/>
              <a:gd name="connsiteY3" fmla="*/ 1830917 h 3388783"/>
              <a:gd name="connsiteX0" fmla="*/ 0 w 3900561"/>
              <a:gd name="connsiteY0" fmla="*/ 1932517 h 3490383"/>
              <a:gd name="connsiteX1" fmla="*/ 3894666 w 3900561"/>
              <a:gd name="connsiteY1" fmla="*/ 0 h 3490383"/>
              <a:gd name="connsiteX2" fmla="*/ 3900311 w 3900561"/>
              <a:gd name="connsiteY2" fmla="*/ 3490383 h 3490383"/>
              <a:gd name="connsiteX3" fmla="*/ 0 w 3900561"/>
              <a:gd name="connsiteY3" fmla="*/ 1932517 h 3490383"/>
              <a:gd name="connsiteX0" fmla="*/ 0 w 3895208"/>
              <a:gd name="connsiteY0" fmla="*/ 1932517 h 3908072"/>
              <a:gd name="connsiteX1" fmla="*/ 3894666 w 3895208"/>
              <a:gd name="connsiteY1" fmla="*/ 0 h 3908072"/>
              <a:gd name="connsiteX2" fmla="*/ 3894666 w 3895208"/>
              <a:gd name="connsiteY2" fmla="*/ 3908072 h 3908072"/>
              <a:gd name="connsiteX3" fmla="*/ 0 w 3895208"/>
              <a:gd name="connsiteY3" fmla="*/ 1932517 h 3908072"/>
            </a:gdLst>
            <a:ahLst/>
            <a:cxnLst>
              <a:cxn ang="0">
                <a:pos x="connsiteX0" y="connsiteY0"/>
              </a:cxn>
              <a:cxn ang="0">
                <a:pos x="connsiteX1" y="connsiteY1"/>
              </a:cxn>
              <a:cxn ang="0">
                <a:pos x="connsiteX2" y="connsiteY2"/>
              </a:cxn>
              <a:cxn ang="0">
                <a:pos x="connsiteX3" y="connsiteY3"/>
              </a:cxn>
            </a:cxnLst>
            <a:rect l="l" t="t" r="r" b="b"/>
            <a:pathLst>
              <a:path w="3895208" h="3908072">
                <a:moveTo>
                  <a:pt x="0" y="1932517"/>
                </a:moveTo>
                <a:lnTo>
                  <a:pt x="3894666" y="0"/>
                </a:lnTo>
                <a:cubicBezTo>
                  <a:pt x="3892785" y="1165342"/>
                  <a:pt x="3896547" y="2742730"/>
                  <a:pt x="3894666" y="3908072"/>
                </a:cubicBezTo>
                <a:lnTo>
                  <a:pt x="0" y="1932517"/>
                </a:lnTo>
                <a:close/>
              </a:path>
            </a:pathLst>
          </a:custGeom>
          <a:solidFill>
            <a:schemeClr val="accent6"/>
          </a:solidFill>
        </p:spPr>
        <p:txBody>
          <a:bodyPr anchor="ctr">
            <a:normAutofit/>
          </a:bodyPr>
          <a:lstStyle>
            <a:lvl1pPr marL="0" indent="0" algn="r">
              <a:spcBef>
                <a:spcPts val="500"/>
              </a:spcBef>
              <a:buFont typeface="Arial" panose="020B0604020202020204" pitchFamily="34" charset="0"/>
              <a:buNone/>
              <a:defRPr sz="1600"/>
            </a:lvl1pPr>
          </a:lstStyle>
          <a:p>
            <a:r>
              <a:rPr lang="de-DE" smtClean="0"/>
              <a:t>Bild durch Klicken auf Symbol hinzufügen</a:t>
            </a:r>
            <a:endParaRPr lang="de-DE" dirty="0"/>
          </a:p>
        </p:txBody>
      </p:sp>
      <p:sp>
        <p:nvSpPr>
          <p:cNvPr id="14" name="Bildplatzhalter 13">
            <a:extLst>
              <a:ext uri="{FF2B5EF4-FFF2-40B4-BE49-F238E27FC236}">
                <a16:creationId xmlns:a16="http://schemas.microsoft.com/office/drawing/2014/main" id="{307DC63A-7B6C-E443-8FD2-12E8BE98F005}"/>
              </a:ext>
            </a:extLst>
          </p:cNvPr>
          <p:cNvSpPr>
            <a:spLocks noGrp="1"/>
          </p:cNvSpPr>
          <p:nvPr>
            <p:ph type="pic" sz="quarter" idx="16"/>
          </p:nvPr>
        </p:nvSpPr>
        <p:spPr>
          <a:xfrm>
            <a:off x="6142614" y="1023853"/>
            <a:ext cx="2114407" cy="2121623"/>
          </a:xfrm>
          <a:custGeom>
            <a:avLst/>
            <a:gdLst>
              <a:gd name="connsiteX0" fmla="*/ 0 w 1614487"/>
              <a:gd name="connsiteY0" fmla="*/ 0 h 2119313"/>
              <a:gd name="connsiteX1" fmla="*/ 1614487 w 1614487"/>
              <a:gd name="connsiteY1" fmla="*/ 0 h 2119313"/>
              <a:gd name="connsiteX2" fmla="*/ 1614487 w 1614487"/>
              <a:gd name="connsiteY2" fmla="*/ 2119313 h 2119313"/>
              <a:gd name="connsiteX3" fmla="*/ 0 w 1614487"/>
              <a:gd name="connsiteY3" fmla="*/ 2119313 h 2119313"/>
              <a:gd name="connsiteX4" fmla="*/ 0 w 1614487"/>
              <a:gd name="connsiteY4" fmla="*/ 0 h 2119313"/>
              <a:gd name="connsiteX0" fmla="*/ 0 w 1614487"/>
              <a:gd name="connsiteY0" fmla="*/ 0 h 2119313"/>
              <a:gd name="connsiteX1" fmla="*/ 1614487 w 1614487"/>
              <a:gd name="connsiteY1" fmla="*/ 2119313 h 2119313"/>
              <a:gd name="connsiteX2" fmla="*/ 0 w 1614487"/>
              <a:gd name="connsiteY2" fmla="*/ 2119313 h 2119313"/>
              <a:gd name="connsiteX3" fmla="*/ 0 w 1614487"/>
              <a:gd name="connsiteY3" fmla="*/ 0 h 2119313"/>
              <a:gd name="connsiteX0" fmla="*/ 90054 w 1614487"/>
              <a:gd name="connsiteY0" fmla="*/ 0 h 2244004"/>
              <a:gd name="connsiteX1" fmla="*/ 1614487 w 1614487"/>
              <a:gd name="connsiteY1" fmla="*/ 2244004 h 2244004"/>
              <a:gd name="connsiteX2" fmla="*/ 0 w 1614487"/>
              <a:gd name="connsiteY2" fmla="*/ 2244004 h 2244004"/>
              <a:gd name="connsiteX3" fmla="*/ 90054 w 1614487"/>
              <a:gd name="connsiteY3" fmla="*/ 0 h 2244004"/>
              <a:gd name="connsiteX0" fmla="*/ 0 w 1524433"/>
              <a:gd name="connsiteY0" fmla="*/ 0 h 2244004"/>
              <a:gd name="connsiteX1" fmla="*/ 1524433 w 1524433"/>
              <a:gd name="connsiteY1" fmla="*/ 2244004 h 2244004"/>
              <a:gd name="connsiteX2" fmla="*/ 6927 w 1524433"/>
              <a:gd name="connsiteY2" fmla="*/ 2160877 h 2244004"/>
              <a:gd name="connsiteX3" fmla="*/ 0 w 1524433"/>
              <a:gd name="connsiteY3" fmla="*/ 0 h 2244004"/>
              <a:gd name="connsiteX0" fmla="*/ 0 w 2120179"/>
              <a:gd name="connsiteY0" fmla="*/ 0 h 2160877"/>
              <a:gd name="connsiteX1" fmla="*/ 2120179 w 2120179"/>
              <a:gd name="connsiteY1" fmla="*/ 1080223 h 2160877"/>
              <a:gd name="connsiteX2" fmla="*/ 6927 w 2120179"/>
              <a:gd name="connsiteY2" fmla="*/ 2160877 h 2160877"/>
              <a:gd name="connsiteX3" fmla="*/ 0 w 2120179"/>
              <a:gd name="connsiteY3" fmla="*/ 0 h 2160877"/>
              <a:gd name="connsiteX0" fmla="*/ 0 w 2120179"/>
              <a:gd name="connsiteY0" fmla="*/ 0 h 2147023"/>
              <a:gd name="connsiteX1" fmla="*/ 2120179 w 2120179"/>
              <a:gd name="connsiteY1" fmla="*/ 1080223 h 2147023"/>
              <a:gd name="connsiteX2" fmla="*/ 6927 w 2120179"/>
              <a:gd name="connsiteY2" fmla="*/ 2147023 h 2147023"/>
              <a:gd name="connsiteX3" fmla="*/ 0 w 2120179"/>
              <a:gd name="connsiteY3" fmla="*/ 0 h 2147023"/>
              <a:gd name="connsiteX0" fmla="*/ 6928 w 2127107"/>
              <a:gd name="connsiteY0" fmla="*/ 0 h 2147023"/>
              <a:gd name="connsiteX1" fmla="*/ 2127107 w 2127107"/>
              <a:gd name="connsiteY1" fmla="*/ 1080223 h 2147023"/>
              <a:gd name="connsiteX2" fmla="*/ 0 w 2127107"/>
              <a:gd name="connsiteY2" fmla="*/ 2147023 h 2147023"/>
              <a:gd name="connsiteX3" fmla="*/ 6928 w 2127107"/>
              <a:gd name="connsiteY3" fmla="*/ 0 h 2147023"/>
              <a:gd name="connsiteX0" fmla="*/ 338 w 2120517"/>
              <a:gd name="connsiteY0" fmla="*/ 0 h 2147023"/>
              <a:gd name="connsiteX1" fmla="*/ 2120517 w 2120517"/>
              <a:gd name="connsiteY1" fmla="*/ 1080223 h 2147023"/>
              <a:gd name="connsiteX2" fmla="*/ 6110 w 2120517"/>
              <a:gd name="connsiteY2" fmla="*/ 2147023 h 2147023"/>
              <a:gd name="connsiteX3" fmla="*/ 338 w 2120517"/>
              <a:gd name="connsiteY3" fmla="*/ 0 h 2147023"/>
              <a:gd name="connsiteX0" fmla="*/ 35503 w 2114407"/>
              <a:gd name="connsiteY0" fmla="*/ 0 h 2004148"/>
              <a:gd name="connsiteX1" fmla="*/ 2114407 w 2114407"/>
              <a:gd name="connsiteY1" fmla="*/ 937348 h 2004148"/>
              <a:gd name="connsiteX2" fmla="*/ 0 w 2114407"/>
              <a:gd name="connsiteY2" fmla="*/ 2004148 h 2004148"/>
              <a:gd name="connsiteX3" fmla="*/ 35503 w 2114407"/>
              <a:gd name="connsiteY3" fmla="*/ 0 h 2004148"/>
              <a:gd name="connsiteX0" fmla="*/ 6928 w 2114407"/>
              <a:gd name="connsiteY0" fmla="*/ 0 h 2121623"/>
              <a:gd name="connsiteX1" fmla="*/ 2114407 w 2114407"/>
              <a:gd name="connsiteY1" fmla="*/ 1054823 h 2121623"/>
              <a:gd name="connsiteX2" fmla="*/ 0 w 2114407"/>
              <a:gd name="connsiteY2" fmla="*/ 2121623 h 2121623"/>
              <a:gd name="connsiteX3" fmla="*/ 6928 w 2114407"/>
              <a:gd name="connsiteY3" fmla="*/ 0 h 2121623"/>
            </a:gdLst>
            <a:ahLst/>
            <a:cxnLst>
              <a:cxn ang="0">
                <a:pos x="connsiteX0" y="connsiteY0"/>
              </a:cxn>
              <a:cxn ang="0">
                <a:pos x="connsiteX1" y="connsiteY1"/>
              </a:cxn>
              <a:cxn ang="0">
                <a:pos x="connsiteX2" y="connsiteY2"/>
              </a:cxn>
              <a:cxn ang="0">
                <a:pos x="connsiteX3" y="connsiteY3"/>
              </a:cxn>
            </a:cxnLst>
            <a:rect l="l" t="t" r="r" b="b"/>
            <a:pathLst>
              <a:path w="2114407" h="2121623">
                <a:moveTo>
                  <a:pt x="6928" y="0"/>
                </a:moveTo>
                <a:lnTo>
                  <a:pt x="2114407" y="1054823"/>
                </a:lnTo>
                <a:lnTo>
                  <a:pt x="0" y="2121623"/>
                </a:lnTo>
                <a:cubicBezTo>
                  <a:pt x="2309" y="1405949"/>
                  <a:pt x="4619" y="715674"/>
                  <a:pt x="6928" y="0"/>
                </a:cubicBezTo>
                <a:close/>
              </a:path>
            </a:pathLst>
          </a:custGeom>
          <a:solidFill>
            <a:schemeClr val="accent6"/>
          </a:solidFill>
        </p:spPr>
        <p:txBody>
          <a:bodyPr anchor="ctr">
            <a:normAutofit/>
          </a:bodyPr>
          <a:lstStyle>
            <a:lvl1pPr marL="0" indent="0" algn="l">
              <a:lnSpc>
                <a:spcPct val="100000"/>
              </a:lnSpc>
              <a:spcBef>
                <a:spcPts val="100"/>
              </a:spcBef>
              <a:buFont typeface="Arial" panose="020B0604020202020204" pitchFamily="34" charset="0"/>
              <a:buNone/>
              <a:defRPr sz="1400"/>
            </a:lvl1pPr>
          </a:lstStyle>
          <a:p>
            <a:r>
              <a:rPr lang="de-DE" smtClean="0"/>
              <a:t>Bild durch Klicken auf Symbol hinzufügen</a:t>
            </a:r>
            <a:endParaRPr lang="de-DE" dirty="0"/>
          </a:p>
        </p:txBody>
      </p:sp>
      <p:pic>
        <p:nvPicPr>
          <p:cNvPr id="4" name="Grafik 3">
            <a:extLst>
              <a:ext uri="{FF2B5EF4-FFF2-40B4-BE49-F238E27FC236}">
                <a16:creationId xmlns:a16="http://schemas.microsoft.com/office/drawing/2014/main" id="{F6DCF02F-C1FA-3345-9455-044C8114F4A0}"/>
              </a:ext>
            </a:extLst>
          </p:cNvPr>
          <p:cNvPicPr>
            <a:picLocks noChangeAspect="1"/>
          </p:cNvPicPr>
          <p:nvPr userDrawn="1"/>
        </p:nvPicPr>
        <p:blipFill>
          <a:blip r:embed="rId3"/>
          <a:stretch>
            <a:fillRect/>
          </a:stretch>
        </p:blipFill>
        <p:spPr>
          <a:xfrm>
            <a:off x="5250569" y="3748884"/>
            <a:ext cx="4508500" cy="2057400"/>
          </a:xfrm>
          <a:prstGeom prst="rect">
            <a:avLst/>
          </a:prstGeom>
        </p:spPr>
      </p:pic>
    </p:spTree>
    <p:extLst>
      <p:ext uri="{BB962C8B-B14F-4D97-AF65-F5344CB8AC3E}">
        <p14:creationId xmlns:p14="http://schemas.microsoft.com/office/powerpoint/2010/main" val="1977837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smtClean="0"/>
              <a:t>Bild durch Klicken auf Symbol hinzufügen</a:t>
            </a:r>
            <a:endParaRPr lang="de-DE" dirty="0"/>
          </a:p>
        </p:txBody>
      </p:sp>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Tree>
    <p:extLst>
      <p:ext uri="{BB962C8B-B14F-4D97-AF65-F5344CB8AC3E}">
        <p14:creationId xmlns:p14="http://schemas.microsoft.com/office/powerpoint/2010/main" val="385205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250032" y="1080001"/>
            <a:ext cx="8643144" cy="3361632"/>
          </a:xfrm>
          <a:solidFill>
            <a:schemeClr val="accent6"/>
          </a:solidFill>
        </p:spPr>
        <p:txBody>
          <a:bodyPr lIns="0" tIns="0" rIns="0" bIns="0" anchor="ctr">
            <a:noAutofit/>
          </a:bodyPr>
          <a:lstStyle>
            <a:lvl1pPr marL="0" indent="0" algn="ctr">
              <a:buNone/>
              <a:defRPr/>
            </a:lvl1pPr>
          </a:lstStyle>
          <a:p>
            <a:r>
              <a:rPr lang="de-DE" smtClean="0"/>
              <a:t>Bild durch Klicken auf Symbol hinzufügen</a:t>
            </a:r>
            <a:endParaRPr lang="de-DE" dirty="0"/>
          </a:p>
        </p:txBody>
      </p:sp>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Tree>
    <p:extLst>
      <p:ext uri="{BB962C8B-B14F-4D97-AF65-F5344CB8AC3E}">
        <p14:creationId xmlns:p14="http://schemas.microsoft.com/office/powerpoint/2010/main" val="60306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Smartart">
    <p:spTree>
      <p:nvGrpSpPr>
        <p:cNvPr id="1" name=""/>
        <p:cNvGrpSpPr/>
        <p:nvPr/>
      </p:nvGrpSpPr>
      <p:grpSpPr>
        <a:xfrm>
          <a:off x="0" y="0"/>
          <a:ext cx="0" cy="0"/>
          <a:chOff x="0" y="0"/>
          <a:chExt cx="0" cy="0"/>
        </a:xfrm>
      </p:grpSpPr>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373757"/>
            <a:ext cx="4228967" cy="472175"/>
          </a:xfrm>
        </p:spPr>
        <p:txBody>
          <a:bodyPr/>
          <a:lstStyle>
            <a:lvl1pPr>
              <a:defRPr spc="200" baseline="0"/>
            </a:lvl1pPr>
          </a:lstStyle>
          <a:p>
            <a:r>
              <a:rPr lang="de-DE" dirty="0"/>
              <a:t>TITEL BEARBEITEN</a:t>
            </a:r>
            <a:endParaRPr lang="en-US" dirty="0"/>
          </a:p>
        </p:txBody>
      </p:sp>
      <p:sp>
        <p:nvSpPr>
          <p:cNvPr id="13" name="SmartArt-Platzhalter 3">
            <a:extLst>
              <a:ext uri="{FF2B5EF4-FFF2-40B4-BE49-F238E27FC236}">
                <a16:creationId xmlns:a16="http://schemas.microsoft.com/office/drawing/2014/main" id="{55665241-B298-6C48-8846-F34E0522A230}"/>
              </a:ext>
            </a:extLst>
          </p:cNvPr>
          <p:cNvSpPr>
            <a:spLocks noGrp="1"/>
          </p:cNvSpPr>
          <p:nvPr>
            <p:ph type="dgm" sz="quarter" idx="15"/>
          </p:nvPr>
        </p:nvSpPr>
        <p:spPr>
          <a:xfrm>
            <a:off x="250825" y="1739900"/>
            <a:ext cx="8642350" cy="2701925"/>
          </a:xfrm>
        </p:spPr>
        <p:txBody>
          <a:bodyPr/>
          <a:lstStyle>
            <a:lvl1pPr marL="0" indent="0">
              <a:buNone/>
              <a:defRPr/>
            </a:lvl1pPr>
          </a:lstStyle>
          <a:p>
            <a:r>
              <a:rPr lang="de-DE" smtClean="0"/>
              <a:t>Klicken Sie auf das Symbol, um die SmartArt-Grafik hinzuzufügen</a:t>
            </a:r>
            <a:endParaRPr lang="de-DE" dirty="0"/>
          </a:p>
        </p:txBody>
      </p:sp>
    </p:spTree>
    <p:extLst>
      <p:ext uri="{BB962C8B-B14F-4D97-AF65-F5344CB8AC3E}">
        <p14:creationId xmlns:p14="http://schemas.microsoft.com/office/powerpoint/2010/main" val="92827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Tree>
    <p:extLst>
      <p:ext uri="{BB962C8B-B14F-4D97-AF65-F5344CB8AC3E}">
        <p14:creationId xmlns:p14="http://schemas.microsoft.com/office/powerpoint/2010/main" val="8120100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231775"/>
            <a:ext cx="7722401" cy="454025"/>
          </a:xfrm>
          <a:prstGeom prst="rect">
            <a:avLst/>
          </a:prstGeom>
        </p:spPr>
        <p:txBody>
          <a:bodyPr vert="horz" lIns="0" tIns="0" rIns="0" bIns="0" rtlCol="0" anchor="t" anchorCtr="0">
            <a:noAutofit/>
          </a:bodyPr>
          <a:lstStyle/>
          <a:p>
            <a:r>
              <a:rPr lang="de-DE" dirty="0"/>
              <a:t>TITEL BEARBEITEN</a:t>
            </a:r>
            <a:endParaRPr lang="en-US" dirty="0"/>
          </a:p>
        </p:txBody>
      </p:sp>
      <p:sp>
        <p:nvSpPr>
          <p:cNvPr id="3" name="Text Placeholder 2"/>
          <p:cNvSpPr>
            <a:spLocks noGrp="1"/>
          </p:cNvSpPr>
          <p:nvPr>
            <p:ph type="body" idx="1"/>
          </p:nvPr>
        </p:nvSpPr>
        <p:spPr>
          <a:xfrm>
            <a:off x="250825" y="1252880"/>
            <a:ext cx="8642349" cy="3379843"/>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70113CA0-0DD7-9548-B4A8-43615A11C389}"/>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173175" y="238618"/>
            <a:ext cx="720000" cy="720000"/>
          </a:xfrm>
          <a:prstGeom prst="rect">
            <a:avLst/>
          </a:prstGeom>
        </p:spPr>
      </p:pic>
      <p:sp>
        <p:nvSpPr>
          <p:cNvPr id="4" name="Textfeld 3">
            <a:extLst>
              <a:ext uri="{FF2B5EF4-FFF2-40B4-BE49-F238E27FC236}">
                <a16:creationId xmlns:a16="http://schemas.microsoft.com/office/drawing/2014/main" id="{36E83AFE-0D76-C240-A33D-8D8C0966DBEB}"/>
              </a:ext>
            </a:extLst>
          </p:cNvPr>
          <p:cNvSpPr txBox="1"/>
          <p:nvPr userDrawn="1"/>
        </p:nvSpPr>
        <p:spPr>
          <a:xfrm>
            <a:off x="250824" y="4786476"/>
            <a:ext cx="4715001" cy="153888"/>
          </a:xfrm>
          <a:prstGeom prst="rect">
            <a:avLst/>
          </a:prstGeom>
          <a:noFill/>
        </p:spPr>
        <p:txBody>
          <a:bodyPr wrap="square" lIns="0" tIns="0" rIns="0" bIns="0" rtlCol="0" anchor="b"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000" dirty="0" smtClean="0">
                <a:solidFill>
                  <a:schemeClr val="accent5">
                    <a:lumMod val="50000"/>
                  </a:schemeClr>
                </a:solidFill>
              </a:rPr>
              <a:t>Geschlechtsidentität und geschlechtliche Vielfalt im Betrieb</a:t>
            </a:r>
            <a:r>
              <a:rPr lang="de-DE" sz="1000" b="0" i="0" dirty="0" smtClean="0">
                <a:solidFill>
                  <a:schemeClr val="accent5">
                    <a:lumMod val="50000"/>
                  </a:schemeClr>
                </a:solidFill>
                <a:latin typeface="Meta IGM" panose="02000503040000020004" pitchFamily="2" charset="0"/>
              </a:rPr>
              <a:t> </a:t>
            </a:r>
            <a:r>
              <a:rPr lang="de-DE" sz="1000" b="0" i="0" dirty="0">
                <a:solidFill>
                  <a:schemeClr val="accent5">
                    <a:lumMod val="50000"/>
                  </a:schemeClr>
                </a:solidFill>
                <a:latin typeface="Meta IGM" panose="02000503040000020004" pitchFamily="2" charset="0"/>
              </a:rPr>
              <a:t>| </a:t>
            </a:r>
            <a:r>
              <a:rPr lang="de-DE" sz="1000" b="0" i="0" dirty="0" smtClean="0">
                <a:solidFill>
                  <a:schemeClr val="accent5">
                    <a:lumMod val="50000"/>
                  </a:schemeClr>
                </a:solidFill>
                <a:latin typeface="Meta IGM" panose="02000503040000020004" pitchFamily="2" charset="0"/>
              </a:rPr>
              <a:t>September</a:t>
            </a:r>
            <a:r>
              <a:rPr lang="de-DE" sz="1000" b="0" i="0" baseline="0" dirty="0" smtClean="0">
                <a:solidFill>
                  <a:schemeClr val="accent5">
                    <a:lumMod val="50000"/>
                  </a:schemeClr>
                </a:solidFill>
                <a:latin typeface="Meta IGM" panose="02000503040000020004" pitchFamily="2" charset="0"/>
              </a:rPr>
              <a:t> 2023</a:t>
            </a:r>
            <a:endParaRPr lang="de-DE" sz="1000" b="0" i="0" dirty="0">
              <a:solidFill>
                <a:srgbClr val="3C3C3B"/>
              </a:solidFill>
              <a:latin typeface="Meta IGM" panose="02000503040000020004" pitchFamily="2" charset="0"/>
            </a:endParaRPr>
          </a:p>
        </p:txBody>
      </p:sp>
      <p:sp>
        <p:nvSpPr>
          <p:cNvPr id="13" name="Textfeld 12">
            <a:extLst>
              <a:ext uri="{FF2B5EF4-FFF2-40B4-BE49-F238E27FC236}">
                <a16:creationId xmlns:a16="http://schemas.microsoft.com/office/drawing/2014/main" id="{61566813-E909-A142-B31F-03FCE51CCD4D}"/>
              </a:ext>
            </a:extLst>
          </p:cNvPr>
          <p:cNvSpPr txBox="1"/>
          <p:nvPr userDrawn="1"/>
        </p:nvSpPr>
        <p:spPr>
          <a:xfrm>
            <a:off x="6115050" y="4636168"/>
            <a:ext cx="2784031" cy="307777"/>
          </a:xfrm>
          <a:prstGeom prst="rect">
            <a:avLst/>
          </a:prstGeom>
          <a:noFill/>
        </p:spPr>
        <p:txBody>
          <a:bodyPr wrap="square" lIns="0" tIns="0" rIns="0" bIns="0" rtlCol="0">
            <a:spAutoFit/>
          </a:bodyPr>
          <a:lstStyle/>
          <a:p>
            <a:pPr algn="r"/>
            <a:r>
              <a:rPr lang="de-DE" sz="1000" b="0" i="0" kern="1200" dirty="0">
                <a:solidFill>
                  <a:srgbClr val="3C3C3B"/>
                </a:solidFill>
                <a:effectLst/>
                <a:latin typeface="Meta IGM" panose="02000503040000020004" pitchFamily="2" charset="0"/>
                <a:ea typeface="+mn-ea"/>
                <a:cs typeface="+mn-cs"/>
              </a:rPr>
              <a:t>IG Metall</a:t>
            </a:r>
          </a:p>
          <a:p>
            <a:pPr algn="r"/>
            <a:r>
              <a:rPr lang="de-DE" sz="1000" b="1" i="0" kern="1200" dirty="0" smtClean="0">
                <a:solidFill>
                  <a:srgbClr val="3C3C3B"/>
                </a:solidFill>
                <a:effectLst/>
                <a:latin typeface="Meta IGM" panose="02000503040000020004" pitchFamily="2" charset="0"/>
                <a:ea typeface="+mn-ea"/>
                <a:cs typeface="+mn-cs"/>
              </a:rPr>
              <a:t>Ressort Frauen- und Gleichstellungspolitik</a:t>
            </a:r>
            <a:endParaRPr lang="de-DE" sz="1000" b="1"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2581257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2" r:id="rId4"/>
    <p:sldLayoutId id="2147483677" r:id="rId5"/>
    <p:sldLayoutId id="2147483675" r:id="rId6"/>
    <p:sldLayoutId id="2147483678" r:id="rId7"/>
    <p:sldLayoutId id="2147483676" r:id="rId8"/>
    <p:sldLayoutId id="2147483679" r:id="rId9"/>
    <p:sldLayoutId id="2147483674" r:id="rId10"/>
    <p:sldLayoutId id="2147483680" r:id="rId11"/>
    <p:sldLayoutId id="2147483681" r:id="rId12"/>
  </p:sldLayoutIdLst>
  <p:timing>
    <p:tnLst>
      <p:par>
        <p:cTn id="1" dur="indefinite" restart="never" nodeType="tmRoot"/>
      </p:par>
    </p:tnLst>
  </p:timing>
  <p:hf sldNum="0" hdr="0" dt="0"/>
  <p:txStyles>
    <p:titleStyle>
      <a:lvl1pPr algn="l" defTabSz="685800" rtl="0" eaLnBrk="1" latinLnBrk="0" hangingPunct="1">
        <a:lnSpc>
          <a:spcPct val="90000"/>
        </a:lnSpc>
        <a:spcBef>
          <a:spcPct val="0"/>
        </a:spcBef>
        <a:buNone/>
        <a:defRPr sz="2000" b="1" i="0" kern="1200" cap="none" spc="0" baseline="0">
          <a:solidFill>
            <a:srgbClr val="A71680"/>
          </a:solidFill>
          <a:latin typeface="Meta IGM" panose="02000503040000020004" pitchFamily="2" charset="0"/>
          <a:ea typeface="+mj-ea"/>
          <a:cs typeface="+mj-cs"/>
        </a:defRPr>
      </a:lvl1pPr>
    </p:titleStyle>
    <p:bodyStyle>
      <a:lvl1pPr marL="285750" indent="-285750" algn="l" defTabSz="685800" rtl="0" eaLnBrk="1" latinLnBrk="0" hangingPunct="1">
        <a:lnSpc>
          <a:spcPct val="90000"/>
        </a:lnSpc>
        <a:spcBef>
          <a:spcPts val="750"/>
        </a:spcBef>
        <a:buClr>
          <a:srgbClr val="A71680"/>
        </a:buClr>
        <a:buSzPct val="90000"/>
        <a:buFontTx/>
        <a:buBlip>
          <a:blip r:embed="rId15"/>
        </a:buBlip>
        <a:defRPr sz="1800" b="0" i="0" kern="1200">
          <a:solidFill>
            <a:srgbClr val="3C3C3B"/>
          </a:solidFill>
          <a:latin typeface="Meta IGM" panose="02000503040000020004" pitchFamily="2" charset="0"/>
          <a:ea typeface="+mn-ea"/>
          <a:cs typeface="+mn-cs"/>
        </a:defRPr>
      </a:lvl1pPr>
      <a:lvl2pPr marL="556650" indent="-285750" algn="l" defTabSz="685800" rtl="0" eaLnBrk="1" latinLnBrk="0" hangingPunct="1">
        <a:lnSpc>
          <a:spcPct val="90000"/>
        </a:lnSpc>
        <a:spcBef>
          <a:spcPts val="375"/>
        </a:spcBef>
        <a:buClr>
          <a:srgbClr val="A71680"/>
        </a:buClr>
        <a:buSzPct val="90000"/>
        <a:buFontTx/>
        <a:buBlip>
          <a:blip r:embed="rId15"/>
        </a:buBlip>
        <a:defRPr sz="1800" b="0" i="0" kern="1200">
          <a:solidFill>
            <a:srgbClr val="3C3C3B"/>
          </a:solidFill>
          <a:latin typeface="Meta IGM" panose="02000503040000020004" pitchFamily="2" charset="0"/>
          <a:ea typeface="+mn-ea"/>
          <a:cs typeface="+mn-cs"/>
        </a:defRPr>
      </a:lvl2pPr>
      <a:lvl3pPr marL="827550" indent="-285750" algn="l" defTabSz="685800" rtl="0" eaLnBrk="1" latinLnBrk="0" hangingPunct="1">
        <a:lnSpc>
          <a:spcPct val="90000"/>
        </a:lnSpc>
        <a:spcBef>
          <a:spcPts val="375"/>
        </a:spcBef>
        <a:buClr>
          <a:srgbClr val="A71680"/>
        </a:buClr>
        <a:buSzPct val="90000"/>
        <a:buFontTx/>
        <a:buBlip>
          <a:blip r:embed="rId15"/>
        </a:buBlip>
        <a:defRPr sz="1800" b="0" i="0" kern="1200">
          <a:solidFill>
            <a:srgbClr val="3C3C3B"/>
          </a:solidFill>
          <a:latin typeface="Meta IGM" panose="02000503040000020004" pitchFamily="2" charset="0"/>
          <a:ea typeface="+mn-ea"/>
          <a:cs typeface="+mn-cs"/>
        </a:defRPr>
      </a:lvl3pPr>
      <a:lvl4pPr marL="1098450" indent="-285750" algn="l" defTabSz="685800" rtl="0" eaLnBrk="1" latinLnBrk="0" hangingPunct="1">
        <a:lnSpc>
          <a:spcPct val="90000"/>
        </a:lnSpc>
        <a:spcBef>
          <a:spcPts val="375"/>
        </a:spcBef>
        <a:buClr>
          <a:srgbClr val="A71680"/>
        </a:buClr>
        <a:buSzPct val="90000"/>
        <a:buFontTx/>
        <a:buBlip>
          <a:blip r:embed="rId15"/>
        </a:buBlip>
        <a:defRPr sz="1800" b="0" i="0" kern="1200">
          <a:solidFill>
            <a:srgbClr val="3C3C3B"/>
          </a:solidFill>
          <a:latin typeface="Meta IGM" panose="02000503040000020004" pitchFamily="2" charset="0"/>
          <a:ea typeface="+mn-ea"/>
          <a:cs typeface="+mn-cs"/>
        </a:defRPr>
      </a:lvl4pPr>
      <a:lvl5pPr marL="1369350" indent="-285750" algn="l" defTabSz="685800" rtl="0" eaLnBrk="1" latinLnBrk="0" hangingPunct="1">
        <a:lnSpc>
          <a:spcPct val="90000"/>
        </a:lnSpc>
        <a:spcBef>
          <a:spcPts val="375"/>
        </a:spcBef>
        <a:buClr>
          <a:srgbClr val="A71680"/>
        </a:buClr>
        <a:buSzPct val="90000"/>
        <a:buFontTx/>
        <a:buBlip>
          <a:blip r:embed="rId15"/>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58">
          <p15:clr>
            <a:srgbClr val="F26B43"/>
          </p15:clr>
        </p15:guide>
        <p15:guide id="4" pos="5602">
          <p15:clr>
            <a:srgbClr val="F26B43"/>
          </p15:clr>
        </p15:guide>
        <p15:guide id="5" orient="horz" pos="146">
          <p15:clr>
            <a:srgbClr val="F26B43"/>
          </p15:clr>
        </p15:guide>
        <p15:guide id="6" orient="horz" pos="30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mailto:Frauen@igmetall.d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www.werkzeugkoffer.igmetall.de/"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062AD-6F39-8B4B-A769-7638138C83E4}"/>
              </a:ext>
            </a:extLst>
          </p:cNvPr>
          <p:cNvSpPr>
            <a:spLocks noGrp="1"/>
          </p:cNvSpPr>
          <p:nvPr>
            <p:ph type="ctrTitle"/>
          </p:nvPr>
        </p:nvSpPr>
        <p:spPr>
          <a:xfrm>
            <a:off x="250825" y="3076550"/>
            <a:ext cx="5224145" cy="1541626"/>
          </a:xfrm>
        </p:spPr>
        <p:txBody>
          <a:bodyPr/>
          <a:lstStyle/>
          <a:p>
            <a:r>
              <a:rPr lang="de-DE" dirty="0" smtClean="0"/>
              <a:t>Geschlechts-</a:t>
            </a:r>
            <a:br>
              <a:rPr lang="de-DE" dirty="0" smtClean="0"/>
            </a:br>
            <a:r>
              <a:rPr lang="de-DE" dirty="0" err="1" smtClean="0"/>
              <a:t>identität</a:t>
            </a:r>
            <a:r>
              <a:rPr lang="de-DE" dirty="0" smtClean="0"/>
              <a:t> und geschlechtliche Vielfalt im Betrieb</a:t>
            </a:r>
            <a:endParaRPr lang="de-DE" dirty="0"/>
          </a:p>
        </p:txBody>
      </p:sp>
      <p:sp>
        <p:nvSpPr>
          <p:cNvPr id="3" name="Textplatzhalter 2">
            <a:extLst>
              <a:ext uri="{FF2B5EF4-FFF2-40B4-BE49-F238E27FC236}">
                <a16:creationId xmlns:a16="http://schemas.microsoft.com/office/drawing/2014/main" id="{8DF8A6E5-718B-B342-B559-A0649F43F9A1}"/>
              </a:ext>
            </a:extLst>
          </p:cNvPr>
          <p:cNvSpPr>
            <a:spLocks noGrp="1"/>
          </p:cNvSpPr>
          <p:nvPr>
            <p:ph type="body" sz="quarter" idx="14"/>
          </p:nvPr>
        </p:nvSpPr>
        <p:spPr>
          <a:xfrm>
            <a:off x="250825" y="4544102"/>
            <a:ext cx="2514146" cy="379256"/>
          </a:xfrm>
        </p:spPr>
        <p:txBody>
          <a:bodyPr/>
          <a:lstStyle/>
          <a:p>
            <a:r>
              <a:rPr lang="de-DE" dirty="0" smtClean="0"/>
              <a:t>September 2023</a:t>
            </a:r>
            <a:endParaRPr lang="de-DE" dirty="0"/>
          </a:p>
        </p:txBody>
      </p:sp>
    </p:spTree>
    <p:extLst>
      <p:ext uri="{BB962C8B-B14F-4D97-AF65-F5344CB8AC3E}">
        <p14:creationId xmlns:p14="http://schemas.microsoft.com/office/powerpoint/2010/main" val="2943510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4808" y="1008658"/>
            <a:ext cx="3306301" cy="3116390"/>
          </a:xfrm>
          <a:prstGeom prst="ellipse">
            <a:avLst/>
          </a:prstGeom>
        </p:spPr>
      </p:pic>
      <p:sp>
        <p:nvSpPr>
          <p:cNvPr id="2" name="Rechteck 1"/>
          <p:cNvSpPr/>
          <p:nvPr/>
        </p:nvSpPr>
        <p:spPr>
          <a:xfrm>
            <a:off x="250827" y="998864"/>
            <a:ext cx="5823402" cy="3615862"/>
          </a:xfrm>
          <a:prstGeom prst="rect">
            <a:avLst/>
          </a:prstGeom>
        </p:spPr>
        <p:txBody>
          <a:bodyPr wrap="square">
            <a:spAutoFit/>
          </a:bodyPr>
          <a:lstStyle/>
          <a:p>
            <a:pPr>
              <a:lnSpc>
                <a:spcPct val="90000"/>
              </a:lnSpc>
              <a:spcBef>
                <a:spcPts val="750"/>
              </a:spcBef>
              <a:spcAft>
                <a:spcPts val="0"/>
              </a:spcAft>
            </a:pPr>
            <a:r>
              <a:rPr lang="de-DE" sz="1900" dirty="0" smtClean="0">
                <a:solidFill>
                  <a:schemeClr val="accent5"/>
                </a:solidFill>
                <a:ea typeface="Calibri" panose="020F0502020204030204" pitchFamily="34" charset="0"/>
              </a:rPr>
              <a:t>„Wir </a:t>
            </a:r>
            <a:r>
              <a:rPr lang="de-DE" sz="1900" dirty="0">
                <a:solidFill>
                  <a:schemeClr val="accent5"/>
                </a:solidFill>
                <a:ea typeface="Calibri" panose="020F0502020204030204" pitchFamily="34" charset="0"/>
              </a:rPr>
              <a:t>waren </a:t>
            </a:r>
            <a:r>
              <a:rPr lang="de-DE" sz="1900" dirty="0" smtClean="0">
                <a:solidFill>
                  <a:schemeClr val="accent5"/>
                </a:solidFill>
                <a:ea typeface="Calibri" panose="020F0502020204030204" pitchFamily="34" charset="0"/>
              </a:rPr>
              <a:t>überwältigt </a:t>
            </a:r>
            <a:r>
              <a:rPr lang="de-DE" sz="1900" dirty="0">
                <a:solidFill>
                  <a:schemeClr val="accent5"/>
                </a:solidFill>
                <a:ea typeface="Calibri" panose="020F0502020204030204" pitchFamily="34" charset="0"/>
              </a:rPr>
              <a:t>von dem Ansturm an jungen und politisch aktiven Menschen </a:t>
            </a:r>
            <a:r>
              <a:rPr lang="de-DE" sz="1900" dirty="0" smtClean="0">
                <a:solidFill>
                  <a:schemeClr val="accent5"/>
                </a:solidFill>
                <a:ea typeface="Calibri" panose="020F0502020204030204" pitchFamily="34" charset="0"/>
              </a:rPr>
              <a:t>und </a:t>
            </a:r>
            <a:r>
              <a:rPr lang="de-DE" sz="1900" dirty="0">
                <a:solidFill>
                  <a:schemeClr val="accent5"/>
                </a:solidFill>
                <a:ea typeface="Calibri" panose="020F0502020204030204" pitchFamily="34" charset="0"/>
              </a:rPr>
              <a:t>dem Interesse </a:t>
            </a:r>
            <a:r>
              <a:rPr lang="de-DE" sz="1900" dirty="0" smtClean="0">
                <a:solidFill>
                  <a:schemeClr val="accent5"/>
                </a:solidFill>
                <a:ea typeface="Calibri" panose="020F0502020204030204" pitchFamily="34" charset="0"/>
              </a:rPr>
              <a:t>an der IG Metall. Ich denke, wir können noch sichtbarer </a:t>
            </a:r>
            <a:r>
              <a:rPr lang="de-DE" sz="1900" dirty="0">
                <a:solidFill>
                  <a:schemeClr val="accent5"/>
                </a:solidFill>
                <a:ea typeface="Calibri" panose="020F0502020204030204" pitchFamily="34" charset="0"/>
              </a:rPr>
              <a:t>gegen </a:t>
            </a:r>
            <a:r>
              <a:rPr lang="de-DE" sz="1900" dirty="0" smtClean="0">
                <a:solidFill>
                  <a:schemeClr val="accent5"/>
                </a:solidFill>
                <a:ea typeface="Calibri" panose="020F0502020204030204" pitchFamily="34" charset="0"/>
              </a:rPr>
              <a:t>Diskriminierung in den Betrieben auftreten und sollten </a:t>
            </a:r>
            <a:r>
              <a:rPr lang="de-DE" sz="1900" dirty="0">
                <a:solidFill>
                  <a:schemeClr val="accent5"/>
                </a:solidFill>
                <a:ea typeface="Calibri" panose="020F0502020204030204" pitchFamily="34" charset="0"/>
              </a:rPr>
              <a:t>auch präsenter in der Community </a:t>
            </a:r>
            <a:r>
              <a:rPr lang="de-DE" sz="1900" dirty="0" smtClean="0">
                <a:solidFill>
                  <a:schemeClr val="accent5"/>
                </a:solidFill>
                <a:ea typeface="Calibri" panose="020F0502020204030204" pitchFamily="34" charset="0"/>
              </a:rPr>
              <a:t>sein. </a:t>
            </a:r>
            <a:endParaRPr lang="de-DE" sz="1900" dirty="0">
              <a:solidFill>
                <a:schemeClr val="accent5"/>
              </a:solidFill>
              <a:ea typeface="Calibri" panose="020F0502020204030204" pitchFamily="34" charset="0"/>
            </a:endParaRPr>
          </a:p>
          <a:p>
            <a:pPr>
              <a:lnSpc>
                <a:spcPct val="90000"/>
              </a:lnSpc>
              <a:spcBef>
                <a:spcPts val="750"/>
              </a:spcBef>
              <a:spcAft>
                <a:spcPts val="0"/>
              </a:spcAft>
            </a:pPr>
            <a:r>
              <a:rPr lang="de-DE" sz="1900" dirty="0" smtClean="0">
                <a:solidFill>
                  <a:schemeClr val="accent5"/>
                </a:solidFill>
                <a:ea typeface="Calibri" panose="020F0502020204030204" pitchFamily="34" charset="0"/>
              </a:rPr>
              <a:t>Uns verbindet so viel: Vielfalt</a:t>
            </a:r>
            <a:r>
              <a:rPr lang="de-DE" sz="1900" dirty="0">
                <a:solidFill>
                  <a:schemeClr val="accent5"/>
                </a:solidFill>
                <a:ea typeface="Calibri" panose="020F0502020204030204" pitchFamily="34" charset="0"/>
              </a:rPr>
              <a:t>, </a:t>
            </a:r>
            <a:r>
              <a:rPr lang="de-DE" sz="1900" dirty="0" smtClean="0">
                <a:solidFill>
                  <a:schemeClr val="accent5"/>
                </a:solidFill>
                <a:ea typeface="Calibri" panose="020F0502020204030204" pitchFamily="34" charset="0"/>
              </a:rPr>
              <a:t>Respekt, Solidarität. Auf diesen Werten können wir aufbauen und uns so gegenseitig stärken. Dazu müssen wir der Community mehr Beteiligung bieten. Sonst entgeht uns ein wahnsinniges Potenzial </a:t>
            </a:r>
            <a:r>
              <a:rPr lang="de-DE" sz="1900" dirty="0">
                <a:solidFill>
                  <a:schemeClr val="accent5"/>
                </a:solidFill>
                <a:ea typeface="Calibri" panose="020F0502020204030204" pitchFamily="34" charset="0"/>
              </a:rPr>
              <a:t>an Energie, Ideen, Engagement, und nicht zuletzt </a:t>
            </a:r>
            <a:r>
              <a:rPr lang="de-DE" sz="1900" dirty="0" smtClean="0">
                <a:solidFill>
                  <a:schemeClr val="accent5"/>
                </a:solidFill>
                <a:ea typeface="Calibri" panose="020F0502020204030204" pitchFamily="34" charset="0"/>
              </a:rPr>
              <a:t>Mitstreiter*innen </a:t>
            </a:r>
            <a:r>
              <a:rPr lang="de-DE" sz="1900" dirty="0">
                <a:solidFill>
                  <a:schemeClr val="accent5"/>
                </a:solidFill>
                <a:ea typeface="Calibri" panose="020F0502020204030204" pitchFamily="34" charset="0"/>
              </a:rPr>
              <a:t>für </a:t>
            </a:r>
            <a:r>
              <a:rPr lang="de-DE" sz="1900" dirty="0" smtClean="0">
                <a:solidFill>
                  <a:schemeClr val="accent5"/>
                </a:solidFill>
                <a:ea typeface="Calibri" panose="020F0502020204030204" pitchFamily="34" charset="0"/>
              </a:rPr>
              <a:t>unsere Gewerkschaftsbewegung.“</a:t>
            </a:r>
            <a:endParaRPr lang="de-DE" sz="1900" dirty="0">
              <a:solidFill>
                <a:schemeClr val="accent5"/>
              </a:solidFill>
              <a:effectLst/>
              <a:ea typeface="Calibri" panose="020F0502020204030204" pitchFamily="34" charset="0"/>
            </a:endParaRPr>
          </a:p>
        </p:txBody>
      </p:sp>
      <p:sp>
        <p:nvSpPr>
          <p:cNvPr id="5" name="Titel 2"/>
          <p:cNvSpPr txBox="1">
            <a:spLocks/>
          </p:cNvSpPr>
          <p:nvPr/>
        </p:nvSpPr>
        <p:spPr>
          <a:xfrm>
            <a:off x="250827" y="231775"/>
            <a:ext cx="7543344"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Philipp </a:t>
            </a:r>
            <a:r>
              <a:rPr lang="de-DE" sz="2000" cap="none" spc="0" dirty="0" err="1" smtClean="0">
                <a:latin typeface="Meta IGM" panose="02000503040000020004" pitchFamily="2" charset="0"/>
              </a:rPr>
              <a:t>Bembenek</a:t>
            </a:r>
            <a:r>
              <a:rPr lang="de-DE" sz="2000" cap="none" spc="0" dirty="0" smtClean="0">
                <a:latin typeface="Meta IGM" panose="02000503040000020004" pitchFamily="2" charset="0"/>
              </a:rPr>
              <a:t> – Gewerkschaftssekretär der Geschäftsstelle Münster über die erste Teilnahme beim CSD Münster</a:t>
            </a:r>
            <a:endParaRPr lang="de-DE" sz="2000" cap="none" spc="0" dirty="0">
              <a:latin typeface="Meta IGM" panose="02000503040000020004" pitchFamily="2" charset="0"/>
            </a:endParaRPr>
          </a:p>
        </p:txBody>
      </p:sp>
    </p:spTree>
    <p:extLst>
      <p:ext uri="{BB962C8B-B14F-4D97-AF65-F5344CB8AC3E}">
        <p14:creationId xmlns:p14="http://schemas.microsoft.com/office/powerpoint/2010/main" val="2836577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0827" y="1089819"/>
            <a:ext cx="5279116" cy="2963861"/>
          </a:xfrm>
        </p:spPr>
        <p:txBody>
          <a:bodyPr/>
          <a:lstStyle/>
          <a:p>
            <a:pPr marL="1350" indent="0">
              <a:buNone/>
            </a:pPr>
            <a:r>
              <a:rPr lang="de-DE" dirty="0" smtClean="0">
                <a:solidFill>
                  <a:schemeClr val="accent5"/>
                </a:solidFill>
              </a:rPr>
              <a:t>„</a:t>
            </a:r>
            <a:r>
              <a:rPr lang="de-DE" sz="1600" dirty="0">
                <a:solidFill>
                  <a:schemeClr val="accent5"/>
                </a:solidFill>
              </a:rPr>
              <a:t>In meinem Berufsleben spielt meine geschlechtliche Identität </a:t>
            </a:r>
            <a:r>
              <a:rPr lang="de-DE" sz="1600" dirty="0" smtClean="0">
                <a:solidFill>
                  <a:schemeClr val="accent5"/>
                </a:solidFill>
              </a:rPr>
              <a:t>eher keine Rolle. Hier wissen alle Bescheid und akzeptieren mich. Ich war 24 Jahre Betriebsrätin und habe gemerkt, dass besonders Kolleg*innen mit heiklen persönlichen Themen meinen Rat suchten. </a:t>
            </a:r>
          </a:p>
          <a:p>
            <a:pPr marL="1350" indent="0">
              <a:buNone/>
            </a:pPr>
            <a:r>
              <a:rPr lang="de-DE" sz="1600" dirty="0" smtClean="0">
                <a:solidFill>
                  <a:schemeClr val="accent5"/>
                </a:solidFill>
              </a:rPr>
              <a:t>Insbesondere </a:t>
            </a:r>
            <a:r>
              <a:rPr lang="de-DE" sz="1600" dirty="0">
                <a:solidFill>
                  <a:schemeClr val="accent5"/>
                </a:solidFill>
              </a:rPr>
              <a:t>transgeschlechtlichen Kolleg*innen möchte ich </a:t>
            </a:r>
            <a:r>
              <a:rPr lang="de-DE" sz="1600" dirty="0" smtClean="0">
                <a:solidFill>
                  <a:schemeClr val="accent5"/>
                </a:solidFill>
              </a:rPr>
              <a:t>sagen: geht offen </a:t>
            </a:r>
            <a:r>
              <a:rPr lang="de-DE" sz="1600" dirty="0">
                <a:solidFill>
                  <a:schemeClr val="accent5"/>
                </a:solidFill>
              </a:rPr>
              <a:t>und selbstbewusst </a:t>
            </a:r>
            <a:r>
              <a:rPr lang="de-DE" sz="1600" dirty="0" smtClean="0">
                <a:solidFill>
                  <a:schemeClr val="accent5"/>
                </a:solidFill>
              </a:rPr>
              <a:t>mit eurer Identität um. Das ist </a:t>
            </a:r>
            <a:r>
              <a:rPr lang="de-DE" sz="1600" dirty="0">
                <a:solidFill>
                  <a:schemeClr val="accent5"/>
                </a:solidFill>
              </a:rPr>
              <a:t>nichts, wofür man sich schämen muss. </a:t>
            </a:r>
            <a:endParaRPr lang="de-DE" sz="1600" dirty="0" smtClean="0">
              <a:solidFill>
                <a:schemeClr val="accent5"/>
              </a:solidFill>
            </a:endParaRPr>
          </a:p>
          <a:p>
            <a:pPr marL="1350" indent="0">
              <a:buNone/>
            </a:pPr>
            <a:r>
              <a:rPr lang="de-DE" sz="1600" dirty="0" smtClean="0">
                <a:solidFill>
                  <a:schemeClr val="accent5"/>
                </a:solidFill>
              </a:rPr>
              <a:t>Allen anderen will ich sagen: Begegnet den Kolleg*innen locker, sprecht sie mit ihrem angeglichenen Namen an und akzeptiert sie einfach. Stellt euch bei Angriffen schützend zur Seite. Das zeigt Zivilcourage und menschliche Größe.“</a:t>
            </a:r>
            <a:endParaRPr lang="de-DE" sz="1600" dirty="0">
              <a:solidFill>
                <a:schemeClr val="accent5"/>
              </a:solidFill>
            </a:endParaRPr>
          </a:p>
          <a:p>
            <a:endParaRPr lang="de-DE" dirty="0"/>
          </a:p>
        </p:txBody>
      </p:sp>
      <p:sp>
        <p:nvSpPr>
          <p:cNvPr id="6" name="Titel 2"/>
          <p:cNvSpPr txBox="1">
            <a:spLocks/>
          </p:cNvSpPr>
          <p:nvPr/>
        </p:nvSpPr>
        <p:spPr>
          <a:xfrm>
            <a:off x="250827" y="231775"/>
            <a:ext cx="7082480"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Martina Pracht – Aktive Metallerin bei Opel Eisenach GmbH  </a:t>
            </a:r>
            <a:endParaRPr lang="de-DE" sz="2000" cap="none" spc="0" dirty="0">
              <a:latin typeface="Meta IGM" panose="02000503040000020004" pitchFamily="2" charset="0"/>
            </a:endParaRPr>
          </a:p>
        </p:txBody>
      </p:sp>
      <p:pic>
        <p:nvPicPr>
          <p:cNvPr id="4" name="Grafik 3"/>
          <p:cNvPicPr>
            <a:picLocks noChangeAspect="1"/>
          </p:cNvPicPr>
          <p:nvPr/>
        </p:nvPicPr>
        <p:blipFill>
          <a:blip r:embed="rId3"/>
          <a:stretch>
            <a:fillRect/>
          </a:stretch>
        </p:blipFill>
        <p:spPr>
          <a:xfrm>
            <a:off x="5812067" y="1031196"/>
            <a:ext cx="3081108" cy="3081108"/>
          </a:xfrm>
          <a:prstGeom prst="rect">
            <a:avLst/>
          </a:prstGeom>
        </p:spPr>
      </p:pic>
    </p:spTree>
    <p:extLst>
      <p:ext uri="{BB962C8B-B14F-4D97-AF65-F5344CB8AC3E}">
        <p14:creationId xmlns:p14="http://schemas.microsoft.com/office/powerpoint/2010/main" val="3238772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Argumente für Arbeitgeber</a:t>
            </a:r>
            <a:endParaRPr lang="de-DE" dirty="0"/>
          </a:p>
        </p:txBody>
      </p:sp>
      <p:sp>
        <p:nvSpPr>
          <p:cNvPr id="3" name="Inhaltsplatzhalter 2"/>
          <p:cNvSpPr>
            <a:spLocks noGrp="1"/>
          </p:cNvSpPr>
          <p:nvPr>
            <p:ph idx="1"/>
          </p:nvPr>
        </p:nvSpPr>
        <p:spPr>
          <a:xfrm>
            <a:off x="250826" y="1512045"/>
            <a:ext cx="8642349" cy="2119409"/>
          </a:xfrm>
        </p:spPr>
        <p:txBody>
          <a:bodyPr/>
          <a:lstStyle/>
          <a:p>
            <a:pPr marL="358775" indent="-358775">
              <a:lnSpc>
                <a:spcPct val="110000"/>
              </a:lnSpc>
              <a:spcBef>
                <a:spcPts val="600"/>
              </a:spcBef>
            </a:pPr>
            <a:r>
              <a:rPr lang="de-DE" dirty="0">
                <a:solidFill>
                  <a:schemeClr val="accent5"/>
                </a:solidFill>
              </a:rPr>
              <a:t>Wenn alle so sein dürfen wie sie sind, können </a:t>
            </a:r>
            <a:r>
              <a:rPr lang="de-DE" sz="2400" b="1" dirty="0">
                <a:solidFill>
                  <a:schemeClr val="accent5"/>
                </a:solidFill>
              </a:rPr>
              <a:t>alle Talente </a:t>
            </a:r>
            <a:r>
              <a:rPr lang="de-DE" dirty="0">
                <a:solidFill>
                  <a:schemeClr val="accent5"/>
                </a:solidFill>
              </a:rPr>
              <a:t>genutzt, Energien konzentriert und neue Perspektiven geschaffen werden. </a:t>
            </a:r>
          </a:p>
          <a:p>
            <a:pPr marL="358775" indent="-358775">
              <a:lnSpc>
                <a:spcPct val="110000"/>
              </a:lnSpc>
              <a:spcBef>
                <a:spcPts val="600"/>
              </a:spcBef>
            </a:pPr>
            <a:r>
              <a:rPr lang="de-DE" dirty="0">
                <a:solidFill>
                  <a:schemeClr val="accent5"/>
                </a:solidFill>
              </a:rPr>
              <a:t>Von einer offenen, inklusiven und </a:t>
            </a:r>
            <a:r>
              <a:rPr lang="de-DE" sz="2400" b="1" dirty="0">
                <a:solidFill>
                  <a:schemeClr val="accent5"/>
                </a:solidFill>
              </a:rPr>
              <a:t>vielfältigen Unternehmenskultur </a:t>
            </a:r>
            <a:r>
              <a:rPr lang="de-DE" dirty="0">
                <a:solidFill>
                  <a:schemeClr val="accent5"/>
                </a:solidFill>
              </a:rPr>
              <a:t>profitieren alle.</a:t>
            </a:r>
          </a:p>
          <a:p>
            <a:pPr marL="358775" indent="-358775">
              <a:lnSpc>
                <a:spcPct val="110000"/>
              </a:lnSpc>
              <a:spcBef>
                <a:spcPts val="600"/>
              </a:spcBef>
            </a:pPr>
            <a:r>
              <a:rPr lang="de-DE" dirty="0">
                <a:solidFill>
                  <a:schemeClr val="accent5"/>
                </a:solidFill>
              </a:rPr>
              <a:t>Unternehmen können gut </a:t>
            </a:r>
            <a:r>
              <a:rPr lang="de-DE" sz="2400" b="1" dirty="0">
                <a:solidFill>
                  <a:schemeClr val="accent5"/>
                </a:solidFill>
              </a:rPr>
              <a:t>qualifizierte Beschäftigte </a:t>
            </a:r>
            <a:r>
              <a:rPr lang="de-DE" dirty="0">
                <a:solidFill>
                  <a:schemeClr val="accent5"/>
                </a:solidFill>
              </a:rPr>
              <a:t>gewinnen und halten, ihr Image verbessern, die Arbeitsleistung kann gesteigert werden.</a:t>
            </a:r>
          </a:p>
          <a:p>
            <a:pPr marL="1350" indent="0">
              <a:buNone/>
            </a:pPr>
            <a:endParaRPr lang="de-DE" dirty="0"/>
          </a:p>
        </p:txBody>
      </p:sp>
    </p:spTree>
    <p:extLst>
      <p:ext uri="{BB962C8B-B14F-4D97-AF65-F5344CB8AC3E}">
        <p14:creationId xmlns:p14="http://schemas.microsoft.com/office/powerpoint/2010/main" val="796155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50006" y="1695843"/>
            <a:ext cx="4898120" cy="3050293"/>
          </a:xfrm>
        </p:spPr>
        <p:txBody>
          <a:bodyPr/>
          <a:lstStyle/>
          <a:p>
            <a:pPr marL="1350" indent="0">
              <a:buNone/>
            </a:pPr>
            <a:r>
              <a:rPr lang="de-DE" dirty="0" smtClean="0">
                <a:solidFill>
                  <a:schemeClr val="accent5"/>
                </a:solidFill>
              </a:rPr>
              <a:t>„Zugehörigkeit </a:t>
            </a:r>
            <a:r>
              <a:rPr lang="de-DE" dirty="0">
                <a:solidFill>
                  <a:schemeClr val="accent5"/>
                </a:solidFill>
              </a:rPr>
              <a:t>ist ein grundlegendes menschliches Bedürfnis, das wir alle haben – ganz gleich welcher sexuellen Orientierung, welchen Geschlechts, welcher Religion oder Herkunft. Eine realistische Repräsentation und Teilhabe in Gesellschaft, Wirtschaft, Politik und Medien spielt eine große Rolle, wenn es um das Gefühl wahrer Zugehörigkeit geht. Wir bei </a:t>
            </a:r>
            <a:r>
              <a:rPr lang="de-DE" dirty="0" err="1">
                <a:solidFill>
                  <a:schemeClr val="accent5"/>
                </a:solidFill>
              </a:rPr>
              <a:t>thyssenkrupp</a:t>
            </a:r>
            <a:r>
              <a:rPr lang="de-DE" dirty="0">
                <a:solidFill>
                  <a:schemeClr val="accent5"/>
                </a:solidFill>
              </a:rPr>
              <a:t> fördern eine Unternehmenskultur, in der </a:t>
            </a:r>
            <a:r>
              <a:rPr lang="de-DE" dirty="0" smtClean="0">
                <a:solidFill>
                  <a:schemeClr val="accent5"/>
                </a:solidFill>
              </a:rPr>
              <a:t>alle sie </a:t>
            </a:r>
            <a:r>
              <a:rPr lang="de-DE" dirty="0">
                <a:solidFill>
                  <a:schemeClr val="accent5"/>
                </a:solidFill>
              </a:rPr>
              <a:t>selbst sein </a:t>
            </a:r>
            <a:r>
              <a:rPr lang="de-DE" dirty="0" smtClean="0">
                <a:solidFill>
                  <a:schemeClr val="accent5"/>
                </a:solidFill>
              </a:rPr>
              <a:t>können </a:t>
            </a:r>
            <a:r>
              <a:rPr lang="de-DE" dirty="0">
                <a:solidFill>
                  <a:schemeClr val="accent5"/>
                </a:solidFill>
              </a:rPr>
              <a:t>und sich zugehörig </a:t>
            </a:r>
            <a:r>
              <a:rPr lang="de-DE" dirty="0" smtClean="0">
                <a:solidFill>
                  <a:schemeClr val="accent5"/>
                </a:solidFill>
              </a:rPr>
              <a:t>fühlen.“</a:t>
            </a:r>
            <a:endParaRPr lang="de-DE" dirty="0">
              <a:solidFill>
                <a:schemeClr val="accent5"/>
              </a:solidFill>
            </a:endParaRPr>
          </a:p>
          <a:p>
            <a:endParaRPr lang="de-DE" dirty="0"/>
          </a:p>
        </p:txBody>
      </p:sp>
      <p:pic>
        <p:nvPicPr>
          <p:cNvPr id="1026" name="Picture 2" descr="Vorstand - DGF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53727" y="1366352"/>
            <a:ext cx="3100929" cy="3133810"/>
          </a:xfrm>
          <a:prstGeom prst="ellipse">
            <a:avLst/>
          </a:prstGeom>
          <a:noFill/>
          <a:extLst>
            <a:ext uri="{909E8E84-426E-40DD-AFC4-6F175D3DCCD1}">
              <a14:hiddenFill xmlns:a14="http://schemas.microsoft.com/office/drawing/2010/main">
                <a:solidFill>
                  <a:srgbClr val="FFFFFF"/>
                </a:solidFill>
              </a14:hiddenFill>
            </a:ext>
          </a:extLst>
        </p:spPr>
      </p:pic>
      <p:sp>
        <p:nvSpPr>
          <p:cNvPr id="6" name="Titel 2"/>
          <p:cNvSpPr txBox="1">
            <a:spLocks/>
          </p:cNvSpPr>
          <p:nvPr/>
        </p:nvSpPr>
        <p:spPr>
          <a:xfrm>
            <a:off x="250826" y="231775"/>
            <a:ext cx="6988174"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Oliver Burkhard – </a:t>
            </a:r>
          </a:p>
          <a:p>
            <a:r>
              <a:rPr lang="de-DE" sz="1600" cap="none" spc="0" dirty="0" smtClean="0">
                <a:latin typeface="Meta IGM" panose="02000503040000020004" pitchFamily="2" charset="0"/>
              </a:rPr>
              <a:t>Personalvorstand und Arbeitsdirektor der </a:t>
            </a:r>
            <a:r>
              <a:rPr lang="de-DE" sz="1600" cap="none" spc="0" dirty="0" err="1" smtClean="0">
                <a:latin typeface="Meta IGM" panose="02000503040000020004" pitchFamily="2" charset="0"/>
              </a:rPr>
              <a:t>thyssenkrupp</a:t>
            </a:r>
            <a:r>
              <a:rPr lang="de-DE" sz="1600" cap="none" spc="0" dirty="0" smtClean="0">
                <a:latin typeface="Meta IGM" panose="02000503040000020004" pitchFamily="2" charset="0"/>
              </a:rPr>
              <a:t> AG</a:t>
            </a:r>
          </a:p>
          <a:p>
            <a:r>
              <a:rPr lang="de-DE" sz="1600" cap="none" spc="0" dirty="0" smtClean="0">
                <a:latin typeface="Meta IGM" panose="02000503040000020004" pitchFamily="2" charset="0"/>
              </a:rPr>
              <a:t>Vorsitzender der Geschäftsführung (CEO) der </a:t>
            </a:r>
            <a:r>
              <a:rPr lang="de-DE" sz="1600" cap="none" spc="0" dirty="0" err="1" smtClean="0">
                <a:latin typeface="Meta IGM" panose="02000503040000020004" pitchFamily="2" charset="0"/>
              </a:rPr>
              <a:t>thyssenkrupp</a:t>
            </a:r>
            <a:r>
              <a:rPr lang="de-DE" sz="1600" cap="none" spc="0" dirty="0" smtClean="0">
                <a:latin typeface="Meta IGM" panose="02000503040000020004" pitchFamily="2" charset="0"/>
              </a:rPr>
              <a:t> Marine Systems GmbH</a:t>
            </a:r>
            <a:endParaRPr lang="de-DE" sz="1600" cap="none" spc="0" dirty="0">
              <a:latin typeface="Meta IGM" panose="02000503040000020004" pitchFamily="2" charset="0"/>
            </a:endParaRPr>
          </a:p>
        </p:txBody>
      </p:sp>
      <p:sp>
        <p:nvSpPr>
          <p:cNvPr id="2" name="Textfeld 1"/>
          <p:cNvSpPr txBox="1"/>
          <p:nvPr/>
        </p:nvSpPr>
        <p:spPr>
          <a:xfrm rot="5400000">
            <a:off x="8107656" y="2568389"/>
            <a:ext cx="1089757" cy="215444"/>
          </a:xfrm>
          <a:prstGeom prst="rect">
            <a:avLst/>
          </a:prstGeom>
          <a:noFill/>
        </p:spPr>
        <p:txBody>
          <a:bodyPr wrap="square" rtlCol="0">
            <a:spAutoFit/>
          </a:bodyPr>
          <a:lstStyle/>
          <a:p>
            <a:r>
              <a:rPr lang="de-DE" sz="800" dirty="0" smtClean="0">
                <a:solidFill>
                  <a:schemeClr val="accent6">
                    <a:lumMod val="10000"/>
                  </a:schemeClr>
                </a:solidFill>
              </a:rPr>
              <a:t>©</a:t>
            </a:r>
            <a:r>
              <a:rPr lang="de-DE" sz="800" dirty="0" err="1" smtClean="0">
                <a:solidFill>
                  <a:schemeClr val="accent6">
                    <a:lumMod val="10000"/>
                  </a:schemeClr>
                </a:solidFill>
              </a:rPr>
              <a:t>thyssenkrupp</a:t>
            </a:r>
            <a:r>
              <a:rPr lang="de-DE" sz="800" dirty="0" smtClean="0">
                <a:solidFill>
                  <a:schemeClr val="accent6">
                    <a:lumMod val="10000"/>
                  </a:schemeClr>
                </a:solidFill>
              </a:rPr>
              <a:t> AG</a:t>
            </a:r>
            <a:endParaRPr lang="de-DE" sz="800" dirty="0">
              <a:solidFill>
                <a:schemeClr val="bg1"/>
              </a:solidFill>
            </a:endParaRPr>
          </a:p>
        </p:txBody>
      </p:sp>
    </p:spTree>
    <p:extLst>
      <p:ext uri="{BB962C8B-B14F-4D97-AF65-F5344CB8AC3E}">
        <p14:creationId xmlns:p14="http://schemas.microsoft.com/office/powerpoint/2010/main" val="24506077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50823" y="1129085"/>
            <a:ext cx="8642351" cy="4176339"/>
          </a:xfrm>
        </p:spPr>
        <p:txBody>
          <a:bodyPr/>
          <a:lstStyle/>
          <a:p>
            <a:pPr marL="309563" indent="-309563"/>
            <a:r>
              <a:rPr lang="de-DE" sz="1600" b="1" dirty="0">
                <a:solidFill>
                  <a:schemeClr val="accent5"/>
                </a:solidFill>
              </a:rPr>
              <a:t>Allgemeines </a:t>
            </a:r>
            <a:r>
              <a:rPr lang="de-DE" sz="1600" b="1" dirty="0" smtClean="0">
                <a:solidFill>
                  <a:schemeClr val="accent5"/>
                </a:solidFill>
              </a:rPr>
              <a:t>Gleichbehandlungsgesetz (AGG)</a:t>
            </a:r>
            <a:r>
              <a:rPr lang="de-DE" sz="1600" dirty="0" smtClean="0">
                <a:solidFill>
                  <a:schemeClr val="accent5"/>
                </a:solidFill>
              </a:rPr>
              <a:t>: Das AGG spricht von einem Diskriminierungsschutz aufgrund des Geschlechts. Darunter fallen also alle Geschlechter -  auch nicht-binäre, </a:t>
            </a:r>
            <a:r>
              <a:rPr lang="de-DE" sz="1600" dirty="0" err="1" smtClean="0">
                <a:solidFill>
                  <a:schemeClr val="accent5"/>
                </a:solidFill>
              </a:rPr>
              <a:t>inter</a:t>
            </a:r>
            <a:r>
              <a:rPr lang="de-DE" sz="1600" dirty="0" smtClean="0">
                <a:solidFill>
                  <a:schemeClr val="accent5"/>
                </a:solidFill>
              </a:rPr>
              <a:t>* und </a:t>
            </a:r>
            <a:r>
              <a:rPr lang="de-DE" sz="1600" dirty="0" err="1" smtClean="0">
                <a:solidFill>
                  <a:schemeClr val="accent5"/>
                </a:solidFill>
              </a:rPr>
              <a:t>trans</a:t>
            </a:r>
            <a:r>
              <a:rPr lang="de-DE" sz="1600" dirty="0" smtClean="0">
                <a:solidFill>
                  <a:schemeClr val="accent5"/>
                </a:solidFill>
              </a:rPr>
              <a:t>* Menschen sind erfasst. Arbeitgeber sind zu diskriminierungsfreien Stellenausschreibungen verpflichtet: Kein Geschlecht darf ungerechtfertigt benachteiligt werden. Arbeitgeber müssen präventive und akute Maßnahmen gegen sexuelle Belästigung ergreifen. Beispielsweise sind Fragen nach den sexuellen Praktiken eine Form der sexuellen Belästigung.  </a:t>
            </a:r>
            <a:endParaRPr lang="de-DE" sz="1600" dirty="0">
              <a:solidFill>
                <a:schemeClr val="accent5"/>
              </a:solidFill>
            </a:endParaRPr>
          </a:p>
          <a:p>
            <a:pPr marL="309563" indent="-309563"/>
            <a:r>
              <a:rPr lang="de-DE" sz="1600" b="1" dirty="0" smtClean="0">
                <a:solidFill>
                  <a:schemeClr val="accent5"/>
                </a:solidFill>
              </a:rPr>
              <a:t>Betriebsverfassungsgesetz</a:t>
            </a:r>
            <a:r>
              <a:rPr lang="de-DE" sz="1600" b="1" dirty="0">
                <a:solidFill>
                  <a:schemeClr val="accent5"/>
                </a:solidFill>
              </a:rPr>
              <a:t> </a:t>
            </a:r>
            <a:r>
              <a:rPr lang="de-DE" sz="1600" b="1" dirty="0" smtClean="0">
                <a:solidFill>
                  <a:schemeClr val="accent5"/>
                </a:solidFill>
              </a:rPr>
              <a:t>§ 75 </a:t>
            </a:r>
            <a:r>
              <a:rPr lang="de-DE" sz="1600" dirty="0" smtClean="0">
                <a:solidFill>
                  <a:schemeClr val="accent5"/>
                </a:solidFill>
              </a:rPr>
              <a:t>besagt</a:t>
            </a:r>
            <a:r>
              <a:rPr lang="de-DE" sz="1600" b="1" dirty="0" smtClean="0">
                <a:solidFill>
                  <a:schemeClr val="accent5"/>
                </a:solidFill>
              </a:rPr>
              <a:t>: </a:t>
            </a:r>
            <a:r>
              <a:rPr lang="de-DE" sz="1600" dirty="0" smtClean="0">
                <a:solidFill>
                  <a:schemeClr val="accent5"/>
                </a:solidFill>
              </a:rPr>
              <a:t>Niemand darf aufgrund seines Geschlechts im Betrieb benachteiligt werden. Arbeitgeber und Betriebsrat sollen die freie Entfaltung der Persönlichkeit der Beschäftigten schützen und fördern. </a:t>
            </a:r>
          </a:p>
          <a:p>
            <a:pPr marL="309563" indent="-309563"/>
            <a:r>
              <a:rPr lang="de-DE" sz="1600" dirty="0" smtClean="0">
                <a:solidFill>
                  <a:schemeClr val="accent5"/>
                </a:solidFill>
              </a:rPr>
              <a:t>Das </a:t>
            </a:r>
            <a:r>
              <a:rPr lang="de-DE" sz="1600" b="1" dirty="0">
                <a:solidFill>
                  <a:schemeClr val="accent5"/>
                </a:solidFill>
              </a:rPr>
              <a:t>Gesetz zur dritten </a:t>
            </a:r>
            <a:r>
              <a:rPr lang="de-DE" sz="1600" b="1" dirty="0" smtClean="0">
                <a:solidFill>
                  <a:schemeClr val="accent5"/>
                </a:solidFill>
              </a:rPr>
              <a:t>Geschlechtsoption </a:t>
            </a:r>
            <a:r>
              <a:rPr lang="de-DE" sz="1600" dirty="0" smtClean="0">
                <a:solidFill>
                  <a:schemeClr val="accent5"/>
                </a:solidFill>
              </a:rPr>
              <a:t>erkennt an, dass es mehr als zwei Geschlechter (Mann und Frau) gibt. Stellenausschreibungen müssen über Frauen und Männer hinaus geschlechtsneutral formuliert sein. Im direkten Kontakt sollen die Menschen mit den korrekten Pronomen oder dem Vornamen angesprochen werden. </a:t>
            </a:r>
            <a:endParaRPr lang="de-DE" sz="1600" dirty="0">
              <a:solidFill>
                <a:schemeClr val="accent5"/>
              </a:solidFill>
            </a:endParaRPr>
          </a:p>
          <a:p>
            <a:pPr marL="0" indent="0">
              <a:buNone/>
            </a:pPr>
            <a:endParaRPr lang="de-DE" dirty="0"/>
          </a:p>
        </p:txBody>
      </p:sp>
      <p:sp>
        <p:nvSpPr>
          <p:cNvPr id="7" name="Titel 2"/>
          <p:cNvSpPr txBox="1">
            <a:spLocks/>
          </p:cNvSpPr>
          <p:nvPr/>
        </p:nvSpPr>
        <p:spPr>
          <a:xfrm>
            <a:off x="250824" y="240349"/>
            <a:ext cx="8642349"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Mit Hilfe von Gesetzen ins Handeln kommen I</a:t>
            </a:r>
            <a:endParaRPr lang="de-DE" sz="2000" cap="none" spc="0" dirty="0">
              <a:latin typeface="Meta IGM" panose="02000503040000020004" pitchFamily="2" charset="0"/>
            </a:endParaRPr>
          </a:p>
        </p:txBody>
      </p:sp>
    </p:spTree>
    <p:extLst>
      <p:ext uri="{BB962C8B-B14F-4D97-AF65-F5344CB8AC3E}">
        <p14:creationId xmlns:p14="http://schemas.microsoft.com/office/powerpoint/2010/main" val="3427881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50823" y="1129085"/>
            <a:ext cx="8642351" cy="4176339"/>
          </a:xfrm>
        </p:spPr>
        <p:txBody>
          <a:bodyPr/>
          <a:lstStyle/>
          <a:p>
            <a:pPr marL="309563" indent="-309563"/>
            <a:r>
              <a:rPr lang="de-DE" sz="1600" b="1" dirty="0" smtClean="0">
                <a:solidFill>
                  <a:schemeClr val="accent5"/>
                </a:solidFill>
              </a:rPr>
              <a:t>Arbeitsstättenverordnung (ArbStättV): </a:t>
            </a:r>
            <a:r>
              <a:rPr lang="de-DE" sz="1600" dirty="0">
                <a:solidFill>
                  <a:schemeClr val="accent5"/>
                </a:solidFill>
              </a:rPr>
              <a:t>Das Gesetz besagt, dass es für Männer und Frauen separate Sanitär- und Umkleideräume geben muss. Ein Gutachten des DGBs führt aus, dass es für nicht-binäre Menschen eine Lösung geben muss, die nicht darin bestehen kann, die Räume in männlich / divers und weiblich/ divers umzubenennen. Die Lösung muss ihre Geschlechtlichkeit als gleichberechtigt anerkennen.   </a:t>
            </a:r>
            <a:endParaRPr lang="de-DE" sz="1400" dirty="0">
              <a:solidFill>
                <a:schemeClr val="accent5"/>
              </a:solidFill>
            </a:endParaRPr>
          </a:p>
          <a:p>
            <a:pPr marL="309563" indent="-309563"/>
            <a:r>
              <a:rPr lang="de-DE" sz="1600" b="1" dirty="0" smtClean="0">
                <a:solidFill>
                  <a:schemeClr val="accent5"/>
                </a:solidFill>
              </a:rPr>
              <a:t>zukünftiges </a:t>
            </a:r>
            <a:r>
              <a:rPr lang="de-DE" sz="1600" b="1" dirty="0">
                <a:solidFill>
                  <a:schemeClr val="accent5"/>
                </a:solidFill>
              </a:rPr>
              <a:t>Selbstbestimmungsgesetz:</a:t>
            </a:r>
            <a:r>
              <a:rPr lang="de-DE" sz="1600" dirty="0">
                <a:solidFill>
                  <a:schemeClr val="accent5"/>
                </a:solidFill>
              </a:rPr>
              <a:t> Die Änderungen des Vornamens soll ohne psychisches Gutachten beim Standesamt möglich sein. Es droht ein Bußgeld, wird die Änderung des Geschlechtseintrags gegen den Willen der betroffenen Personen bekannt gegeben. </a:t>
            </a:r>
          </a:p>
          <a:p>
            <a:pPr marL="0" indent="0">
              <a:buNone/>
            </a:pPr>
            <a:endParaRPr lang="de-DE" dirty="0"/>
          </a:p>
        </p:txBody>
      </p:sp>
      <p:sp>
        <p:nvSpPr>
          <p:cNvPr id="7" name="Titel 2"/>
          <p:cNvSpPr txBox="1">
            <a:spLocks/>
          </p:cNvSpPr>
          <p:nvPr/>
        </p:nvSpPr>
        <p:spPr>
          <a:xfrm>
            <a:off x="250824" y="240349"/>
            <a:ext cx="8642349"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Mit Hilfe von Gesetzen ins Handeln kommen II</a:t>
            </a:r>
            <a:endParaRPr lang="de-DE" sz="2000" cap="none" spc="0" dirty="0">
              <a:latin typeface="Meta IGM" panose="02000503040000020004" pitchFamily="2" charset="0"/>
            </a:endParaRPr>
          </a:p>
        </p:txBody>
      </p:sp>
    </p:spTree>
    <p:extLst>
      <p:ext uri="{BB962C8B-B14F-4D97-AF65-F5344CB8AC3E}">
        <p14:creationId xmlns:p14="http://schemas.microsoft.com/office/powerpoint/2010/main" val="786834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r>
              <a:rPr lang="de-DE" dirty="0" smtClean="0"/>
              <a:t>Wie können wir im Betrieb handeln?</a:t>
            </a:r>
            <a:endParaRPr lang="de-DE" dirty="0"/>
          </a:p>
        </p:txBody>
      </p:sp>
    </p:spTree>
    <p:extLst>
      <p:ext uri="{BB962C8B-B14F-4D97-AF65-F5344CB8AC3E}">
        <p14:creationId xmlns:p14="http://schemas.microsoft.com/office/powerpoint/2010/main" val="3436071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txBox="1">
            <a:spLocks/>
          </p:cNvSpPr>
          <p:nvPr/>
        </p:nvSpPr>
        <p:spPr>
          <a:xfrm>
            <a:off x="250826" y="231775"/>
            <a:ext cx="7915163"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Was können wir konkret tun?</a:t>
            </a:r>
            <a:endParaRPr lang="de-DE" sz="2000" cap="none" spc="0" dirty="0">
              <a:latin typeface="Meta IGM" panose="02000503040000020004" pitchFamily="2" charset="0"/>
            </a:endParaRPr>
          </a:p>
        </p:txBody>
      </p:sp>
      <p:graphicFrame>
        <p:nvGraphicFramePr>
          <p:cNvPr id="2" name="Diagramm 1"/>
          <p:cNvGraphicFramePr/>
          <p:nvPr>
            <p:extLst>
              <p:ext uri="{D42A27DB-BD31-4B8C-83A1-F6EECF244321}">
                <p14:modId xmlns:p14="http://schemas.microsoft.com/office/powerpoint/2010/main" val="1527275411"/>
              </p:ext>
            </p:extLst>
          </p:nvPr>
        </p:nvGraphicFramePr>
        <p:xfrm>
          <a:off x="995515" y="777898"/>
          <a:ext cx="7170474" cy="3917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00751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286606" y="1088665"/>
            <a:ext cx="4228968" cy="3351294"/>
          </a:xfrm>
        </p:spPr>
        <p:txBody>
          <a:bodyPr/>
          <a:lstStyle/>
          <a:p>
            <a:pPr marL="242888" indent="-242888"/>
            <a:r>
              <a:rPr lang="de-DE" dirty="0" smtClean="0">
                <a:solidFill>
                  <a:schemeClr val="accent5"/>
                </a:solidFill>
              </a:rPr>
              <a:t>… man sie zum </a:t>
            </a:r>
            <a:r>
              <a:rPr lang="de-DE" dirty="0">
                <a:solidFill>
                  <a:schemeClr val="accent5"/>
                </a:solidFill>
              </a:rPr>
              <a:t>Outing </a:t>
            </a:r>
            <a:r>
              <a:rPr lang="de-DE" dirty="0" smtClean="0">
                <a:solidFill>
                  <a:schemeClr val="accent5"/>
                </a:solidFill>
              </a:rPr>
              <a:t>zwingt.</a:t>
            </a:r>
            <a:endParaRPr lang="de-DE" dirty="0">
              <a:solidFill>
                <a:schemeClr val="accent5"/>
              </a:solidFill>
            </a:endParaRPr>
          </a:p>
          <a:p>
            <a:pPr marL="242888" indent="-242888"/>
            <a:r>
              <a:rPr lang="de-DE" dirty="0" smtClean="0">
                <a:solidFill>
                  <a:schemeClr val="accent5"/>
                </a:solidFill>
              </a:rPr>
              <a:t>… man sie nach dem früheren Namen fragt.</a:t>
            </a:r>
            <a:endParaRPr lang="de-DE" dirty="0">
              <a:solidFill>
                <a:schemeClr val="accent5"/>
              </a:solidFill>
            </a:endParaRPr>
          </a:p>
          <a:p>
            <a:pPr marL="242888" indent="-242888"/>
            <a:r>
              <a:rPr lang="de-DE" dirty="0" smtClean="0">
                <a:solidFill>
                  <a:schemeClr val="accent5"/>
                </a:solidFill>
              </a:rPr>
              <a:t>… man Fragen </a:t>
            </a:r>
            <a:r>
              <a:rPr lang="de-DE" dirty="0">
                <a:solidFill>
                  <a:schemeClr val="accent5"/>
                </a:solidFill>
              </a:rPr>
              <a:t>nach Operationen </a:t>
            </a:r>
            <a:r>
              <a:rPr lang="de-DE" dirty="0" smtClean="0">
                <a:solidFill>
                  <a:schemeClr val="accent5"/>
                </a:solidFill>
              </a:rPr>
              <a:t>stellt.</a:t>
            </a:r>
          </a:p>
          <a:p>
            <a:pPr marL="242888" indent="-242888"/>
            <a:r>
              <a:rPr lang="de-DE" dirty="0" smtClean="0">
                <a:solidFill>
                  <a:schemeClr val="accent5"/>
                </a:solidFill>
              </a:rPr>
              <a:t>… man Fragen nach Intimitäten stellt.</a:t>
            </a:r>
            <a:endParaRPr lang="de-DE" dirty="0">
              <a:solidFill>
                <a:schemeClr val="accent5"/>
              </a:solidFill>
            </a:endParaRPr>
          </a:p>
          <a:p>
            <a:pPr marL="242888" indent="-242888"/>
            <a:r>
              <a:rPr lang="de-DE" dirty="0" smtClean="0">
                <a:solidFill>
                  <a:schemeClr val="accent5"/>
                </a:solidFill>
              </a:rPr>
              <a:t>… man „falsche“ Pronomen (er/sie) und Anreden (Herr/Frau) benutzt.</a:t>
            </a:r>
          </a:p>
          <a:p>
            <a:pPr marL="242888" indent="-242888"/>
            <a:r>
              <a:rPr lang="de-DE" dirty="0" smtClean="0">
                <a:solidFill>
                  <a:schemeClr val="accent5"/>
                </a:solidFill>
              </a:rPr>
              <a:t>… man nicht auf geschlechtersensible Sprache achtet.</a:t>
            </a:r>
            <a:endParaRPr lang="de-DE" dirty="0">
              <a:solidFill>
                <a:schemeClr val="accent5"/>
              </a:solidFill>
            </a:endParaRPr>
          </a:p>
          <a:p>
            <a:pPr marL="0" indent="0">
              <a:buNone/>
            </a:pPr>
            <a:endParaRPr lang="de-DE" dirty="0"/>
          </a:p>
        </p:txBody>
      </p:sp>
      <p:pic>
        <p:nvPicPr>
          <p:cNvPr id="7" name="Bildplatzhalter 6"/>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l="15311" r="15311"/>
          <a:stretch>
            <a:fillRect/>
          </a:stretch>
        </p:blipFill>
        <p:spPr/>
      </p:pic>
      <p:sp>
        <p:nvSpPr>
          <p:cNvPr id="3" name="Rechteck 2"/>
          <p:cNvSpPr/>
          <p:nvPr/>
        </p:nvSpPr>
        <p:spPr>
          <a:xfrm>
            <a:off x="4745736" y="4247599"/>
            <a:ext cx="728084" cy="215444"/>
          </a:xfrm>
          <a:prstGeom prst="rect">
            <a:avLst/>
          </a:prstGeom>
        </p:spPr>
        <p:txBody>
          <a:bodyPr wrap="none">
            <a:spAutoFit/>
          </a:bodyPr>
          <a:lstStyle/>
          <a:p>
            <a:r>
              <a:rPr lang="de-DE" sz="800" dirty="0" smtClean="0">
                <a:solidFill>
                  <a:schemeClr val="bg1"/>
                </a:solidFill>
              </a:rPr>
              <a:t>©Jim </a:t>
            </a:r>
            <a:r>
              <a:rPr lang="de-DE" sz="800" dirty="0" err="1">
                <a:solidFill>
                  <a:schemeClr val="bg1"/>
                </a:solidFill>
              </a:rPr>
              <a:t>Stoten</a:t>
            </a:r>
            <a:endParaRPr lang="de-DE" sz="800" dirty="0">
              <a:solidFill>
                <a:schemeClr val="bg1"/>
              </a:solidFill>
            </a:endParaRPr>
          </a:p>
        </p:txBody>
      </p:sp>
      <p:sp>
        <p:nvSpPr>
          <p:cNvPr id="8" name="Titel 2"/>
          <p:cNvSpPr txBox="1">
            <a:spLocks/>
          </p:cNvSpPr>
          <p:nvPr/>
        </p:nvSpPr>
        <p:spPr>
          <a:xfrm>
            <a:off x="250826" y="231775"/>
            <a:ext cx="7915163"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Achtung in der Kommunikation: Menschen fühlen sich diskriminiert, wenn…</a:t>
            </a:r>
            <a:endParaRPr lang="de-DE" sz="2000" cap="none" spc="0" dirty="0">
              <a:latin typeface="Meta IGM" panose="02000503040000020004" pitchFamily="2" charset="0"/>
            </a:endParaRPr>
          </a:p>
        </p:txBody>
      </p:sp>
    </p:spTree>
    <p:extLst>
      <p:ext uri="{BB962C8B-B14F-4D97-AF65-F5344CB8AC3E}">
        <p14:creationId xmlns:p14="http://schemas.microsoft.com/office/powerpoint/2010/main" val="1870540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4994740" y="1167259"/>
            <a:ext cx="3702570" cy="2554545"/>
          </a:xfrm>
          <a:prstGeom prst="rect">
            <a:avLst/>
          </a:prstGeom>
          <a:noFill/>
        </p:spPr>
        <p:txBody>
          <a:bodyPr wrap="square" rtlCol="0">
            <a:spAutoFit/>
          </a:bodyPr>
          <a:lstStyle/>
          <a:p>
            <a:pPr algn="ctr"/>
            <a:r>
              <a:rPr lang="de-DE" sz="2000" dirty="0" smtClean="0">
                <a:solidFill>
                  <a:schemeClr val="accent5"/>
                </a:solidFill>
              </a:rPr>
              <a:t>„Die IG Metall ist eine offene und vielfältige Organisation. Alle Beschäftigten haben die gleichen Rechte. Dafür machen wir uns stark! Unser Motto ist Einheit durch Vielfalt.“</a:t>
            </a:r>
          </a:p>
          <a:p>
            <a:pPr algn="ctr"/>
            <a:r>
              <a:rPr lang="de-DE" sz="2000" dirty="0" smtClean="0">
                <a:solidFill>
                  <a:srgbClr val="A71680"/>
                </a:solidFill>
              </a:rPr>
              <a:t>Christiane Benner, Zweite Vorsitzende der IG Metall</a:t>
            </a:r>
            <a:endParaRPr lang="de-DE" sz="2000" dirty="0">
              <a:solidFill>
                <a:srgbClr val="A71680"/>
              </a:solidFill>
            </a:endParaRP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400" y="1241153"/>
            <a:ext cx="4165600" cy="2343150"/>
          </a:xfrm>
          <a:prstGeom prst="rect">
            <a:avLst/>
          </a:prstGeom>
        </p:spPr>
      </p:pic>
      <p:sp>
        <p:nvSpPr>
          <p:cNvPr id="5" name="Titel 2"/>
          <p:cNvSpPr txBox="1">
            <a:spLocks/>
          </p:cNvSpPr>
          <p:nvPr/>
        </p:nvSpPr>
        <p:spPr>
          <a:xfrm>
            <a:off x="250824" y="240349"/>
            <a:ext cx="8642349"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Vielfalt macht stark</a:t>
            </a:r>
            <a:endParaRPr lang="de-DE" sz="2000" cap="none" spc="0" dirty="0">
              <a:latin typeface="Meta IGM" panose="02000503040000020004" pitchFamily="2" charset="0"/>
            </a:endParaRPr>
          </a:p>
        </p:txBody>
      </p:sp>
      <p:sp>
        <p:nvSpPr>
          <p:cNvPr id="7" name="Textfeld 6"/>
          <p:cNvSpPr txBox="1"/>
          <p:nvPr/>
        </p:nvSpPr>
        <p:spPr>
          <a:xfrm>
            <a:off x="3782217" y="3418018"/>
            <a:ext cx="1717765" cy="215444"/>
          </a:xfrm>
          <a:prstGeom prst="rect">
            <a:avLst/>
          </a:prstGeom>
          <a:noFill/>
        </p:spPr>
        <p:txBody>
          <a:bodyPr wrap="square" rtlCol="0">
            <a:spAutoFit/>
          </a:bodyPr>
          <a:lstStyle/>
          <a:p>
            <a:r>
              <a:rPr lang="de-DE" sz="800" dirty="0" smtClean="0">
                <a:solidFill>
                  <a:schemeClr val="bg1"/>
                </a:solidFill>
              </a:rPr>
              <a:t>©Thomas </a:t>
            </a:r>
            <a:r>
              <a:rPr lang="de-DE" sz="800" dirty="0" err="1" smtClean="0">
                <a:solidFill>
                  <a:schemeClr val="bg1"/>
                </a:solidFill>
              </a:rPr>
              <a:t>Pirot</a:t>
            </a:r>
            <a:endParaRPr lang="de-DE" sz="800" dirty="0">
              <a:solidFill>
                <a:schemeClr val="bg1"/>
              </a:solidFill>
            </a:endParaRPr>
          </a:p>
        </p:txBody>
      </p:sp>
    </p:spTree>
    <p:extLst>
      <p:ext uri="{BB962C8B-B14F-4D97-AF65-F5344CB8AC3E}">
        <p14:creationId xmlns:p14="http://schemas.microsoft.com/office/powerpoint/2010/main" val="2893915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7BC3CFA-86EE-467A-BF76-2185259121EE}"/>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1085354" y="1072458"/>
            <a:ext cx="2504660" cy="3523397"/>
          </a:xfrm>
          <a:prstGeom prst="rect">
            <a:avLst/>
          </a:prstGeom>
        </p:spPr>
      </p:pic>
      <p:sp>
        <p:nvSpPr>
          <p:cNvPr id="7" name="Titel 2"/>
          <p:cNvSpPr txBox="1">
            <a:spLocks/>
          </p:cNvSpPr>
          <p:nvPr/>
        </p:nvSpPr>
        <p:spPr>
          <a:xfrm>
            <a:off x="250826" y="231775"/>
            <a:ext cx="8642349"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Fast jeder dritte Mensch in Deutschland gibt an, diskriminiert worden </a:t>
            </a:r>
          </a:p>
          <a:p>
            <a:r>
              <a:rPr lang="de-DE" sz="2000" cap="none" spc="0" dirty="0" smtClean="0">
                <a:latin typeface="Meta IGM" panose="02000503040000020004" pitchFamily="2" charset="0"/>
              </a:rPr>
              <a:t>zu sein. Davon fast die Hälfte am Arbeitsplatz.</a:t>
            </a:r>
            <a:endParaRPr lang="de-DE" sz="2000" cap="none" spc="0" dirty="0">
              <a:latin typeface="Meta IGM" panose="02000503040000020004" pitchFamily="2" charset="0"/>
            </a:endParaRPr>
          </a:p>
        </p:txBody>
      </p:sp>
      <p:pic>
        <p:nvPicPr>
          <p:cNvPr id="8" name="Grafik 7">
            <a:extLst>
              <a:ext uri="{FF2B5EF4-FFF2-40B4-BE49-F238E27FC236}">
                <a16:creationId xmlns:a16="http://schemas.microsoft.com/office/drawing/2014/main" id="{EB16C644-28A1-4EB8-8E8B-32B9409E7A05}"/>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4985468" y="1293578"/>
            <a:ext cx="2572248" cy="2556344"/>
          </a:xfrm>
          <a:prstGeom prst="ellipse">
            <a:avLst/>
          </a:prstGeom>
        </p:spPr>
      </p:pic>
      <p:sp>
        <p:nvSpPr>
          <p:cNvPr id="3" name="Textfeld 2"/>
          <p:cNvSpPr txBox="1"/>
          <p:nvPr/>
        </p:nvSpPr>
        <p:spPr>
          <a:xfrm>
            <a:off x="7557716" y="2337683"/>
            <a:ext cx="720069" cy="300082"/>
          </a:xfrm>
          <a:prstGeom prst="rect">
            <a:avLst/>
          </a:prstGeom>
          <a:noFill/>
        </p:spPr>
        <p:txBody>
          <a:bodyPr wrap="none" rtlCol="0">
            <a:spAutoFit/>
          </a:bodyPr>
          <a:lstStyle/>
          <a:p>
            <a:r>
              <a:rPr lang="de-DE" b="1" dirty="0" smtClean="0">
                <a:solidFill>
                  <a:srgbClr val="A71680"/>
                </a:solidFill>
              </a:rPr>
              <a:t>48,9 %</a:t>
            </a:r>
            <a:endParaRPr lang="de-DE" b="1" dirty="0">
              <a:solidFill>
                <a:srgbClr val="A71680"/>
              </a:solidFill>
            </a:endParaRPr>
          </a:p>
        </p:txBody>
      </p:sp>
      <p:pic>
        <p:nvPicPr>
          <p:cNvPr id="9" name="Grafik 8" descr="Ein Bild, das Visitenkarte enthält.&#10;&#10;Mit hoher Zuverlässigkeit generierte Beschreibung">
            <a:extLst>
              <a:ext uri="{FF2B5EF4-FFF2-40B4-BE49-F238E27FC236}">
                <a16:creationId xmlns:a16="http://schemas.microsoft.com/office/drawing/2014/main" id="{02258F57-CD39-4B42-8A80-0AB8897FA2BE}"/>
              </a:ext>
            </a:extLst>
          </p:cNvPr>
          <p:cNvPicPr>
            <a:picLocks noChangeAspect="1"/>
          </p:cNvPicPr>
          <p:nvPr/>
        </p:nvPicPr>
        <p:blipFill rotWithShape="1">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22948" y="4261316"/>
            <a:ext cx="4320994" cy="222296"/>
          </a:xfrm>
          <a:prstGeom prst="rect">
            <a:avLst/>
          </a:prstGeom>
        </p:spPr>
      </p:pic>
    </p:spTree>
    <p:extLst>
      <p:ext uri="{BB962C8B-B14F-4D97-AF65-F5344CB8AC3E}">
        <p14:creationId xmlns:p14="http://schemas.microsoft.com/office/powerpoint/2010/main" val="3005841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p:cNvSpPr txBox="1">
            <a:spLocks/>
          </p:cNvSpPr>
          <p:nvPr/>
        </p:nvSpPr>
        <p:spPr>
          <a:xfrm>
            <a:off x="250826" y="231775"/>
            <a:ext cx="7915163"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Ihr habt Fragen oder braucht Unterstützung?</a:t>
            </a:r>
            <a:endParaRPr lang="de-DE" sz="2000" cap="none" spc="0" dirty="0">
              <a:latin typeface="Meta IGM" panose="02000503040000020004" pitchFamily="2" charset="0"/>
            </a:endParaRPr>
          </a:p>
        </p:txBody>
      </p:sp>
      <p:sp>
        <p:nvSpPr>
          <p:cNvPr id="3" name="Inhaltsplatzhalter 2"/>
          <p:cNvSpPr txBox="1">
            <a:spLocks/>
          </p:cNvSpPr>
          <p:nvPr/>
        </p:nvSpPr>
        <p:spPr>
          <a:xfrm>
            <a:off x="687966" y="1732284"/>
            <a:ext cx="7768067" cy="645023"/>
          </a:xfrm>
          <a:prstGeom prst="rect">
            <a:avLst/>
          </a:prstGeom>
        </p:spPr>
        <p:txBody>
          <a:bodyPr/>
          <a:lstStyle>
            <a:lvl1pPr marL="285750" indent="-285750" algn="l" defTabSz="685800" rtl="0" eaLnBrk="1" latinLnBrk="0" hangingPunct="1">
              <a:lnSpc>
                <a:spcPct val="90000"/>
              </a:lnSpc>
              <a:spcBef>
                <a:spcPts val="750"/>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1pPr>
            <a:lvl2pPr marL="5566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2pPr>
            <a:lvl3pPr marL="8275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3pPr>
            <a:lvl4pPr marL="10984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4pPr>
            <a:lvl5pPr marL="13693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50" indent="0" algn="ctr">
              <a:lnSpc>
                <a:spcPct val="100000"/>
              </a:lnSpc>
              <a:buFontTx/>
              <a:buNone/>
            </a:pPr>
            <a:r>
              <a:rPr lang="de-DE" sz="2400" dirty="0" smtClean="0">
                <a:solidFill>
                  <a:schemeClr val="accent5"/>
                </a:solidFill>
              </a:rPr>
              <a:t>Wir sind für euch da und unterstützen euch. Wendet euch an </a:t>
            </a:r>
            <a:r>
              <a:rPr lang="de-DE" sz="2400" dirty="0" smtClean="0">
                <a:solidFill>
                  <a:schemeClr val="accent5"/>
                </a:solidFill>
                <a:hlinkClick r:id="rId4"/>
              </a:rPr>
              <a:t>Frauen@igmetall.de</a:t>
            </a:r>
            <a:r>
              <a:rPr lang="de-DE" sz="2400" dirty="0" smtClean="0">
                <a:solidFill>
                  <a:schemeClr val="accent5"/>
                </a:solidFill>
              </a:rPr>
              <a:t> oder eure Geschäftsstelle</a:t>
            </a:r>
          </a:p>
        </p:txBody>
      </p:sp>
      <p:sp>
        <p:nvSpPr>
          <p:cNvPr id="4" name="Rechteck 3"/>
          <p:cNvSpPr/>
          <p:nvPr/>
        </p:nvSpPr>
        <p:spPr>
          <a:xfrm>
            <a:off x="687966" y="3398916"/>
            <a:ext cx="7836838" cy="715581"/>
          </a:xfrm>
          <a:prstGeom prst="rect">
            <a:avLst/>
          </a:prstGeom>
          <a:ln>
            <a:solidFill>
              <a:schemeClr val="accent5">
                <a:lumMod val="50000"/>
              </a:schemeClr>
            </a:solidFill>
          </a:ln>
        </p:spPr>
        <p:txBody>
          <a:bodyPr wrap="square">
            <a:spAutoFit/>
          </a:bodyPr>
          <a:lstStyle/>
          <a:p>
            <a:r>
              <a:rPr lang="de-DE" b="1" dirty="0" smtClean="0">
                <a:solidFill>
                  <a:schemeClr val="accent5">
                    <a:lumMod val="50000"/>
                  </a:schemeClr>
                </a:solidFill>
              </a:rPr>
              <a:t>Save </a:t>
            </a:r>
            <a:r>
              <a:rPr lang="de-DE" b="1" dirty="0" err="1" smtClean="0">
                <a:solidFill>
                  <a:schemeClr val="accent5">
                    <a:lumMod val="50000"/>
                  </a:schemeClr>
                </a:solidFill>
              </a:rPr>
              <a:t>the</a:t>
            </a:r>
            <a:r>
              <a:rPr lang="de-DE" b="1" dirty="0" smtClean="0">
                <a:solidFill>
                  <a:schemeClr val="accent5">
                    <a:lumMod val="50000"/>
                  </a:schemeClr>
                </a:solidFill>
              </a:rPr>
              <a:t> </a:t>
            </a:r>
            <a:r>
              <a:rPr lang="de-DE" b="1" dirty="0" err="1" smtClean="0">
                <a:solidFill>
                  <a:schemeClr val="accent5">
                    <a:lumMod val="50000"/>
                  </a:schemeClr>
                </a:solidFill>
              </a:rPr>
              <a:t>date</a:t>
            </a:r>
            <a:r>
              <a:rPr lang="de-DE" b="1" dirty="0" smtClean="0">
                <a:solidFill>
                  <a:schemeClr val="accent5">
                    <a:lumMod val="50000"/>
                  </a:schemeClr>
                </a:solidFill>
              </a:rPr>
              <a:t>:</a:t>
            </a:r>
          </a:p>
          <a:p>
            <a:r>
              <a:rPr lang="de-DE" dirty="0" smtClean="0">
                <a:solidFill>
                  <a:schemeClr val="accent5">
                    <a:lumMod val="50000"/>
                  </a:schemeClr>
                </a:solidFill>
              </a:rPr>
              <a:t>Seminarangebot</a:t>
            </a:r>
            <a:r>
              <a:rPr lang="de-DE" dirty="0" smtClean="0"/>
              <a:t> </a:t>
            </a:r>
            <a:r>
              <a:rPr lang="de-DE" b="1" dirty="0" smtClean="0">
                <a:solidFill>
                  <a:srgbClr val="A71680"/>
                </a:solidFill>
              </a:rPr>
              <a:t>Geschlechtsidentität </a:t>
            </a:r>
            <a:r>
              <a:rPr lang="de-DE" b="1" dirty="0">
                <a:solidFill>
                  <a:srgbClr val="A71680"/>
                </a:solidFill>
              </a:rPr>
              <a:t>und geschlechtliche Vielfalt im Betrieb</a:t>
            </a:r>
            <a:r>
              <a:rPr lang="de-DE" b="1" dirty="0" smtClean="0">
                <a:solidFill>
                  <a:schemeClr val="accent5">
                    <a:lumMod val="50000"/>
                  </a:schemeClr>
                </a:solidFill>
              </a:rPr>
              <a:t>; </a:t>
            </a:r>
            <a:r>
              <a:rPr lang="de-DE" dirty="0">
                <a:solidFill>
                  <a:schemeClr val="accent5">
                    <a:lumMod val="50000"/>
                  </a:schemeClr>
                </a:solidFill>
              </a:rPr>
              <a:t>15.-17. November </a:t>
            </a:r>
            <a:r>
              <a:rPr lang="de-DE" dirty="0" smtClean="0">
                <a:solidFill>
                  <a:schemeClr val="accent5">
                    <a:lumMod val="50000"/>
                  </a:schemeClr>
                </a:solidFill>
              </a:rPr>
              <a:t>2023 in Sprockhövel, SX14623</a:t>
            </a:r>
            <a:endParaRPr lang="de-DE" dirty="0">
              <a:solidFill>
                <a:schemeClr val="accent5">
                  <a:lumMod val="50000"/>
                </a:schemeClr>
              </a:solidFill>
            </a:endParaRPr>
          </a:p>
        </p:txBody>
      </p:sp>
    </p:spTree>
    <p:extLst>
      <p:ext uri="{BB962C8B-B14F-4D97-AF65-F5344CB8AC3E}">
        <p14:creationId xmlns:p14="http://schemas.microsoft.com/office/powerpoint/2010/main" val="14810384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r>
              <a:rPr lang="de-DE" dirty="0" smtClean="0"/>
              <a:t>Vielen Dank für euer Interesse!</a:t>
            </a:r>
            <a:endParaRPr lang="de-DE" dirty="0"/>
          </a:p>
        </p:txBody>
      </p:sp>
      <p:sp>
        <p:nvSpPr>
          <p:cNvPr id="6" name="Textfeld 5"/>
          <p:cNvSpPr txBox="1"/>
          <p:nvPr/>
        </p:nvSpPr>
        <p:spPr>
          <a:xfrm>
            <a:off x="172279" y="4716249"/>
            <a:ext cx="3491947" cy="215444"/>
          </a:xfrm>
          <a:prstGeom prst="rect">
            <a:avLst/>
          </a:prstGeom>
          <a:noFill/>
        </p:spPr>
        <p:txBody>
          <a:bodyPr wrap="square" rtlCol="0">
            <a:spAutoFit/>
          </a:bodyPr>
          <a:lstStyle/>
          <a:p>
            <a:r>
              <a:rPr lang="de-DE" sz="800" dirty="0" smtClean="0">
                <a:solidFill>
                  <a:schemeClr val="bg1"/>
                </a:solidFill>
              </a:rPr>
              <a:t>Alle verwendeten Bilder ohne copyright- Angabe sind private Bilder.</a:t>
            </a:r>
            <a:endParaRPr lang="de-DE" sz="800" dirty="0">
              <a:solidFill>
                <a:schemeClr val="bg1"/>
              </a:solidFill>
            </a:endParaRPr>
          </a:p>
        </p:txBody>
      </p:sp>
    </p:spTree>
    <p:extLst>
      <p:ext uri="{BB962C8B-B14F-4D97-AF65-F5344CB8AC3E}">
        <p14:creationId xmlns:p14="http://schemas.microsoft.com/office/powerpoint/2010/main" val="3073047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Du willst mehr Materialien rund um das Thema Gleichstellung? </a:t>
            </a:r>
            <a:br>
              <a:rPr lang="de-DE" dirty="0" smtClean="0"/>
            </a:br>
            <a:r>
              <a:rPr lang="de-DE" dirty="0" smtClean="0"/>
              <a:t>Dann schau mal hier!</a:t>
            </a:r>
            <a:endParaRPr lang="de-DE" dirty="0"/>
          </a:p>
        </p:txBody>
      </p:sp>
      <p:sp>
        <p:nvSpPr>
          <p:cNvPr id="3" name="Inhaltsplatzhalter 2"/>
          <p:cNvSpPr>
            <a:spLocks noGrp="1"/>
          </p:cNvSpPr>
          <p:nvPr>
            <p:ph idx="1"/>
          </p:nvPr>
        </p:nvSpPr>
        <p:spPr>
          <a:xfrm>
            <a:off x="250822" y="1325573"/>
            <a:ext cx="8642349" cy="2994558"/>
          </a:xfrm>
        </p:spPr>
        <p:txBody>
          <a:bodyPr>
            <a:normAutofit lnSpcReduction="10000"/>
          </a:bodyPr>
          <a:lstStyle/>
          <a:p>
            <a:pPr marL="0" indent="0">
              <a:lnSpc>
                <a:spcPct val="110000"/>
              </a:lnSpc>
              <a:buNone/>
            </a:pPr>
            <a:r>
              <a:rPr lang="de-DE" dirty="0" smtClean="0">
                <a:solidFill>
                  <a:schemeClr val="accent5"/>
                </a:solidFill>
              </a:rPr>
              <a:t>Für dein betriebliches Engagement in Sachen Gleichstellungspolitik findest du unter </a:t>
            </a:r>
            <a:r>
              <a:rPr lang="de-DE" dirty="0" smtClean="0">
                <a:solidFill>
                  <a:schemeClr val="accent5"/>
                </a:solidFill>
                <a:hlinkClick r:id="rId3"/>
              </a:rPr>
              <a:t>www.werkzeugkoffer.igmetall.de</a:t>
            </a:r>
            <a:r>
              <a:rPr lang="de-DE" dirty="0" smtClean="0">
                <a:solidFill>
                  <a:schemeClr val="accent5"/>
                </a:solidFill>
              </a:rPr>
              <a:t> hilfreiche Materialien:</a:t>
            </a:r>
          </a:p>
          <a:p>
            <a:pPr marL="358775" indent="-358775">
              <a:lnSpc>
                <a:spcPct val="110000"/>
              </a:lnSpc>
            </a:pPr>
            <a:r>
              <a:rPr lang="de-DE" dirty="0" smtClean="0">
                <a:solidFill>
                  <a:schemeClr val="accent5"/>
                </a:solidFill>
              </a:rPr>
              <a:t>zur </a:t>
            </a:r>
            <a:r>
              <a:rPr lang="de-DE" b="1" dirty="0" smtClean="0">
                <a:solidFill>
                  <a:schemeClr val="accent5"/>
                </a:solidFill>
              </a:rPr>
              <a:t>Gleichstellungspolitik im Betrieb</a:t>
            </a:r>
            <a:r>
              <a:rPr lang="de-DE" dirty="0" smtClean="0">
                <a:solidFill>
                  <a:schemeClr val="accent5"/>
                </a:solidFill>
              </a:rPr>
              <a:t> mit Zahlen, Daten, Fakten, rechtlichen Hinweisen für </a:t>
            </a:r>
            <a:r>
              <a:rPr lang="de-DE" dirty="0" err="1" smtClean="0">
                <a:solidFill>
                  <a:schemeClr val="accent5"/>
                </a:solidFill>
              </a:rPr>
              <a:t>Betriebsrät</a:t>
            </a:r>
            <a:r>
              <a:rPr lang="de-DE" dirty="0" smtClean="0">
                <a:solidFill>
                  <a:schemeClr val="accent5"/>
                </a:solidFill>
              </a:rPr>
              <a:t>*innen und Handlungsmöglichkeiten im Betrieb</a:t>
            </a:r>
          </a:p>
          <a:p>
            <a:pPr marL="358775" indent="-358775">
              <a:lnSpc>
                <a:spcPct val="110000"/>
              </a:lnSpc>
            </a:pPr>
            <a:r>
              <a:rPr lang="de-DE" dirty="0" smtClean="0">
                <a:solidFill>
                  <a:schemeClr val="accent5"/>
                </a:solidFill>
              </a:rPr>
              <a:t>eine </a:t>
            </a:r>
            <a:r>
              <a:rPr lang="de-DE" b="1" dirty="0" smtClean="0">
                <a:solidFill>
                  <a:schemeClr val="accent5"/>
                </a:solidFill>
              </a:rPr>
              <a:t>Handlungshilfe</a:t>
            </a:r>
            <a:r>
              <a:rPr lang="de-DE" dirty="0" smtClean="0">
                <a:solidFill>
                  <a:schemeClr val="accent5"/>
                </a:solidFill>
              </a:rPr>
              <a:t> zum </a:t>
            </a:r>
            <a:r>
              <a:rPr lang="de-DE" b="1" dirty="0" smtClean="0">
                <a:solidFill>
                  <a:schemeClr val="accent5"/>
                </a:solidFill>
              </a:rPr>
              <a:t>Gleichstellungsbericht</a:t>
            </a:r>
            <a:r>
              <a:rPr lang="de-DE" dirty="0" smtClean="0">
                <a:solidFill>
                  <a:schemeClr val="accent5"/>
                </a:solidFill>
              </a:rPr>
              <a:t> nach §43 BetrVG </a:t>
            </a:r>
          </a:p>
          <a:p>
            <a:pPr marL="358775" indent="-358775">
              <a:lnSpc>
                <a:spcPct val="110000"/>
              </a:lnSpc>
            </a:pPr>
            <a:r>
              <a:rPr lang="de-DE" dirty="0" smtClean="0">
                <a:solidFill>
                  <a:schemeClr val="accent5"/>
                </a:solidFill>
              </a:rPr>
              <a:t>ein </a:t>
            </a:r>
            <a:r>
              <a:rPr lang="de-DE" b="1" dirty="0" smtClean="0">
                <a:solidFill>
                  <a:schemeClr val="accent5"/>
                </a:solidFill>
              </a:rPr>
              <a:t>FAQ</a:t>
            </a:r>
            <a:r>
              <a:rPr lang="de-DE" dirty="0" smtClean="0">
                <a:solidFill>
                  <a:schemeClr val="accent5"/>
                </a:solidFill>
              </a:rPr>
              <a:t> zur innerbetrieblichen </a:t>
            </a:r>
            <a:r>
              <a:rPr lang="de-DE" b="1" dirty="0" smtClean="0">
                <a:solidFill>
                  <a:schemeClr val="accent5"/>
                </a:solidFill>
              </a:rPr>
              <a:t>Beschwerdestelle</a:t>
            </a:r>
            <a:r>
              <a:rPr lang="de-DE" dirty="0" smtClean="0">
                <a:solidFill>
                  <a:schemeClr val="accent5"/>
                </a:solidFill>
              </a:rPr>
              <a:t> nach §13 AGG</a:t>
            </a:r>
          </a:p>
          <a:p>
            <a:pPr marL="358775" indent="-358775">
              <a:lnSpc>
                <a:spcPct val="110000"/>
              </a:lnSpc>
            </a:pPr>
            <a:r>
              <a:rPr lang="de-DE" dirty="0" smtClean="0">
                <a:solidFill>
                  <a:schemeClr val="accent5"/>
                </a:solidFill>
              </a:rPr>
              <a:t>zum </a:t>
            </a:r>
            <a:r>
              <a:rPr lang="de-DE" b="1" dirty="0" smtClean="0">
                <a:solidFill>
                  <a:schemeClr val="accent5"/>
                </a:solidFill>
              </a:rPr>
              <a:t>partnerschaftlichen Verhalten am Arbeitsplatz </a:t>
            </a:r>
            <a:r>
              <a:rPr lang="de-DE" dirty="0" smtClean="0">
                <a:solidFill>
                  <a:schemeClr val="accent5"/>
                </a:solidFill>
              </a:rPr>
              <a:t>mit aktuellen Zahlen, den Rechten der Beschäftigten, Pflichten des Arbeitsgebers und Handlungsmöglichkeiten im Betrieb, Hinweisen zu einer Betriebsvereinbarung und vielem mehr</a:t>
            </a:r>
          </a:p>
          <a:p>
            <a:pPr>
              <a:lnSpc>
                <a:spcPct val="110000"/>
              </a:lnSpc>
            </a:pPr>
            <a:endParaRPr lang="de-DE" dirty="0"/>
          </a:p>
        </p:txBody>
      </p:sp>
    </p:spTree>
    <p:extLst>
      <p:ext uri="{BB962C8B-B14F-4D97-AF65-F5344CB8AC3E}">
        <p14:creationId xmlns:p14="http://schemas.microsoft.com/office/powerpoint/2010/main" val="2086235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r>
              <a:rPr lang="de-DE" dirty="0" smtClean="0"/>
              <a:t>Definition LSBTIQ*</a:t>
            </a:r>
            <a:endParaRPr lang="de-DE" dirty="0"/>
          </a:p>
        </p:txBody>
      </p:sp>
    </p:spTree>
    <p:extLst>
      <p:ext uri="{BB962C8B-B14F-4D97-AF65-F5344CB8AC3E}">
        <p14:creationId xmlns:p14="http://schemas.microsoft.com/office/powerpoint/2010/main" val="39962863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bedeutet LSBTIQ*?</a:t>
            </a:r>
            <a:endParaRPr lang="de-DE" dirty="0"/>
          </a:p>
        </p:txBody>
      </p:sp>
      <p:sp>
        <p:nvSpPr>
          <p:cNvPr id="3" name="Inhaltsplatzhalter 2"/>
          <p:cNvSpPr>
            <a:spLocks noGrp="1"/>
          </p:cNvSpPr>
          <p:nvPr>
            <p:ph idx="1"/>
          </p:nvPr>
        </p:nvSpPr>
        <p:spPr>
          <a:xfrm>
            <a:off x="250825" y="1765674"/>
            <a:ext cx="4296743" cy="2268549"/>
          </a:xfrm>
        </p:spPr>
        <p:txBody>
          <a:bodyPr>
            <a:normAutofit/>
          </a:bodyPr>
          <a:lstStyle/>
          <a:p>
            <a:pPr marL="358775" indent="-358775"/>
            <a:r>
              <a:rPr lang="de-DE" sz="2400" b="1" dirty="0" smtClean="0">
                <a:solidFill>
                  <a:srgbClr val="FF0000"/>
                </a:solidFill>
              </a:rPr>
              <a:t>L </a:t>
            </a:r>
            <a:r>
              <a:rPr lang="de-DE" sz="2400" dirty="0" smtClean="0">
                <a:solidFill>
                  <a:schemeClr val="accent6">
                    <a:lumMod val="10000"/>
                  </a:schemeClr>
                </a:solidFill>
              </a:rPr>
              <a:t>- </a:t>
            </a:r>
            <a:r>
              <a:rPr lang="de-DE" sz="2400" dirty="0" smtClean="0"/>
              <a:t>Lesben/lesbisch</a:t>
            </a:r>
          </a:p>
          <a:p>
            <a:pPr marL="358775" indent="-358775"/>
            <a:r>
              <a:rPr lang="de-DE" sz="2400" b="1" dirty="0" smtClean="0">
                <a:solidFill>
                  <a:srgbClr val="FFC000"/>
                </a:solidFill>
              </a:rPr>
              <a:t>S </a:t>
            </a:r>
            <a:r>
              <a:rPr lang="de-DE" sz="2400" b="1" dirty="0" smtClean="0">
                <a:solidFill>
                  <a:schemeClr val="accent6">
                    <a:lumMod val="10000"/>
                  </a:schemeClr>
                </a:solidFill>
              </a:rPr>
              <a:t>- </a:t>
            </a:r>
            <a:r>
              <a:rPr lang="de-DE" sz="2400" dirty="0" smtClean="0"/>
              <a:t>Schwule/schwul</a:t>
            </a:r>
          </a:p>
          <a:p>
            <a:pPr marL="358775" indent="-358775"/>
            <a:r>
              <a:rPr lang="de-DE" sz="2400" b="1" dirty="0" smtClean="0">
                <a:solidFill>
                  <a:srgbClr val="FFFF00"/>
                </a:solidFill>
              </a:rPr>
              <a:t>B </a:t>
            </a:r>
            <a:r>
              <a:rPr lang="de-DE" sz="2400" b="1" dirty="0" smtClean="0">
                <a:solidFill>
                  <a:schemeClr val="accent6">
                    <a:lumMod val="10000"/>
                  </a:schemeClr>
                </a:solidFill>
              </a:rPr>
              <a:t>- </a:t>
            </a:r>
            <a:r>
              <a:rPr lang="de-DE" sz="2400" dirty="0" smtClean="0"/>
              <a:t>Bisexuelle/Bisexualität</a:t>
            </a:r>
          </a:p>
          <a:p>
            <a:pPr marL="358775" indent="-358775"/>
            <a:r>
              <a:rPr lang="de-DE" sz="2400" b="1" dirty="0">
                <a:solidFill>
                  <a:srgbClr val="92D050"/>
                </a:solidFill>
              </a:rPr>
              <a:t>T </a:t>
            </a:r>
            <a:r>
              <a:rPr lang="de-DE" sz="2400" b="1" dirty="0">
                <a:solidFill>
                  <a:srgbClr val="DADADA">
                    <a:lumMod val="10000"/>
                  </a:srgbClr>
                </a:solidFill>
              </a:rPr>
              <a:t>– </a:t>
            </a:r>
            <a:r>
              <a:rPr lang="de-DE" sz="2400" dirty="0" smtClean="0">
                <a:solidFill>
                  <a:srgbClr val="DADADA">
                    <a:lumMod val="10000"/>
                  </a:srgbClr>
                </a:solidFill>
              </a:rPr>
              <a:t>Trans*</a:t>
            </a:r>
            <a:endParaRPr lang="de-DE" sz="2400" dirty="0" smtClean="0"/>
          </a:p>
          <a:p>
            <a:pPr marL="358775" indent="-358775"/>
            <a:r>
              <a:rPr lang="de-DE" sz="2400" b="1" dirty="0">
                <a:solidFill>
                  <a:srgbClr val="00B0F0"/>
                </a:solidFill>
              </a:rPr>
              <a:t>I </a:t>
            </a:r>
            <a:r>
              <a:rPr lang="de-DE" sz="2400" dirty="0">
                <a:solidFill>
                  <a:srgbClr val="002060"/>
                </a:solidFill>
              </a:rPr>
              <a:t>- </a:t>
            </a:r>
            <a:r>
              <a:rPr lang="de-DE" sz="2400" dirty="0" err="1"/>
              <a:t>Inter</a:t>
            </a:r>
            <a:r>
              <a:rPr lang="de-DE" sz="2400" dirty="0" smtClean="0"/>
              <a:t>*</a:t>
            </a:r>
          </a:p>
          <a:p>
            <a:pPr marL="358775" indent="-358775"/>
            <a:r>
              <a:rPr lang="de-DE" sz="2400" b="1" dirty="0">
                <a:solidFill>
                  <a:srgbClr val="7030A0"/>
                </a:solidFill>
              </a:rPr>
              <a:t>Q </a:t>
            </a:r>
            <a:r>
              <a:rPr lang="de-DE" sz="2400" dirty="0">
                <a:solidFill>
                  <a:srgbClr val="DADADA">
                    <a:lumMod val="10000"/>
                  </a:srgbClr>
                </a:solidFill>
              </a:rPr>
              <a:t>- </a:t>
            </a:r>
            <a:r>
              <a:rPr lang="de-DE" sz="2400" dirty="0"/>
              <a:t>Queer</a:t>
            </a:r>
            <a:endParaRPr lang="de-DE" sz="2400" dirty="0" smtClean="0"/>
          </a:p>
          <a:p>
            <a:endParaRPr lang="de-DE" sz="1600" b="1" dirty="0" smtClean="0">
              <a:solidFill>
                <a:srgbClr val="FFC000"/>
              </a:solidFill>
            </a:endParaRPr>
          </a:p>
          <a:p>
            <a:pPr marL="1350" indent="0">
              <a:buNone/>
            </a:pPr>
            <a:endParaRPr lang="de-DE" dirty="0"/>
          </a:p>
        </p:txBody>
      </p:sp>
      <p:sp>
        <p:nvSpPr>
          <p:cNvPr id="4" name="Textplatzhalter 3"/>
          <p:cNvSpPr>
            <a:spLocks noGrp="1"/>
          </p:cNvSpPr>
          <p:nvPr>
            <p:ph type="body" sz="quarter" idx="13"/>
          </p:nvPr>
        </p:nvSpPr>
        <p:spPr>
          <a:xfrm>
            <a:off x="250825" y="775705"/>
            <a:ext cx="7891685" cy="708526"/>
          </a:xfrm>
        </p:spPr>
        <p:txBody>
          <a:bodyPr/>
          <a:lstStyle/>
          <a:p>
            <a:r>
              <a:rPr lang="de-DE" sz="1800" spc="0" dirty="0">
                <a:latin typeface="Meta IGM" panose="02000503040000020004" pitchFamily="2" charset="0"/>
              </a:rPr>
              <a:t>Die Abkürzung LSBTIQ* steht für Lesben, Schwule, Bisexuelle, Trans*, </a:t>
            </a:r>
            <a:r>
              <a:rPr lang="de-DE" sz="1800" spc="0" dirty="0" err="1">
                <a:latin typeface="Meta IGM" panose="02000503040000020004" pitchFamily="2" charset="0"/>
              </a:rPr>
              <a:t>Inter</a:t>
            </a:r>
            <a:r>
              <a:rPr lang="de-DE" sz="1800" spc="0" dirty="0">
                <a:latin typeface="Meta IGM" panose="02000503040000020004" pitchFamily="2" charset="0"/>
              </a:rPr>
              <a:t>* und </a:t>
            </a:r>
            <a:r>
              <a:rPr lang="de-DE" sz="1800" spc="0" dirty="0" err="1">
                <a:latin typeface="Meta IGM" panose="02000503040000020004" pitchFamily="2" charset="0"/>
              </a:rPr>
              <a:t>Queers</a:t>
            </a:r>
            <a:r>
              <a:rPr lang="de-DE" sz="1800" spc="0" dirty="0">
                <a:latin typeface="Meta IGM" panose="02000503040000020004" pitchFamily="2" charset="0"/>
              </a:rPr>
              <a:t>. Das Sternchen "*" wird als Platzhalter für weitere Identitäten hinzugefügt.</a:t>
            </a:r>
          </a:p>
          <a:p>
            <a:endParaRPr lang="de-DE" sz="1400" dirty="0"/>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1397859"/>
            <a:ext cx="4321175" cy="3228765"/>
          </a:xfrm>
          <a:prstGeom prst="rect">
            <a:avLst/>
          </a:prstGeom>
        </p:spPr>
      </p:pic>
      <p:sp>
        <p:nvSpPr>
          <p:cNvPr id="7" name="Textfeld 6"/>
          <p:cNvSpPr txBox="1"/>
          <p:nvPr/>
        </p:nvSpPr>
        <p:spPr>
          <a:xfrm>
            <a:off x="7979228" y="4398964"/>
            <a:ext cx="992579" cy="215444"/>
          </a:xfrm>
          <a:prstGeom prst="rect">
            <a:avLst/>
          </a:prstGeom>
          <a:noFill/>
        </p:spPr>
        <p:txBody>
          <a:bodyPr wrap="none" rtlCol="0">
            <a:spAutoFit/>
          </a:bodyPr>
          <a:lstStyle/>
          <a:p>
            <a:r>
              <a:rPr lang="de-DE" sz="800" dirty="0" smtClean="0">
                <a:solidFill>
                  <a:schemeClr val="bg1"/>
                </a:solidFill>
              </a:rPr>
              <a:t>© Alexander Gray </a:t>
            </a:r>
            <a:endParaRPr lang="de-DE" sz="800" dirty="0">
              <a:solidFill>
                <a:schemeClr val="bg1"/>
              </a:solidFill>
            </a:endParaRPr>
          </a:p>
        </p:txBody>
      </p:sp>
    </p:spTree>
    <p:extLst>
      <p:ext uri="{BB962C8B-B14F-4D97-AF65-F5344CB8AC3E}">
        <p14:creationId xmlns:p14="http://schemas.microsoft.com/office/powerpoint/2010/main" val="3822743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LSBTIQ* Hintergründe des Begriffs</a:t>
            </a:r>
            <a:endParaRPr lang="de-DE" dirty="0"/>
          </a:p>
        </p:txBody>
      </p:sp>
      <p:sp>
        <p:nvSpPr>
          <p:cNvPr id="3" name="Inhaltsplatzhalter 2"/>
          <p:cNvSpPr>
            <a:spLocks noGrp="1"/>
          </p:cNvSpPr>
          <p:nvPr>
            <p:ph idx="1"/>
          </p:nvPr>
        </p:nvSpPr>
        <p:spPr>
          <a:xfrm>
            <a:off x="250826" y="1059703"/>
            <a:ext cx="8642349" cy="2717722"/>
          </a:xfrm>
        </p:spPr>
        <p:txBody>
          <a:bodyPr>
            <a:normAutofit/>
          </a:bodyPr>
          <a:lstStyle/>
          <a:p>
            <a:pPr marL="358775" indent="-358775"/>
            <a:r>
              <a:rPr lang="de-DE" sz="2000" dirty="0"/>
              <a:t>Menschen nehmen Geschlecht unterschiedlich wahr und orten sich entsprechend selbst </a:t>
            </a:r>
            <a:r>
              <a:rPr lang="de-DE" sz="2000" dirty="0" smtClean="0"/>
              <a:t>ein - Geschlecht kann nicht nur Mann oder Frau sein</a:t>
            </a:r>
          </a:p>
          <a:p>
            <a:pPr marL="358775" indent="-358775"/>
            <a:r>
              <a:rPr lang="de-DE" sz="2000" dirty="0"/>
              <a:t>Die meisten finden sich in den Kategorien Mann oder Frau wieder</a:t>
            </a:r>
          </a:p>
          <a:p>
            <a:pPr marL="358775" indent="-358775"/>
            <a:r>
              <a:rPr lang="de-DE" sz="2000" dirty="0"/>
              <a:t>Andere Menschen nehmen das Geschlecht jedoch auch als etwas Bewegliches </a:t>
            </a:r>
            <a:r>
              <a:rPr lang="de-DE" sz="2000" dirty="0" smtClean="0"/>
              <a:t>war</a:t>
            </a:r>
          </a:p>
          <a:p>
            <a:pPr marL="358775" indent="-358775"/>
            <a:r>
              <a:rPr lang="de-DE" sz="2000" dirty="0"/>
              <a:t>Häufig wird „nicht-binär“ als Überbegriff für diese Identitäten </a:t>
            </a:r>
            <a:r>
              <a:rPr lang="de-DE" sz="2000" dirty="0" smtClean="0"/>
              <a:t>genannt</a:t>
            </a:r>
          </a:p>
          <a:p>
            <a:pPr marL="358775" indent="-358775"/>
            <a:r>
              <a:rPr lang="de-DE" sz="2000" dirty="0" smtClean="0"/>
              <a:t>Das Geschlecht </a:t>
            </a:r>
            <a:r>
              <a:rPr lang="de-DE" sz="2000" dirty="0"/>
              <a:t>umfasst </a:t>
            </a:r>
            <a:r>
              <a:rPr lang="de-DE" sz="2000" dirty="0" smtClean="0"/>
              <a:t>neben biologischen auch </a:t>
            </a:r>
            <a:r>
              <a:rPr lang="de-DE" sz="2000" dirty="0"/>
              <a:t>soziale Aspekte </a:t>
            </a:r>
            <a:r>
              <a:rPr lang="de-DE" sz="2000" dirty="0" smtClean="0"/>
              <a:t>sowie </a:t>
            </a:r>
            <a:r>
              <a:rPr lang="de-DE" sz="2000" dirty="0"/>
              <a:t>das sexuelle </a:t>
            </a:r>
            <a:r>
              <a:rPr lang="de-DE" sz="2000" dirty="0" smtClean="0"/>
              <a:t>Begehren</a:t>
            </a:r>
          </a:p>
          <a:p>
            <a:pPr marL="358775" indent="-358775"/>
            <a:r>
              <a:rPr lang="de-DE" sz="2000" dirty="0" smtClean="0"/>
              <a:t>Die einzelnen </a:t>
            </a:r>
            <a:r>
              <a:rPr lang="de-DE" sz="2000" dirty="0"/>
              <a:t>Begriffe der LSBTIQ*-Abkürzung beschreiben diese vielfältige </a:t>
            </a:r>
            <a:r>
              <a:rPr lang="de-DE" sz="2000" dirty="0" smtClean="0"/>
              <a:t>Realität</a:t>
            </a:r>
          </a:p>
          <a:p>
            <a:pPr marL="1350" indent="0">
              <a:buNone/>
            </a:pPr>
            <a:endParaRPr lang="de-DE" dirty="0" smtClean="0"/>
          </a:p>
          <a:p>
            <a:pPr marL="1350" indent="0">
              <a:buNone/>
            </a:pPr>
            <a:endParaRPr lang="de-DE" dirty="0"/>
          </a:p>
        </p:txBody>
      </p:sp>
    </p:spTree>
    <p:extLst>
      <p:ext uri="{BB962C8B-B14F-4D97-AF65-F5344CB8AC3E}">
        <p14:creationId xmlns:p14="http://schemas.microsoft.com/office/powerpoint/2010/main" val="3272628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r>
              <a:rPr lang="de-DE" dirty="0" smtClean="0"/>
              <a:t>Aktuelle Studienergebnisse zum Thema Diversität</a:t>
            </a:r>
            <a:endParaRPr lang="de-DE" dirty="0"/>
          </a:p>
        </p:txBody>
      </p:sp>
    </p:spTree>
    <p:extLst>
      <p:ext uri="{BB962C8B-B14F-4D97-AF65-F5344CB8AC3E}">
        <p14:creationId xmlns:p14="http://schemas.microsoft.com/office/powerpoint/2010/main" val="2653005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a:xfrm>
            <a:off x="250826" y="231775"/>
            <a:ext cx="8642349"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Entgeltlücke: Homo- und bisexuelle Männer bekommen weniger als heterosexuelle Männer!</a:t>
            </a:r>
            <a:endParaRPr lang="de-DE" sz="2000" cap="none" spc="0" dirty="0">
              <a:latin typeface="Meta IGM" panose="02000503040000020004" pitchFamily="2" charset="0"/>
            </a:endParaRPr>
          </a:p>
        </p:txBody>
      </p:sp>
      <p:grpSp>
        <p:nvGrpSpPr>
          <p:cNvPr id="3" name="Gruppieren 2"/>
          <p:cNvGrpSpPr/>
          <p:nvPr/>
        </p:nvGrpSpPr>
        <p:grpSpPr>
          <a:xfrm>
            <a:off x="1042349" y="1040902"/>
            <a:ext cx="7059301" cy="3061696"/>
            <a:chOff x="1042349" y="1156562"/>
            <a:chExt cx="7059301" cy="3061696"/>
          </a:xfrm>
        </p:grpSpPr>
        <p:pic>
          <p:nvPicPr>
            <p:cNvPr id="6" name="Grafik 5" descr="Ein Bild, das Text, Visitenkarte enthält.&#10;&#10;Mit hoher Zuverlässigkeit generierte Beschreibung">
              <a:extLst>
                <a:ext uri="{FF2B5EF4-FFF2-40B4-BE49-F238E27FC236}">
                  <a16:creationId xmlns:a16="http://schemas.microsoft.com/office/drawing/2014/main" id="{F794D1F4-B3C9-4539-9C93-3AC73D4F5EE4}"/>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42349" y="1156562"/>
              <a:ext cx="7059301" cy="3061696"/>
            </a:xfrm>
            <a:prstGeom prst="rect">
              <a:avLst/>
            </a:prstGeom>
          </p:spPr>
        </p:pic>
        <p:sp>
          <p:nvSpPr>
            <p:cNvPr id="2" name="Rechteck 1"/>
            <p:cNvSpPr/>
            <p:nvPr/>
          </p:nvSpPr>
          <p:spPr>
            <a:xfrm>
              <a:off x="1292086" y="1156562"/>
              <a:ext cx="2556344" cy="763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9348138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Diversität in der Wirtschaft</a:t>
            </a:r>
            <a:endParaRPr lang="de-DE" dirty="0"/>
          </a:p>
        </p:txBody>
      </p:sp>
      <p:graphicFrame>
        <p:nvGraphicFramePr>
          <p:cNvPr id="7" name="Diagramm 6"/>
          <p:cNvGraphicFramePr/>
          <p:nvPr>
            <p:extLst>
              <p:ext uri="{D42A27DB-BD31-4B8C-83A1-F6EECF244321}">
                <p14:modId xmlns:p14="http://schemas.microsoft.com/office/powerpoint/2010/main" val="2948473526"/>
              </p:ext>
            </p:extLst>
          </p:nvPr>
        </p:nvGraphicFramePr>
        <p:xfrm>
          <a:off x="314107" y="2010283"/>
          <a:ext cx="5833080" cy="252681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feld 8"/>
          <p:cNvSpPr txBox="1"/>
          <p:nvPr/>
        </p:nvSpPr>
        <p:spPr>
          <a:xfrm>
            <a:off x="250824" y="1081252"/>
            <a:ext cx="8642349" cy="942822"/>
          </a:xfrm>
          <a:prstGeom prst="rect">
            <a:avLst/>
          </a:prstGeom>
          <a:noFill/>
        </p:spPr>
        <p:txBody>
          <a:bodyPr wrap="square" rtlCol="0">
            <a:spAutoFit/>
          </a:bodyPr>
          <a:lstStyle/>
          <a:p>
            <a:pPr marL="280800" lvl="0" indent="-279450">
              <a:lnSpc>
                <a:spcPct val="90000"/>
              </a:lnSpc>
              <a:spcBef>
                <a:spcPts val="750"/>
              </a:spcBef>
              <a:buClr>
                <a:srgbClr val="A71680"/>
              </a:buClr>
              <a:buSzPct val="90000"/>
              <a:buBlip>
                <a:blip r:embed="rId4"/>
              </a:buBlip>
            </a:pPr>
            <a:r>
              <a:rPr lang="de-DE" sz="1800" dirty="0">
                <a:solidFill>
                  <a:schemeClr val="accent5"/>
                </a:solidFill>
                <a:latin typeface="Meta IGM" panose="02000503040000020004" pitchFamily="2" charset="0"/>
              </a:rPr>
              <a:t>Homosexuelle und </a:t>
            </a:r>
            <a:r>
              <a:rPr lang="de-DE" sz="1800" dirty="0" err="1" smtClean="0">
                <a:solidFill>
                  <a:schemeClr val="accent5"/>
                </a:solidFill>
                <a:latin typeface="Meta IGM" panose="02000503040000020004" pitchFamily="2" charset="0"/>
              </a:rPr>
              <a:t>trans</a:t>
            </a:r>
            <a:r>
              <a:rPr lang="de-DE" sz="1800" dirty="0" smtClean="0">
                <a:solidFill>
                  <a:schemeClr val="accent5"/>
                </a:solidFill>
                <a:latin typeface="Meta IGM" panose="02000503040000020004" pitchFamily="2" charset="0"/>
              </a:rPr>
              <a:t>* Menschen </a:t>
            </a:r>
            <a:r>
              <a:rPr lang="de-DE" sz="1800" dirty="0">
                <a:solidFill>
                  <a:schemeClr val="accent5"/>
                </a:solidFill>
                <a:latin typeface="Meta IGM" panose="02000503040000020004" pitchFamily="2" charset="0"/>
              </a:rPr>
              <a:t>sind </a:t>
            </a:r>
            <a:r>
              <a:rPr lang="de-DE" sz="1800" dirty="0" smtClean="0">
                <a:solidFill>
                  <a:schemeClr val="accent5"/>
                </a:solidFill>
                <a:latin typeface="Meta IGM" panose="02000503040000020004" pitchFamily="2" charset="0"/>
              </a:rPr>
              <a:t>meistens </a:t>
            </a:r>
            <a:r>
              <a:rPr lang="de-DE" sz="1800" dirty="0">
                <a:solidFill>
                  <a:schemeClr val="accent5"/>
                </a:solidFill>
                <a:latin typeface="Meta IGM" panose="02000503040000020004" pitchFamily="2" charset="0"/>
              </a:rPr>
              <a:t>höher qualifiziert und in anderen Branchen </a:t>
            </a:r>
            <a:r>
              <a:rPr lang="de-DE" sz="1800" dirty="0" smtClean="0">
                <a:solidFill>
                  <a:schemeClr val="accent5"/>
                </a:solidFill>
                <a:latin typeface="Meta IGM" panose="02000503040000020004" pitchFamily="2" charset="0"/>
              </a:rPr>
              <a:t>tätig als heterosexuelle Menschen.</a:t>
            </a:r>
            <a:endParaRPr lang="de-DE" sz="1800" dirty="0">
              <a:solidFill>
                <a:schemeClr val="accent5"/>
              </a:solidFill>
              <a:latin typeface="Meta IGM" panose="02000503040000020004" pitchFamily="2" charset="0"/>
            </a:endParaRPr>
          </a:p>
          <a:p>
            <a:pPr marL="1350" lvl="0">
              <a:lnSpc>
                <a:spcPct val="90000"/>
              </a:lnSpc>
              <a:spcBef>
                <a:spcPts val="750"/>
              </a:spcBef>
              <a:buClr>
                <a:srgbClr val="A71680"/>
              </a:buClr>
              <a:buSzPct val="90000"/>
            </a:pPr>
            <a:endParaRPr lang="de-DE" sz="1800" dirty="0">
              <a:solidFill>
                <a:schemeClr val="accent6">
                  <a:lumMod val="10000"/>
                </a:schemeClr>
              </a:solidFill>
              <a:latin typeface="Meta IGM" panose="02000503040000020004" pitchFamily="2" charset="0"/>
            </a:endParaRPr>
          </a:p>
        </p:txBody>
      </p:sp>
      <p:sp>
        <p:nvSpPr>
          <p:cNvPr id="3" name="Textfeld 2"/>
          <p:cNvSpPr txBox="1"/>
          <p:nvPr/>
        </p:nvSpPr>
        <p:spPr>
          <a:xfrm>
            <a:off x="6324018" y="4029268"/>
            <a:ext cx="2569155" cy="430887"/>
          </a:xfrm>
          <a:prstGeom prst="rect">
            <a:avLst/>
          </a:prstGeom>
          <a:noFill/>
        </p:spPr>
        <p:txBody>
          <a:bodyPr wrap="square" rtlCol="0">
            <a:spAutoFit/>
          </a:bodyPr>
          <a:lstStyle/>
          <a:p>
            <a:r>
              <a:rPr lang="de-DE" sz="1100" dirty="0" smtClean="0">
                <a:solidFill>
                  <a:schemeClr val="accent6">
                    <a:lumMod val="10000"/>
                  </a:schemeClr>
                </a:solidFill>
              </a:rPr>
              <a:t>Quelle: DIW </a:t>
            </a:r>
            <a:r>
              <a:rPr lang="de-DE" sz="1100" dirty="0">
                <a:solidFill>
                  <a:schemeClr val="accent6">
                    <a:lumMod val="10000"/>
                  </a:schemeClr>
                </a:solidFill>
              </a:rPr>
              <a:t>Wochenbericht 36 / 2020, S. 619-627</a:t>
            </a:r>
          </a:p>
        </p:txBody>
      </p:sp>
    </p:spTree>
    <p:extLst>
      <p:ext uri="{BB962C8B-B14F-4D97-AF65-F5344CB8AC3E}">
        <p14:creationId xmlns:p14="http://schemas.microsoft.com/office/powerpoint/2010/main" val="5032475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Mehr Outings im Gesundheits- und Sozialwesen als im </a:t>
            </a:r>
            <a:br>
              <a:rPr lang="de-DE" dirty="0" smtClean="0"/>
            </a:br>
            <a:r>
              <a:rPr lang="de-DE" dirty="0" smtClean="0"/>
              <a:t>produzierenden Gewerbe</a:t>
            </a:r>
            <a:endParaRPr lang="de-DE" dirty="0"/>
          </a:p>
        </p:txBody>
      </p:sp>
      <p:pic>
        <p:nvPicPr>
          <p:cNvPr id="6" name="Picture 4" descr="https://www.diw.de/html/wb/20-36/article1/image/overview-figure1-singl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9987" y="883151"/>
            <a:ext cx="6859573" cy="3752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685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ne Frau steht vor einer regenbogenfarbenen Wan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78"/>
          <a:stretch/>
        </p:blipFill>
        <p:spPr bwMode="auto">
          <a:xfrm>
            <a:off x="0" y="0"/>
            <a:ext cx="4571998"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Inhaltsplatzhalter 3"/>
          <p:cNvSpPr>
            <a:spLocks noGrp="1"/>
          </p:cNvSpPr>
          <p:nvPr>
            <p:ph idx="1"/>
          </p:nvPr>
        </p:nvSpPr>
        <p:spPr>
          <a:xfrm>
            <a:off x="4643562" y="1204126"/>
            <a:ext cx="4194313" cy="2735247"/>
          </a:xfrm>
        </p:spPr>
        <p:txBody>
          <a:bodyPr/>
          <a:lstStyle/>
          <a:p>
            <a:pPr marL="1350" indent="0" algn="ctr">
              <a:buNone/>
            </a:pPr>
            <a:r>
              <a:rPr lang="de-DE" sz="2400" dirty="0" smtClean="0">
                <a:solidFill>
                  <a:schemeClr val="accent5"/>
                </a:solidFill>
              </a:rPr>
              <a:t>Der </a:t>
            </a:r>
            <a:r>
              <a:rPr lang="de-DE" sz="2400" dirty="0">
                <a:solidFill>
                  <a:schemeClr val="accent5"/>
                </a:solidFill>
              </a:rPr>
              <a:t>Alltag von lesbischen, schwulen, bisexuellen, </a:t>
            </a:r>
            <a:r>
              <a:rPr lang="de-DE" sz="2400" dirty="0" err="1">
                <a:solidFill>
                  <a:schemeClr val="accent5"/>
                </a:solidFill>
              </a:rPr>
              <a:t>trans</a:t>
            </a:r>
            <a:r>
              <a:rPr lang="de-DE" sz="2400" dirty="0">
                <a:solidFill>
                  <a:schemeClr val="accent5"/>
                </a:solidFill>
              </a:rPr>
              <a:t>*- und intergeschlechtlichen sowie </a:t>
            </a:r>
            <a:r>
              <a:rPr lang="de-DE" sz="2400" dirty="0" err="1">
                <a:solidFill>
                  <a:schemeClr val="accent5"/>
                </a:solidFill>
              </a:rPr>
              <a:t>queeren</a:t>
            </a:r>
            <a:r>
              <a:rPr lang="de-DE" sz="2400" dirty="0">
                <a:solidFill>
                  <a:schemeClr val="accent5"/>
                </a:solidFill>
              </a:rPr>
              <a:t> Menschen ist noch immer nicht frei von Vorurteilen, Ausgrenzung, Diskriminierung und Gewalt</a:t>
            </a:r>
            <a:r>
              <a:rPr lang="de-DE" sz="2400" dirty="0" smtClean="0">
                <a:solidFill>
                  <a:schemeClr val="accent5"/>
                </a:solidFill>
              </a:rPr>
              <a:t>. Das </a:t>
            </a:r>
            <a:r>
              <a:rPr lang="de-DE" sz="2400" dirty="0">
                <a:solidFill>
                  <a:schemeClr val="accent5"/>
                </a:solidFill>
              </a:rPr>
              <a:t>zeigt sich leider auch in den Betrieben. </a:t>
            </a:r>
            <a:endParaRPr lang="de-DE" sz="2400" dirty="0" smtClean="0">
              <a:solidFill>
                <a:schemeClr val="accent5"/>
              </a:solidFill>
            </a:endParaRPr>
          </a:p>
          <a:p>
            <a:pPr marL="1350" indent="0" algn="ctr">
              <a:buNone/>
            </a:pPr>
            <a:endParaRPr lang="de-DE" dirty="0"/>
          </a:p>
          <a:p>
            <a:pPr marL="1350" indent="0" algn="ctr">
              <a:buNone/>
            </a:pPr>
            <a:endParaRPr lang="de-DE" dirty="0"/>
          </a:p>
        </p:txBody>
      </p:sp>
      <p:sp>
        <p:nvSpPr>
          <p:cNvPr id="6" name="Titel 2"/>
          <p:cNvSpPr txBox="1">
            <a:spLocks/>
          </p:cNvSpPr>
          <p:nvPr/>
        </p:nvSpPr>
        <p:spPr>
          <a:xfrm>
            <a:off x="250824" y="240349"/>
            <a:ext cx="8642349"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Wir wollen handeln.</a:t>
            </a:r>
            <a:endParaRPr lang="de-DE" sz="2000" cap="none" spc="0" dirty="0">
              <a:latin typeface="Meta IGM" panose="02000503040000020004" pitchFamily="2" charset="0"/>
            </a:endParaRPr>
          </a:p>
        </p:txBody>
      </p:sp>
      <p:sp>
        <p:nvSpPr>
          <p:cNvPr id="2" name="Textfeld 1"/>
          <p:cNvSpPr txBox="1"/>
          <p:nvPr/>
        </p:nvSpPr>
        <p:spPr>
          <a:xfrm rot="16200000">
            <a:off x="-288379" y="2971802"/>
            <a:ext cx="792205" cy="215444"/>
          </a:xfrm>
          <a:prstGeom prst="rect">
            <a:avLst/>
          </a:prstGeom>
          <a:noFill/>
        </p:spPr>
        <p:txBody>
          <a:bodyPr wrap="none" rtlCol="0">
            <a:spAutoFit/>
          </a:bodyPr>
          <a:lstStyle/>
          <a:p>
            <a:r>
              <a:rPr lang="de-DE" sz="800" dirty="0" smtClean="0">
                <a:solidFill>
                  <a:schemeClr val="accent5"/>
                </a:solidFill>
              </a:rPr>
              <a:t>© </a:t>
            </a:r>
            <a:r>
              <a:rPr lang="de-DE" sz="800" dirty="0" err="1" smtClean="0">
                <a:solidFill>
                  <a:schemeClr val="accent5"/>
                </a:solidFill>
              </a:rPr>
              <a:t>Isi</a:t>
            </a:r>
            <a:r>
              <a:rPr lang="de-DE" sz="800" dirty="0" smtClean="0">
                <a:solidFill>
                  <a:schemeClr val="accent5"/>
                </a:solidFill>
              </a:rPr>
              <a:t> </a:t>
            </a:r>
            <a:r>
              <a:rPr lang="de-DE" sz="800" dirty="0" err="1" smtClean="0">
                <a:solidFill>
                  <a:schemeClr val="accent5"/>
                </a:solidFill>
              </a:rPr>
              <a:t>Parente</a:t>
            </a:r>
            <a:endParaRPr lang="de-DE" sz="800" dirty="0">
              <a:solidFill>
                <a:schemeClr val="accent5"/>
              </a:solidFill>
            </a:endParaRPr>
          </a:p>
        </p:txBody>
      </p:sp>
    </p:spTree>
    <p:extLst>
      <p:ext uri="{BB962C8B-B14F-4D97-AF65-F5344CB8AC3E}">
        <p14:creationId xmlns:p14="http://schemas.microsoft.com/office/powerpoint/2010/main" val="3867218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Hindernisse und Potential</a:t>
            </a:r>
            <a:endParaRPr lang="de-DE" dirty="0"/>
          </a:p>
        </p:txBody>
      </p:sp>
      <p:sp>
        <p:nvSpPr>
          <p:cNvPr id="3" name="Inhaltsplatzhalter 2"/>
          <p:cNvSpPr>
            <a:spLocks noGrp="1"/>
          </p:cNvSpPr>
          <p:nvPr>
            <p:ph idx="1"/>
          </p:nvPr>
        </p:nvSpPr>
        <p:spPr>
          <a:xfrm>
            <a:off x="250826" y="820083"/>
            <a:ext cx="4321178" cy="3046133"/>
          </a:xfrm>
        </p:spPr>
        <p:txBody>
          <a:bodyPr>
            <a:normAutofit/>
          </a:bodyPr>
          <a:lstStyle/>
          <a:p>
            <a:pPr marL="358775" indent="-358775"/>
            <a:r>
              <a:rPr lang="de-DE" dirty="0" smtClean="0">
                <a:solidFill>
                  <a:schemeClr val="accent5"/>
                </a:solidFill>
              </a:rPr>
              <a:t>Über</a:t>
            </a:r>
            <a:r>
              <a:rPr lang="de-DE" b="1" dirty="0" smtClean="0">
                <a:solidFill>
                  <a:schemeClr val="accent5"/>
                </a:solidFill>
              </a:rPr>
              <a:t> ein Drittel bis 40 Prozent </a:t>
            </a:r>
            <a:r>
              <a:rPr lang="de-DE" dirty="0" smtClean="0">
                <a:solidFill>
                  <a:schemeClr val="accent5"/>
                </a:solidFill>
              </a:rPr>
              <a:t>der </a:t>
            </a:r>
            <a:r>
              <a:rPr lang="de-DE" dirty="0" err="1" smtClean="0">
                <a:solidFill>
                  <a:schemeClr val="accent5"/>
                </a:solidFill>
              </a:rPr>
              <a:t>trans</a:t>
            </a:r>
            <a:r>
              <a:rPr lang="de-DE" dirty="0" smtClean="0">
                <a:solidFill>
                  <a:schemeClr val="accent5"/>
                </a:solidFill>
              </a:rPr>
              <a:t>* und </a:t>
            </a:r>
            <a:r>
              <a:rPr lang="de-DE" dirty="0" err="1" smtClean="0">
                <a:solidFill>
                  <a:schemeClr val="accent5"/>
                </a:solidFill>
              </a:rPr>
              <a:t>inter</a:t>
            </a:r>
            <a:r>
              <a:rPr lang="de-DE" dirty="0" smtClean="0">
                <a:solidFill>
                  <a:schemeClr val="accent5"/>
                </a:solidFill>
              </a:rPr>
              <a:t>*-Personen erlebte bei der Jobsuche oder während der Arbeit Diskriminierung</a:t>
            </a:r>
          </a:p>
          <a:p>
            <a:pPr marL="358775" indent="-358775"/>
            <a:r>
              <a:rPr lang="de-DE" b="1" dirty="0" smtClean="0">
                <a:solidFill>
                  <a:schemeClr val="accent5"/>
                </a:solidFill>
              </a:rPr>
              <a:t>38 Prozent</a:t>
            </a:r>
            <a:r>
              <a:rPr lang="de-DE" dirty="0" smtClean="0">
                <a:solidFill>
                  <a:schemeClr val="accent5"/>
                </a:solidFill>
              </a:rPr>
              <a:t> der Unterzeichner*innen der Charta der Vielfalt begreifen </a:t>
            </a:r>
            <a:r>
              <a:rPr lang="de-DE" dirty="0" err="1" smtClean="0">
                <a:solidFill>
                  <a:schemeClr val="accent5"/>
                </a:solidFill>
              </a:rPr>
              <a:t>Diversity</a:t>
            </a:r>
            <a:r>
              <a:rPr lang="de-DE" dirty="0" smtClean="0">
                <a:solidFill>
                  <a:schemeClr val="accent5"/>
                </a:solidFill>
              </a:rPr>
              <a:t> Maßnahmen als Vorteil beim Zugang zu Märkten </a:t>
            </a:r>
          </a:p>
          <a:p>
            <a:pPr marL="358775" indent="-358775"/>
            <a:r>
              <a:rPr lang="de-DE" b="1" dirty="0" smtClean="0">
                <a:solidFill>
                  <a:schemeClr val="accent5"/>
                </a:solidFill>
              </a:rPr>
              <a:t>70 Prozent</a:t>
            </a:r>
            <a:r>
              <a:rPr lang="de-DE" dirty="0" smtClean="0">
                <a:solidFill>
                  <a:schemeClr val="accent5"/>
                </a:solidFill>
              </a:rPr>
              <a:t> der lesbischen, schwulen, bisexuellen und </a:t>
            </a:r>
            <a:r>
              <a:rPr lang="de-DE" dirty="0" err="1" smtClean="0">
                <a:solidFill>
                  <a:schemeClr val="accent5"/>
                </a:solidFill>
              </a:rPr>
              <a:t>trans</a:t>
            </a:r>
            <a:r>
              <a:rPr lang="de-DE" dirty="0" smtClean="0">
                <a:solidFill>
                  <a:schemeClr val="accent5"/>
                </a:solidFill>
              </a:rPr>
              <a:t>* Beschäftigten </a:t>
            </a:r>
            <a:r>
              <a:rPr lang="de-DE" b="1" dirty="0" smtClean="0">
                <a:solidFill>
                  <a:schemeClr val="accent5"/>
                </a:solidFill>
              </a:rPr>
              <a:t>outen sich </a:t>
            </a:r>
            <a:r>
              <a:rPr lang="de-DE" dirty="0" smtClean="0">
                <a:solidFill>
                  <a:schemeClr val="accent5"/>
                </a:solidFill>
              </a:rPr>
              <a:t>am Arbeitsplatz innerhalb des ersten Jahres, wenn sie das Gefühl haben, das Unternehmen unterstützt sie </a:t>
            </a:r>
            <a:endParaRPr lang="de-DE" dirty="0">
              <a:solidFill>
                <a:schemeClr val="accent5"/>
              </a:solidFill>
            </a:endParaRPr>
          </a:p>
          <a:p>
            <a:pPr marL="1350" indent="0">
              <a:buNone/>
            </a:pPr>
            <a:r>
              <a:rPr lang="de-DE" sz="900" dirty="0" smtClean="0"/>
              <a:t>Quelle: Charta der Vielfalt, </a:t>
            </a:r>
            <a:r>
              <a:rPr lang="de-DE" sz="900" dirty="0" err="1" smtClean="0"/>
              <a:t>Factsheet</a:t>
            </a:r>
            <a:r>
              <a:rPr lang="de-DE" sz="900" dirty="0" smtClean="0"/>
              <a:t> </a:t>
            </a:r>
            <a:r>
              <a:rPr lang="de-DE" sz="900" dirty="0" err="1" smtClean="0"/>
              <a:t>Diversity</a:t>
            </a:r>
            <a:r>
              <a:rPr lang="de-DE" sz="900" dirty="0" smtClean="0"/>
              <a:t> 2023</a:t>
            </a:r>
            <a:endParaRPr lang="de-DE" sz="900" dirty="0"/>
          </a:p>
          <a:p>
            <a:endParaRPr lang="de-DE" dirty="0"/>
          </a:p>
        </p:txBody>
      </p:sp>
      <p:sp>
        <p:nvSpPr>
          <p:cNvPr id="4" name="Textfeld 3"/>
          <p:cNvSpPr txBox="1"/>
          <p:nvPr/>
        </p:nvSpPr>
        <p:spPr>
          <a:xfrm>
            <a:off x="4898570" y="1048683"/>
            <a:ext cx="3712029" cy="3308598"/>
          </a:xfrm>
          <a:prstGeom prst="rect">
            <a:avLst/>
          </a:prstGeom>
          <a:solidFill>
            <a:schemeClr val="bg2">
              <a:lumMod val="50000"/>
            </a:schemeClr>
          </a:solidFill>
        </p:spPr>
        <p:txBody>
          <a:bodyPr wrap="square" rtlCol="0">
            <a:spAutoFit/>
          </a:bodyPr>
          <a:lstStyle/>
          <a:p>
            <a:r>
              <a:rPr lang="de-DE" b="1" i="1" dirty="0" smtClean="0">
                <a:solidFill>
                  <a:schemeClr val="bg2"/>
                </a:solidFill>
              </a:rPr>
              <a:t>Die Charta der Vielfalt empfiehlt</a:t>
            </a:r>
          </a:p>
          <a:p>
            <a:endParaRPr lang="de-DE" b="1" i="1" dirty="0" smtClean="0">
              <a:solidFill>
                <a:schemeClr val="bg2"/>
              </a:solidFill>
            </a:endParaRPr>
          </a:p>
          <a:p>
            <a:r>
              <a:rPr lang="de-DE" sz="1400" i="1" dirty="0" smtClean="0">
                <a:solidFill>
                  <a:schemeClr val="bg2"/>
                </a:solidFill>
              </a:rPr>
              <a:t>Unterstützen </a:t>
            </a:r>
            <a:r>
              <a:rPr lang="de-DE" sz="1400" i="1" dirty="0">
                <a:solidFill>
                  <a:schemeClr val="bg2"/>
                </a:solidFill>
              </a:rPr>
              <a:t>Sie Ihre Beschäftigten, wenn sie Netzwerke oder betriebliche Interessengruppen aufbauen oder einbinden möchten</a:t>
            </a:r>
            <a:r>
              <a:rPr lang="de-DE" sz="1400" i="1" dirty="0" smtClean="0">
                <a:solidFill>
                  <a:schemeClr val="bg2"/>
                </a:solidFill>
              </a:rPr>
              <a:t>.</a:t>
            </a:r>
          </a:p>
          <a:p>
            <a:endParaRPr lang="de-DE" sz="1400" i="1" dirty="0">
              <a:solidFill>
                <a:schemeClr val="bg2"/>
              </a:solidFill>
            </a:endParaRPr>
          </a:p>
          <a:p>
            <a:r>
              <a:rPr lang="de-DE" sz="1400" i="1" dirty="0">
                <a:solidFill>
                  <a:schemeClr val="bg2"/>
                </a:solidFill>
              </a:rPr>
              <a:t>Beziehen Sie Mitarbeitende unterschiedlicher sexueller Identität zur besseren Ansprache neuer Zielgruppen oder bei Marketingentscheidungen ein</a:t>
            </a:r>
            <a:r>
              <a:rPr lang="de-DE" sz="1400" i="1" dirty="0" smtClean="0">
                <a:solidFill>
                  <a:schemeClr val="bg2"/>
                </a:solidFill>
              </a:rPr>
              <a:t>.</a:t>
            </a:r>
          </a:p>
          <a:p>
            <a:endParaRPr lang="de-DE" sz="1400" i="1" dirty="0">
              <a:solidFill>
                <a:schemeClr val="bg2"/>
              </a:solidFill>
            </a:endParaRPr>
          </a:p>
          <a:p>
            <a:r>
              <a:rPr lang="de-DE" sz="1400" i="1" dirty="0">
                <a:solidFill>
                  <a:schemeClr val="bg2"/>
                </a:solidFill>
              </a:rPr>
              <a:t>Fördern Sie eine Organisationskultur, in der sich niemand für die eigene sexuelle Identität oder Orientierung rechtfertigen muss</a:t>
            </a:r>
            <a:r>
              <a:rPr lang="de-DE" sz="1400" i="1" dirty="0" smtClean="0">
                <a:solidFill>
                  <a:schemeClr val="bg2"/>
                </a:solidFill>
              </a:rPr>
              <a:t>.</a:t>
            </a:r>
            <a:endParaRPr lang="de-DE" dirty="0"/>
          </a:p>
        </p:txBody>
      </p:sp>
    </p:spTree>
    <p:extLst>
      <p:ext uri="{BB962C8B-B14F-4D97-AF65-F5344CB8AC3E}">
        <p14:creationId xmlns:p14="http://schemas.microsoft.com/office/powerpoint/2010/main" val="8107368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Offenes Betriebsklima und </a:t>
            </a:r>
            <a:r>
              <a:rPr lang="de-DE" dirty="0" err="1" smtClean="0"/>
              <a:t>Diversitymaßnahmen</a:t>
            </a:r>
            <a:endParaRPr lang="de-DE" dirty="0"/>
          </a:p>
        </p:txBody>
      </p:sp>
      <p:pic>
        <p:nvPicPr>
          <p:cNvPr id="5" name="Picture 2" descr="https://www.diw.de/html/wb/20-36/article1/image/figure5-singl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17731" y="620486"/>
            <a:ext cx="3617098" cy="401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064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r>
              <a:rPr lang="de-DE" dirty="0" smtClean="0"/>
              <a:t>Gesellschaftliche Entwicklung und ein Blick in die Welt</a:t>
            </a:r>
            <a:endParaRPr lang="de-DE" dirty="0"/>
          </a:p>
        </p:txBody>
      </p:sp>
    </p:spTree>
    <p:extLst>
      <p:ext uri="{BB962C8B-B14F-4D97-AF65-F5344CB8AC3E}">
        <p14:creationId xmlns:p14="http://schemas.microsoft.com/office/powerpoint/2010/main" val="15715421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Gesellschaftliche Entwicklung in Deutschland</a:t>
            </a:r>
            <a:endParaRPr lang="de-DE" dirty="0"/>
          </a:p>
        </p:txBody>
      </p:sp>
      <p:sp>
        <p:nvSpPr>
          <p:cNvPr id="3" name="Inhaltsplatzhalter 2"/>
          <p:cNvSpPr>
            <a:spLocks noGrp="1"/>
          </p:cNvSpPr>
          <p:nvPr>
            <p:ph idx="1"/>
          </p:nvPr>
        </p:nvSpPr>
        <p:spPr>
          <a:xfrm>
            <a:off x="250822" y="946298"/>
            <a:ext cx="8642349" cy="3482827"/>
          </a:xfrm>
        </p:spPr>
        <p:txBody>
          <a:bodyPr>
            <a:normAutofit lnSpcReduction="10000"/>
          </a:bodyPr>
          <a:lstStyle/>
          <a:p>
            <a:pPr marL="358775" indent="-358775">
              <a:lnSpc>
                <a:spcPct val="110000"/>
              </a:lnSpc>
            </a:pPr>
            <a:r>
              <a:rPr lang="de-DE" dirty="0" smtClean="0">
                <a:solidFill>
                  <a:schemeClr val="accent5"/>
                </a:solidFill>
              </a:rPr>
              <a:t>68 Prozent der befragten Menschen in Deutschland </a:t>
            </a:r>
            <a:r>
              <a:rPr lang="de-DE" dirty="0">
                <a:solidFill>
                  <a:schemeClr val="accent5"/>
                </a:solidFill>
              </a:rPr>
              <a:t>sind für die gleichgeschlechtliche </a:t>
            </a:r>
            <a:r>
              <a:rPr lang="de-DE" dirty="0" smtClean="0">
                <a:solidFill>
                  <a:schemeClr val="accent5"/>
                </a:solidFill>
              </a:rPr>
              <a:t>Ehe.</a:t>
            </a:r>
          </a:p>
          <a:p>
            <a:pPr marL="358775" indent="-358775">
              <a:lnSpc>
                <a:spcPct val="110000"/>
              </a:lnSpc>
            </a:pPr>
            <a:r>
              <a:rPr lang="de-DE" dirty="0" smtClean="0">
                <a:solidFill>
                  <a:schemeClr val="accent5"/>
                </a:solidFill>
              </a:rPr>
              <a:t>13 Prozent </a:t>
            </a:r>
            <a:r>
              <a:rPr lang="de-DE" dirty="0">
                <a:solidFill>
                  <a:schemeClr val="accent5"/>
                </a:solidFill>
              </a:rPr>
              <a:t>befürworten eine rechtliche Anerkennung wie etwa Eingetragene Lebenspartnerschaft, lehnen die Öffnung der Ehe aber </a:t>
            </a:r>
            <a:r>
              <a:rPr lang="de-DE" dirty="0" smtClean="0">
                <a:solidFill>
                  <a:schemeClr val="accent5"/>
                </a:solidFill>
              </a:rPr>
              <a:t>ab.</a:t>
            </a:r>
            <a:endParaRPr lang="de-DE" dirty="0">
              <a:solidFill>
                <a:schemeClr val="accent5"/>
              </a:solidFill>
            </a:endParaRPr>
          </a:p>
          <a:p>
            <a:pPr marL="358775" indent="-358775">
              <a:lnSpc>
                <a:spcPct val="110000"/>
              </a:lnSpc>
            </a:pPr>
            <a:r>
              <a:rPr lang="de-DE" dirty="0" smtClean="0">
                <a:solidFill>
                  <a:schemeClr val="accent5"/>
                </a:solidFill>
              </a:rPr>
              <a:t>10 Prozent </a:t>
            </a:r>
            <a:r>
              <a:rPr lang="de-DE" dirty="0">
                <a:solidFill>
                  <a:schemeClr val="accent5"/>
                </a:solidFill>
              </a:rPr>
              <a:t>sind gegen jede rechtliche Anerkennung für gleichgeschlechtliche </a:t>
            </a:r>
            <a:r>
              <a:rPr lang="de-DE" dirty="0" smtClean="0">
                <a:solidFill>
                  <a:schemeClr val="accent5"/>
                </a:solidFill>
              </a:rPr>
              <a:t>Paare.</a:t>
            </a:r>
          </a:p>
          <a:p>
            <a:pPr marL="358775" indent="-358775">
              <a:lnSpc>
                <a:spcPct val="110000"/>
              </a:lnSpc>
            </a:pPr>
            <a:r>
              <a:rPr lang="de-DE" dirty="0" smtClean="0">
                <a:solidFill>
                  <a:schemeClr val="accent5"/>
                </a:solidFill>
              </a:rPr>
              <a:t>46 Prozent unterstützen </a:t>
            </a:r>
            <a:r>
              <a:rPr lang="de-DE" dirty="0">
                <a:solidFill>
                  <a:schemeClr val="accent5"/>
                </a:solidFill>
              </a:rPr>
              <a:t>es (eher), dass sich </a:t>
            </a:r>
            <a:r>
              <a:rPr lang="de-DE" dirty="0" smtClean="0">
                <a:solidFill>
                  <a:schemeClr val="accent5"/>
                </a:solidFill>
              </a:rPr>
              <a:t>LSBTIQ* </a:t>
            </a:r>
            <a:r>
              <a:rPr lang="de-DE" dirty="0">
                <a:solidFill>
                  <a:schemeClr val="accent5"/>
                </a:solidFill>
              </a:rPr>
              <a:t>gegenüber allen outen </a:t>
            </a:r>
            <a:r>
              <a:rPr lang="de-DE" dirty="0" smtClean="0">
                <a:solidFill>
                  <a:schemeClr val="accent5"/>
                </a:solidFill>
              </a:rPr>
              <a:t>können.</a:t>
            </a:r>
          </a:p>
          <a:p>
            <a:pPr marL="358775" indent="-358775">
              <a:lnSpc>
                <a:spcPct val="110000"/>
              </a:lnSpc>
            </a:pPr>
            <a:r>
              <a:rPr lang="de-DE" dirty="0" smtClean="0">
                <a:solidFill>
                  <a:schemeClr val="accent5"/>
                </a:solidFill>
              </a:rPr>
              <a:t>Eine große Mehrheit befürwortet die gesellschaftliche Entwicklung, allerdings gibt es weiterhin Vorurteil und Ausgrenzung.</a:t>
            </a:r>
          </a:p>
          <a:p>
            <a:pPr marL="358775" indent="-358775">
              <a:lnSpc>
                <a:spcPct val="110000"/>
              </a:lnSpc>
            </a:pPr>
            <a:r>
              <a:rPr lang="de-DE" dirty="0" smtClean="0">
                <a:solidFill>
                  <a:schemeClr val="accent5"/>
                </a:solidFill>
              </a:rPr>
              <a:t>Unsere Aufgabe ist es für noch mehr Akzeptanz und Solidarität untereinander zu sorgen.</a:t>
            </a:r>
          </a:p>
        </p:txBody>
      </p:sp>
    </p:spTree>
    <p:extLst>
      <p:ext uri="{BB962C8B-B14F-4D97-AF65-F5344CB8AC3E}">
        <p14:creationId xmlns:p14="http://schemas.microsoft.com/office/powerpoint/2010/main" val="23626408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42263" y="1076803"/>
            <a:ext cx="3239588" cy="454025"/>
          </a:xfrm>
        </p:spPr>
        <p:txBody>
          <a:bodyPr/>
          <a:lstStyle/>
          <a:p>
            <a:r>
              <a:rPr lang="de-DE" b="0" dirty="0"/>
              <a:t>In zahlreichen Regionen nehmen die IG Metall und Betriebe an den Christopher Street Days </a:t>
            </a:r>
            <a:r>
              <a:rPr lang="de-DE" b="0" dirty="0" smtClean="0"/>
              <a:t>teil - teilweise </a:t>
            </a:r>
            <a:r>
              <a:rPr lang="de-DE" b="0" dirty="0"/>
              <a:t>mit einem eigenen Stand oder </a:t>
            </a:r>
            <a:r>
              <a:rPr lang="de-DE" b="0" dirty="0" smtClean="0"/>
              <a:t>Wagen.</a:t>
            </a:r>
            <a:r>
              <a:rPr lang="de-DE" dirty="0"/>
              <a:t/>
            </a:r>
            <a:br>
              <a:rPr lang="de-DE" dirty="0"/>
            </a:br>
            <a:r>
              <a:rPr lang="de-DE" dirty="0"/>
              <a:t/>
            </a:r>
            <a:br>
              <a:rPr lang="de-DE" dirty="0"/>
            </a:br>
            <a:r>
              <a:rPr lang="de-DE" dirty="0"/>
              <a:t>Falls auch du aktiv werden willst, erkundige dich bei deiner IG Metall vor </a:t>
            </a:r>
            <a:r>
              <a:rPr lang="de-DE" dirty="0" smtClean="0"/>
              <a:t>Ort.</a:t>
            </a:r>
            <a:r>
              <a:rPr lang="de-DE" dirty="0"/>
              <a:t/>
            </a:r>
            <a:br>
              <a:rPr lang="de-DE" dirty="0"/>
            </a:br>
            <a:r>
              <a:rPr lang="de-DE" dirty="0"/>
              <a:t/>
            </a:r>
            <a:br>
              <a:rPr lang="de-DE" dirty="0"/>
            </a:br>
            <a:r>
              <a:rPr lang="de-DE" dirty="0"/>
              <a:t/>
            </a:r>
            <a:br>
              <a:rPr lang="de-DE" dirty="0"/>
            </a:br>
            <a:r>
              <a:rPr lang="de-DE" sz="1400" b="0" dirty="0" smtClean="0"/>
              <a:t>CSD Bayreuth</a:t>
            </a:r>
            <a:endParaRPr lang="de-DE" sz="1400" b="0" dirty="0"/>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825" y="189244"/>
            <a:ext cx="4498741" cy="4498741"/>
          </a:xfrm>
          <a:prstGeom prst="rect">
            <a:avLst/>
          </a:prstGeom>
        </p:spPr>
      </p:pic>
    </p:spTree>
    <p:extLst>
      <p:ext uri="{BB962C8B-B14F-4D97-AF65-F5344CB8AC3E}">
        <p14:creationId xmlns:p14="http://schemas.microsoft.com/office/powerpoint/2010/main" val="1373468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lsvd.de/media/doc/1245/ger_ilga_world_map_sexual_orientation_laws_dec2020.png"/>
          <p:cNvPicPr>
            <a:picLocks noChangeAspect="1" noChangeArrowheads="1"/>
          </p:cNvPicPr>
          <p:nvPr/>
        </p:nvPicPr>
        <p:blipFill rotWithShape="1">
          <a:blip r:embed="rId3" cstate="screen">
            <a:clrChange>
              <a:clrFrom>
                <a:srgbClr val="F0EBDB"/>
              </a:clrFrom>
              <a:clrTo>
                <a:srgbClr val="F0EBDB">
                  <a:alpha val="0"/>
                </a:srgbClr>
              </a:clrTo>
            </a:clrChange>
            <a:extLst>
              <a:ext uri="{28A0092B-C50C-407E-A947-70E740481C1C}">
                <a14:useLocalDpi xmlns:a14="http://schemas.microsoft.com/office/drawing/2010/main"/>
              </a:ext>
            </a:extLst>
          </a:blip>
          <a:srcRect/>
          <a:stretch/>
        </p:blipFill>
        <p:spPr bwMode="auto">
          <a:xfrm>
            <a:off x="91333" y="1"/>
            <a:ext cx="80336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054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Visitenkarte enthält.&#10;&#10;Mit hoher Zuverlässigkeit generierte Beschreibung">
            <a:extLst>
              <a:ext uri="{FF2B5EF4-FFF2-40B4-BE49-F238E27FC236}">
                <a16:creationId xmlns:a16="http://schemas.microsoft.com/office/drawing/2014/main" id="{02258F57-CD39-4B42-8A80-0AB8897FA2BE}"/>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96499" y="1088893"/>
            <a:ext cx="6776509" cy="3101100"/>
          </a:xfrm>
          <a:prstGeom prst="rect">
            <a:avLst/>
          </a:prstGeom>
        </p:spPr>
      </p:pic>
      <p:sp>
        <p:nvSpPr>
          <p:cNvPr id="4" name="Titel 2"/>
          <p:cNvSpPr txBox="1">
            <a:spLocks/>
          </p:cNvSpPr>
          <p:nvPr/>
        </p:nvSpPr>
        <p:spPr>
          <a:xfrm>
            <a:off x="250826" y="231775"/>
            <a:ext cx="8642349"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Offenheit/Outing nimmt zu – Diskriminierung bleibt</a:t>
            </a:r>
            <a:endParaRPr lang="de-DE" sz="2000" cap="none" spc="0" dirty="0">
              <a:latin typeface="Meta IGM" panose="02000503040000020004" pitchFamily="2" charset="0"/>
            </a:endParaRPr>
          </a:p>
        </p:txBody>
      </p:sp>
    </p:spTree>
    <p:extLst>
      <p:ext uri="{BB962C8B-B14F-4D97-AF65-F5344CB8AC3E}">
        <p14:creationId xmlns:p14="http://schemas.microsoft.com/office/powerpoint/2010/main" val="4164729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Diskriminierung findet auf verschiedenen Ebenen statt</a:t>
            </a:r>
            <a:endParaRPr lang="de-DE" dirty="0"/>
          </a:p>
        </p:txBody>
      </p:sp>
      <p:graphicFrame>
        <p:nvGraphicFramePr>
          <p:cNvPr id="5" name="Diagramm 4"/>
          <p:cNvGraphicFramePr/>
          <p:nvPr>
            <p:extLst>
              <p:ext uri="{D42A27DB-BD31-4B8C-83A1-F6EECF244321}">
                <p14:modId xmlns:p14="http://schemas.microsoft.com/office/powerpoint/2010/main" val="3275669342"/>
              </p:ext>
            </p:extLst>
          </p:nvPr>
        </p:nvGraphicFramePr>
        <p:xfrm>
          <a:off x="2317795" y="1124909"/>
          <a:ext cx="4508409" cy="3380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9200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8351" y="1657761"/>
            <a:ext cx="2947131" cy="1999839"/>
          </a:xfrm>
          <a:prstGeom prst="rect">
            <a:avLst/>
          </a:prstGeom>
        </p:spPr>
      </p:pic>
      <p:sp>
        <p:nvSpPr>
          <p:cNvPr id="2" name="Titel 1"/>
          <p:cNvSpPr>
            <a:spLocks noGrp="1"/>
          </p:cNvSpPr>
          <p:nvPr>
            <p:ph type="title"/>
          </p:nvPr>
        </p:nvSpPr>
        <p:spPr>
          <a:xfrm>
            <a:off x="250826" y="231775"/>
            <a:ext cx="7366981" cy="454025"/>
          </a:xfrm>
        </p:spPr>
        <p:txBody>
          <a:bodyPr/>
          <a:lstStyle/>
          <a:p>
            <a:r>
              <a:rPr lang="de-DE" dirty="0" smtClean="0"/>
              <a:t>Gendersternchen und Alternativen zum Mann-Frau-Schema polarisieren</a:t>
            </a:r>
            <a:endParaRPr lang="de-DE" dirty="0"/>
          </a:p>
        </p:txBody>
      </p:sp>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0656" y="1173319"/>
            <a:ext cx="2911041" cy="2796861"/>
          </a:xfrm>
          <a:prstGeom prst="ellipse">
            <a:avLst/>
          </a:prstGeom>
        </p:spPr>
      </p:pic>
      <p:sp>
        <p:nvSpPr>
          <p:cNvPr id="6" name="Textfeld 5"/>
          <p:cNvSpPr txBox="1"/>
          <p:nvPr/>
        </p:nvSpPr>
        <p:spPr>
          <a:xfrm>
            <a:off x="2999759" y="1512996"/>
            <a:ext cx="548548" cy="1015663"/>
          </a:xfrm>
          <a:prstGeom prst="rect">
            <a:avLst/>
          </a:prstGeom>
          <a:noFill/>
        </p:spPr>
        <p:txBody>
          <a:bodyPr wrap="none" rtlCol="0">
            <a:spAutoFit/>
          </a:bodyPr>
          <a:lstStyle/>
          <a:p>
            <a:r>
              <a:rPr lang="de-DE" sz="6000" dirty="0" smtClean="0">
                <a:solidFill>
                  <a:srgbClr val="A71680"/>
                </a:solidFill>
              </a:rPr>
              <a:t>*</a:t>
            </a:r>
            <a:endParaRPr lang="de-DE" sz="6000" dirty="0">
              <a:solidFill>
                <a:srgbClr val="A71680"/>
              </a:solidFill>
            </a:endParaRPr>
          </a:p>
        </p:txBody>
      </p:sp>
    </p:spTree>
    <p:extLst>
      <p:ext uri="{BB962C8B-B14F-4D97-AF65-F5344CB8AC3E}">
        <p14:creationId xmlns:p14="http://schemas.microsoft.com/office/powerpoint/2010/main" val="1837427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lstStyle/>
          <a:p>
            <a:r>
              <a:rPr lang="de-DE" dirty="0" smtClean="0"/>
              <a:t>Warum ist das Thema für uns relevant?</a:t>
            </a:r>
            <a:endParaRPr lang="de-DE" dirty="0"/>
          </a:p>
        </p:txBody>
      </p:sp>
    </p:spTree>
    <p:extLst>
      <p:ext uri="{BB962C8B-B14F-4D97-AF65-F5344CB8AC3E}">
        <p14:creationId xmlns:p14="http://schemas.microsoft.com/office/powerpoint/2010/main" val="667458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0825" y="370826"/>
            <a:ext cx="4123822" cy="4385369"/>
          </a:xfrm>
        </p:spPr>
        <p:txBody>
          <a:bodyPr>
            <a:normAutofit lnSpcReduction="10000"/>
          </a:bodyPr>
          <a:lstStyle/>
          <a:p>
            <a:pPr marL="358775" indent="-358775">
              <a:lnSpc>
                <a:spcPct val="110000"/>
              </a:lnSpc>
              <a:spcBef>
                <a:spcPts val="600"/>
              </a:spcBef>
            </a:pPr>
            <a:r>
              <a:rPr lang="de-DE" sz="2400" b="1" dirty="0" smtClean="0">
                <a:solidFill>
                  <a:schemeClr val="accent5"/>
                </a:solidFill>
              </a:rPr>
              <a:t>Nur 37 Prozent </a:t>
            </a:r>
            <a:r>
              <a:rPr lang="de-DE" dirty="0" smtClean="0">
                <a:solidFill>
                  <a:schemeClr val="accent5"/>
                </a:solidFill>
              </a:rPr>
              <a:t>outen sich komplett – wer sich verstecken muss, kann sich nicht auf die Arbeit konzentrieren und steht unter Stress, der krank machen kann. </a:t>
            </a:r>
          </a:p>
          <a:p>
            <a:pPr marL="358775" indent="-358775">
              <a:lnSpc>
                <a:spcPct val="110000"/>
              </a:lnSpc>
              <a:spcBef>
                <a:spcPts val="600"/>
              </a:spcBef>
            </a:pPr>
            <a:r>
              <a:rPr lang="de-DE" dirty="0">
                <a:solidFill>
                  <a:schemeClr val="accent5"/>
                </a:solidFill>
              </a:rPr>
              <a:t>Wir wollen als IG Metall einen Beitrag zu einer vielfältigen Gesellschaft, in der jede* sein kann, wie sie* ist, leisten</a:t>
            </a:r>
            <a:r>
              <a:rPr lang="de-DE" dirty="0" smtClean="0">
                <a:solidFill>
                  <a:schemeClr val="accent5"/>
                </a:solidFill>
              </a:rPr>
              <a:t>. (Handlungsauftrag aus § 2 Aufgaben aus der Satzung der IG Metall).</a:t>
            </a:r>
            <a:endParaRPr lang="de-DE" dirty="0">
              <a:solidFill>
                <a:schemeClr val="accent5"/>
              </a:solidFill>
            </a:endParaRPr>
          </a:p>
          <a:p>
            <a:pPr marL="358775" indent="-358775">
              <a:lnSpc>
                <a:spcPct val="110000"/>
              </a:lnSpc>
              <a:spcBef>
                <a:spcPts val="600"/>
              </a:spcBef>
            </a:pPr>
            <a:r>
              <a:rPr lang="de-DE" dirty="0" smtClean="0">
                <a:solidFill>
                  <a:schemeClr val="accent5"/>
                </a:solidFill>
              </a:rPr>
              <a:t>Wir haben uns auf dem Gewerkschaftstag 2019 vorgenommen, LSBTIQ* stärker zu unterstützen.</a:t>
            </a:r>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4572000" y="0"/>
            <a:ext cx="4572000" cy="5143500"/>
          </a:xfrm>
          <a:prstGeom prst="rect">
            <a:avLst/>
          </a:prstGeom>
        </p:spPr>
      </p:pic>
    </p:spTree>
    <p:extLst>
      <p:ext uri="{BB962C8B-B14F-4D97-AF65-F5344CB8AC3E}">
        <p14:creationId xmlns:p14="http://schemas.microsoft.com/office/powerpoint/2010/main" val="3385044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p:cNvSpPr txBox="1">
            <a:spLocks/>
          </p:cNvSpPr>
          <p:nvPr/>
        </p:nvSpPr>
        <p:spPr>
          <a:xfrm>
            <a:off x="250826" y="231775"/>
            <a:ext cx="4913231" cy="454025"/>
          </a:xfrm>
          <a:prstGeom prst="rect">
            <a:avLst/>
          </a:prstGeom>
        </p:spPr>
        <p:txBody>
          <a:bodyPr/>
          <a:lstStyle>
            <a:lvl1pPr algn="l" defTabSz="685800" rtl="0" eaLnBrk="1" latinLnBrk="0" hangingPunct="1">
              <a:lnSpc>
                <a:spcPct val="90000"/>
              </a:lnSpc>
              <a:spcBef>
                <a:spcPct val="0"/>
              </a:spcBef>
              <a:buNone/>
              <a:defRPr sz="4000" b="1" i="0" kern="1200" cap="all" spc="200" baseline="0">
                <a:solidFill>
                  <a:srgbClr val="A71680"/>
                </a:solidFill>
                <a:latin typeface="Meta Head IGM Cond Black" panose="02000506030000020004" pitchFamily="2" charset="77"/>
                <a:ea typeface="+mj-ea"/>
                <a:cs typeface="+mj-cs"/>
              </a:defRPr>
            </a:lvl1pPr>
          </a:lstStyle>
          <a:p>
            <a:r>
              <a:rPr lang="de-DE" sz="2000" cap="none" spc="0" dirty="0" smtClean="0">
                <a:latin typeface="Meta IGM" panose="02000503040000020004" pitchFamily="2" charset="0"/>
              </a:rPr>
              <a:t>Ellen Hensel – Betriebsrätin und Teil des Löwinnen-Netzwerks bei MAN Truck &amp; Bus</a:t>
            </a:r>
          </a:p>
        </p:txBody>
      </p:sp>
      <p:sp>
        <p:nvSpPr>
          <p:cNvPr id="3" name="Inhaltsplatzhalter 2"/>
          <p:cNvSpPr txBox="1">
            <a:spLocks/>
          </p:cNvSpPr>
          <p:nvPr/>
        </p:nvSpPr>
        <p:spPr>
          <a:xfrm>
            <a:off x="4267200" y="1039814"/>
            <a:ext cx="4625975" cy="3398950"/>
          </a:xfrm>
          <a:prstGeom prst="rect">
            <a:avLst/>
          </a:prstGeom>
        </p:spPr>
        <p:txBody>
          <a:bodyPr/>
          <a:lstStyle>
            <a:lvl1pPr marL="285750" indent="-285750" algn="l" defTabSz="685800" rtl="0" eaLnBrk="1" latinLnBrk="0" hangingPunct="1">
              <a:lnSpc>
                <a:spcPct val="90000"/>
              </a:lnSpc>
              <a:spcBef>
                <a:spcPts val="750"/>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1pPr>
            <a:lvl2pPr marL="5566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2pPr>
            <a:lvl3pPr marL="8275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3pPr>
            <a:lvl4pPr marL="10984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4pPr>
            <a:lvl5pPr marL="1369350" indent="-285750" algn="l" defTabSz="685800" rtl="0" eaLnBrk="1" latinLnBrk="0" hangingPunct="1">
              <a:lnSpc>
                <a:spcPct val="90000"/>
              </a:lnSpc>
              <a:spcBef>
                <a:spcPts val="375"/>
              </a:spcBef>
              <a:buClr>
                <a:srgbClr val="A71680"/>
              </a:buClr>
              <a:buSzPct val="90000"/>
              <a:buFontTx/>
              <a:buBlip>
                <a:blip r:embed="rId3"/>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50" indent="0" algn="r">
              <a:buFontTx/>
              <a:buNone/>
            </a:pPr>
            <a:r>
              <a:rPr lang="de-DE" sz="2400" dirty="0" smtClean="0">
                <a:solidFill>
                  <a:schemeClr val="accent5"/>
                </a:solidFill>
              </a:rPr>
              <a:t>„</a:t>
            </a:r>
            <a:r>
              <a:rPr lang="de-DE" sz="2000" dirty="0" smtClean="0">
                <a:solidFill>
                  <a:schemeClr val="accent5"/>
                </a:solidFill>
              </a:rPr>
              <a:t>Wir als Metaller*innen stehen für Werte wie Vielfalt ein. Dazu müssen wir aber auch bereit sein, Menschen zu unterstützen, die nicht der Mehrheitsgesellschaft angehören. Es ist sehr wichtig, einzuschreiten, wenn wir Sprüche unter der Gürtellinie mitbekommen. Aber es ist auch wichtig, selbst zu reflektieren, wie ich mich als Betriebsrat oder Vertrauensperson verhalte. Da können wir alle auf jeden Fall noch besser werden. “</a:t>
            </a:r>
          </a:p>
          <a:p>
            <a:pPr algn="r"/>
            <a:endParaRPr lang="de-DE" sz="2400" dirty="0"/>
          </a:p>
        </p:txBody>
      </p:sp>
      <p:pic>
        <p:nvPicPr>
          <p:cNvPr id="5" name="Grafik 4"/>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62953" y="1076687"/>
            <a:ext cx="3617161" cy="3362077"/>
          </a:xfrm>
          <a:prstGeom prst="ellipse">
            <a:avLst/>
          </a:prstGeom>
        </p:spPr>
      </p:pic>
      <p:sp>
        <p:nvSpPr>
          <p:cNvPr id="4" name="Textfeld 3"/>
          <p:cNvSpPr txBox="1"/>
          <p:nvPr/>
        </p:nvSpPr>
        <p:spPr>
          <a:xfrm rot="16200000">
            <a:off x="-115719" y="2464027"/>
            <a:ext cx="885179" cy="215444"/>
          </a:xfrm>
          <a:prstGeom prst="rect">
            <a:avLst/>
          </a:prstGeom>
          <a:noFill/>
        </p:spPr>
        <p:txBody>
          <a:bodyPr wrap="none" rtlCol="0">
            <a:spAutoFit/>
          </a:bodyPr>
          <a:lstStyle/>
          <a:p>
            <a:r>
              <a:rPr lang="de-DE" sz="800" dirty="0" smtClean="0">
                <a:solidFill>
                  <a:schemeClr val="accent5"/>
                </a:solidFill>
              </a:rPr>
              <a:t>© Peter Bisping</a:t>
            </a:r>
            <a:endParaRPr lang="de-DE" sz="800" dirty="0">
              <a:solidFill>
                <a:schemeClr val="accent5"/>
              </a:solidFill>
            </a:endParaRPr>
          </a:p>
        </p:txBody>
      </p:sp>
    </p:spTree>
    <p:extLst>
      <p:ext uri="{BB962C8B-B14F-4D97-AF65-F5344CB8AC3E}">
        <p14:creationId xmlns:p14="http://schemas.microsoft.com/office/powerpoint/2010/main" val="1185092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GM-Powerpoint-Vorlage-Frauen-16zu9" id="{CDEC3258-CDC9-4F41-B3A0-D44D0DD5058E}" vid="{51961A61-E62E-794F-A2E5-F6D8A405D3D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0</TotalTime>
  <Words>6723</Words>
  <Application>Microsoft Office PowerPoint</Application>
  <PresentationFormat>Bildschirmpräsentation (16:9)</PresentationFormat>
  <Paragraphs>305</Paragraphs>
  <Slides>35</Slides>
  <Notes>35</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35</vt:i4>
      </vt:variant>
    </vt:vector>
  </HeadingPairs>
  <TitlesOfParts>
    <vt:vector size="42" baseType="lpstr">
      <vt:lpstr>Arial</vt:lpstr>
      <vt:lpstr>Calibri</vt:lpstr>
      <vt:lpstr>Meta Head IGM Cond Black</vt:lpstr>
      <vt:lpstr>Meta IGM</vt:lpstr>
      <vt:lpstr>Meta Head IGM Cond Light</vt:lpstr>
      <vt:lpstr>Segoe UI</vt:lpstr>
      <vt:lpstr>Office</vt:lpstr>
      <vt:lpstr>Geschlechts- identität und geschlechtliche Vielfalt im Betrieb</vt:lpstr>
      <vt:lpstr>PowerPoint-Präsentation</vt:lpstr>
      <vt:lpstr>PowerPoint-Präsentation</vt:lpstr>
      <vt:lpstr>PowerPoint-Präsentation</vt:lpstr>
      <vt:lpstr>Diskriminierung findet auf verschiedenen Ebenen statt</vt:lpstr>
      <vt:lpstr>Gendersternchen und Alternativen zum Mann-Frau-Schema polarisieren</vt:lpstr>
      <vt:lpstr>Warum ist das Thema für uns relevant?</vt:lpstr>
      <vt:lpstr>PowerPoint-Präsentation</vt:lpstr>
      <vt:lpstr>PowerPoint-Präsentation</vt:lpstr>
      <vt:lpstr>PowerPoint-Präsentation</vt:lpstr>
      <vt:lpstr>PowerPoint-Präsentation</vt:lpstr>
      <vt:lpstr>Argumente für Arbeitgeber</vt:lpstr>
      <vt:lpstr>PowerPoint-Präsentation</vt:lpstr>
      <vt:lpstr>PowerPoint-Präsentation</vt:lpstr>
      <vt:lpstr>PowerPoint-Präsentation</vt:lpstr>
      <vt:lpstr>Wie können wir im Betrieb handeln?</vt:lpstr>
      <vt:lpstr>PowerPoint-Präsentation</vt:lpstr>
      <vt:lpstr>PowerPoint-Präsentation</vt:lpstr>
      <vt:lpstr>PowerPoint-Präsentation</vt:lpstr>
      <vt:lpstr>PowerPoint-Präsentation</vt:lpstr>
      <vt:lpstr>Vielen Dank für euer Interesse!</vt:lpstr>
      <vt:lpstr>Du willst mehr Materialien rund um das Thema Gleichstellung?  Dann schau mal hier!</vt:lpstr>
      <vt:lpstr>Definition LSBTIQ*</vt:lpstr>
      <vt:lpstr>Was bedeutet LSBTIQ*?</vt:lpstr>
      <vt:lpstr>LSBTIQ* Hintergründe des Begriffs</vt:lpstr>
      <vt:lpstr>Aktuelle Studienergebnisse zum Thema Diversität</vt:lpstr>
      <vt:lpstr>PowerPoint-Präsentation</vt:lpstr>
      <vt:lpstr>Diversität in der Wirtschaft</vt:lpstr>
      <vt:lpstr>Mehr Outings im Gesundheits- und Sozialwesen als im  produzierenden Gewerbe</vt:lpstr>
      <vt:lpstr>Hindernisse und Potential</vt:lpstr>
      <vt:lpstr>Offenes Betriebsklima und Diversitymaßnahmen</vt:lpstr>
      <vt:lpstr>Gesellschaftliche Entwicklung und ein Blick in die Welt</vt:lpstr>
      <vt:lpstr>Gesellschaftliche Entwicklung in Deutschland</vt:lpstr>
      <vt:lpstr>In zahlreichen Regionen nehmen die IG Metall und Betriebe an den Christopher Street Days teil - teilweise mit einem eigenen Stand oder Wagen.  Falls auch du aktiv werden willst, erkundige dich bei deiner IG Metall vor Ort.   CSD Bayreuth</vt:lpstr>
      <vt:lpstr>PowerPoint-Präsentation</vt:lpstr>
    </vt:vector>
  </TitlesOfParts>
  <Company>IG Metall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Kurz-Anleitung PowerPoint</dc:title>
  <dc:creator>Plater, Jenifer</dc:creator>
  <cp:lastModifiedBy>Plater, Jenifer</cp:lastModifiedBy>
  <cp:revision>295</cp:revision>
  <cp:lastPrinted>2023-07-06T15:28:29Z</cp:lastPrinted>
  <dcterms:created xsi:type="dcterms:W3CDTF">2021-06-22T12:55:18Z</dcterms:created>
  <dcterms:modified xsi:type="dcterms:W3CDTF">2023-09-12T10:10:32Z</dcterms:modified>
</cp:coreProperties>
</file>