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42"/>
  </p:notesMasterIdLst>
  <p:handoutMasterIdLst>
    <p:handoutMasterId r:id="rId43"/>
  </p:handoutMasterIdLst>
  <p:sldIdLst>
    <p:sldId id="407" r:id="rId2"/>
    <p:sldId id="376" r:id="rId3"/>
    <p:sldId id="353" r:id="rId4"/>
    <p:sldId id="354" r:id="rId5"/>
    <p:sldId id="355" r:id="rId6"/>
    <p:sldId id="378" r:id="rId7"/>
    <p:sldId id="356" r:id="rId8"/>
    <p:sldId id="406" r:id="rId9"/>
    <p:sldId id="377" r:id="rId10"/>
    <p:sldId id="359" r:id="rId11"/>
    <p:sldId id="364" r:id="rId12"/>
    <p:sldId id="408" r:id="rId13"/>
    <p:sldId id="373" r:id="rId14"/>
    <p:sldId id="362" r:id="rId15"/>
    <p:sldId id="344" r:id="rId16"/>
    <p:sldId id="366" r:id="rId17"/>
    <p:sldId id="367" r:id="rId18"/>
    <p:sldId id="396" r:id="rId19"/>
    <p:sldId id="369" r:id="rId20"/>
    <p:sldId id="372" r:id="rId21"/>
    <p:sldId id="371" r:id="rId22"/>
    <p:sldId id="360" r:id="rId23"/>
    <p:sldId id="370" r:id="rId24"/>
    <p:sldId id="397" r:id="rId25"/>
    <p:sldId id="274" r:id="rId26"/>
    <p:sldId id="1831" r:id="rId27"/>
    <p:sldId id="2054" r:id="rId28"/>
    <p:sldId id="2057" r:id="rId29"/>
    <p:sldId id="405" r:id="rId30"/>
    <p:sldId id="398" r:id="rId31"/>
    <p:sldId id="399" r:id="rId32"/>
    <p:sldId id="387" r:id="rId33"/>
    <p:sldId id="400" r:id="rId34"/>
    <p:sldId id="380" r:id="rId35"/>
    <p:sldId id="403" r:id="rId36"/>
    <p:sldId id="392" r:id="rId37"/>
    <p:sldId id="375" r:id="rId38"/>
    <p:sldId id="404" r:id="rId39"/>
    <p:sldId id="2058" r:id="rId40"/>
    <p:sldId id="262" r:id="rId41"/>
  </p:sldIdLst>
  <p:sldSz cx="9144000" cy="5143500" type="screen16x9"/>
  <p:notesSz cx="6858000" cy="9144000"/>
  <p:embeddedFontLst>
    <p:embeddedFont>
      <p:font typeface="Freestyle Script" panose="030804020302050B0404" pitchFamily="66" charset="0"/>
      <p:regular r:id="rId44"/>
    </p:embeddedFont>
    <p:embeddedFont>
      <p:font typeface="Meta Head IGM Cond Black" panose="02000A06040000020004" pitchFamily="2" charset="0"/>
      <p:bold r:id="rId45"/>
    </p:embeddedFont>
    <p:embeddedFont>
      <p:font typeface="Meta Head IGM Cond Light" panose="02000506030000020004" pitchFamily="2" charset="0"/>
      <p:regular r:id="rId46"/>
    </p:embeddedFont>
    <p:embeddedFont>
      <p:font typeface="Meta IGM" panose="02000503040000020004" pitchFamily="2" charset="0"/>
      <p:regular r:id="rId47"/>
      <p:bold r:id="rId48"/>
      <p:italic r:id="rId49"/>
      <p:boldItalic r:id="rId50"/>
    </p:embeddedFont>
  </p:embeddedFontLst>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Zum Foliensatz" id="{314A3976-846F-4AB4-A077-E10C07D90DB1}">
          <p14:sldIdLst>
            <p14:sldId id="407"/>
          </p14:sldIdLst>
        </p14:section>
        <p14:section name="Einstieg" id="{2ABF7601-CD14-4E04-B813-02964BC59C6E}">
          <p14:sldIdLst>
            <p14:sldId id="376"/>
            <p14:sldId id="353"/>
            <p14:sldId id="354"/>
          </p14:sldIdLst>
        </p14:section>
        <p14:section name="Zahlen, Daten, Fakten" id="{84CEA70B-915F-41B9-8391-B54301043390}">
          <p14:sldIdLst>
            <p14:sldId id="355"/>
            <p14:sldId id="378"/>
            <p14:sldId id="356"/>
            <p14:sldId id="406"/>
            <p14:sldId id="377"/>
            <p14:sldId id="359"/>
            <p14:sldId id="364"/>
            <p14:sldId id="408"/>
          </p14:sldIdLst>
        </p14:section>
        <p14:section name="Ursachen der Entgeltlücke" id="{4D9CCE60-3ABB-404D-92B0-FF53833B366B}">
          <p14:sldIdLst>
            <p14:sldId id="373"/>
            <p14:sldId id="362"/>
            <p14:sldId id="344"/>
            <p14:sldId id="366"/>
            <p14:sldId id="367"/>
          </p14:sldIdLst>
        </p14:section>
        <p14:section name="finanziellen Auswirkungen der Elternschaft auf Frauen" id="{54EEFB92-3E45-4059-A500-092EBEB53463}">
          <p14:sldIdLst>
            <p14:sldId id="396"/>
            <p14:sldId id="369"/>
            <p14:sldId id="372"/>
            <p14:sldId id="371"/>
            <p14:sldId id="360"/>
            <p14:sldId id="370"/>
          </p14:sldIdLst>
        </p14:section>
        <p14:section name="Tarifrunde Metall- und Elektroindustrie" id="{967ADB88-6861-4EB4-8563-762B8E1C1F90}">
          <p14:sldIdLst>
            <p14:sldId id="397"/>
            <p14:sldId id="274"/>
            <p14:sldId id="1831"/>
            <p14:sldId id="2054"/>
            <p14:sldId id="2057"/>
          </p14:sldIdLst>
        </p14:section>
        <p14:section name="Wirkung von Tarifverträgen" id="{3BF73CC9-FEBA-4021-ACA2-9F31B03C3395}">
          <p14:sldIdLst>
            <p14:sldId id="405"/>
            <p14:sldId id="398"/>
            <p14:sldId id="399"/>
            <p14:sldId id="387"/>
          </p14:sldIdLst>
        </p14:section>
        <p14:section name="Gesetzliche Grundlagen und BAG Urteile" id="{A4D326CD-BDE7-479A-9581-403960D6D916}">
          <p14:sldIdLst>
            <p14:sldId id="400"/>
            <p14:sldId id="380"/>
            <p14:sldId id="403"/>
          </p14:sldIdLst>
        </p14:section>
        <p14:section name="Handlungsmöglichkeiten im Betrieb" id="{059135A4-1E70-43E1-AC3F-842F09846D68}">
          <p14:sldIdLst>
            <p14:sldId id="392"/>
            <p14:sldId id="375"/>
            <p14:sldId id="404"/>
            <p14:sldId id="2058"/>
            <p14:sldId id="262"/>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euning, Pia" initials="BP" lastIdx="6" clrIdx="0">
    <p:extLst>
      <p:ext uri="{19B8F6BF-5375-455C-9EA6-DF929625EA0E}">
        <p15:presenceInfo xmlns:p15="http://schemas.microsoft.com/office/powerpoint/2012/main" userId="S-1-5-21-1681774397-3292891888-1623808579-31779" providerId="AD"/>
      </p:ext>
    </p:extLst>
  </p:cmAuthor>
  <p:cmAuthor id="2" name="Buch, Iris" initials="BI" lastIdx="2" clrIdx="1">
    <p:extLst>
      <p:ext uri="{19B8F6BF-5375-455C-9EA6-DF929625EA0E}">
        <p15:presenceInfo xmlns:p15="http://schemas.microsoft.com/office/powerpoint/2012/main" userId="S-1-5-21-1681774397-3292891888-1623808579-259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C3C3B"/>
    <a:srgbClr val="E3051B"/>
    <a:srgbClr val="660066"/>
    <a:srgbClr val="353F87"/>
    <a:srgbClr val="0099CC"/>
    <a:srgbClr val="6600CC"/>
    <a:srgbClr val="E78D30"/>
    <a:srgbClr val="646464"/>
    <a:srgbClr val="512178"/>
    <a:srgbClr val="C8D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2" autoAdjust="0"/>
    <p:restoredTop sz="66020" autoAdjust="0"/>
  </p:normalViewPr>
  <p:slideViewPr>
    <p:cSldViewPr snapToGrid="0" snapToObjects="1" showGuides="1">
      <p:cViewPr varScale="1">
        <p:scale>
          <a:sx n="65" d="100"/>
          <a:sy n="65" d="100"/>
        </p:scale>
        <p:origin x="1240" y="4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p:scale>
          <a:sx n="49" d="100"/>
          <a:sy n="49" d="100"/>
        </p:scale>
        <p:origin x="2740"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DE" dirty="0">
                <a:solidFill>
                  <a:srgbClr val="3C3C3B"/>
                </a:solidFill>
              </a:rPr>
              <a:t>Durchschnittliches Alterseinkommen 65 Jahre und</a:t>
            </a:r>
            <a:r>
              <a:rPr lang="de-DE" baseline="0" dirty="0">
                <a:solidFill>
                  <a:srgbClr val="3C3C3B"/>
                </a:solidFill>
              </a:rPr>
              <a:t> älter </a:t>
            </a:r>
          </a:p>
          <a:p>
            <a:pPr>
              <a:defRPr/>
            </a:pPr>
            <a:r>
              <a:rPr lang="de-DE" sz="1200" baseline="0" dirty="0">
                <a:solidFill>
                  <a:srgbClr val="3C3C3B"/>
                </a:solidFill>
              </a:rPr>
              <a:t>Bruttoeinkommen in Euro/Jahr zur Berechnung des Gender Pension Gap 2021</a:t>
            </a:r>
            <a:endParaRPr lang="de-DE" sz="1200" dirty="0">
              <a:solidFill>
                <a:srgbClr val="3C3C3B"/>
              </a:solidFill>
            </a:endParaRPr>
          </a:p>
        </c:rich>
      </c:tx>
      <c:layout>
        <c:manualLayout>
          <c:xMode val="edge"/>
          <c:yMode val="edge"/>
          <c:x val="0.106812500000000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9.6024477208432657E-2"/>
          <c:y val="0.21839865632060151"/>
          <c:w val="0.88512925946461507"/>
          <c:h val="0.5842853188714735"/>
        </c:manualLayout>
      </c:layout>
      <c:barChart>
        <c:barDir val="col"/>
        <c:grouping val="clustered"/>
        <c:varyColors val="0"/>
        <c:ser>
          <c:idx val="0"/>
          <c:order val="0"/>
          <c:tx>
            <c:strRef>
              <c:f>Tabelle1!$B$1</c:f>
              <c:strCache>
                <c:ptCount val="1"/>
                <c:pt idx="0">
                  <c:v>Frauen </c:v>
                </c:pt>
              </c:strCache>
            </c:strRef>
          </c:tx>
          <c:spPr>
            <a:solidFill>
              <a:schemeClr val="accent3">
                <a:lumMod val="60000"/>
                <a:lumOff val="40000"/>
              </a:schemeClr>
            </a:solidFill>
            <a:ln>
              <a:noFill/>
            </a:ln>
            <a:effectLst/>
          </c:spPr>
          <c:invertIfNegative val="0"/>
          <c:dLbls>
            <c:dLbl>
              <c:idx val="0"/>
              <c:layout>
                <c:manualLayout>
                  <c:x val="-3.1410076026375276E-17"/>
                  <c:y val="9.15792060288071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3A-492D-A344-136060B5D4F1}"/>
                </c:ext>
              </c:extLst>
            </c:dLbl>
            <c:dLbl>
              <c:idx val="1"/>
              <c:layout>
                <c:manualLayout>
                  <c:x val="0"/>
                  <c:y val="9.51014831837612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53A-492D-A344-136060B5D4F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3C3C3B"/>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mit Hinterbliebenenrenten/-pensionen </c:v>
                </c:pt>
                <c:pt idx="1">
                  <c:v>ohne Hinterbliebenenrenten /-pensionen</c:v>
                </c:pt>
              </c:strCache>
            </c:strRef>
          </c:cat>
          <c:val>
            <c:numRef>
              <c:f>Tabelle1!$B$2:$B$3</c:f>
              <c:numCache>
                <c:formatCode>#,##0</c:formatCode>
                <c:ptCount val="2"/>
                <c:pt idx="0">
                  <c:v>17814</c:v>
                </c:pt>
                <c:pt idx="1">
                  <c:v>14371</c:v>
                </c:pt>
              </c:numCache>
            </c:numRef>
          </c:val>
          <c:extLst>
            <c:ext xmlns:c16="http://schemas.microsoft.com/office/drawing/2014/chart" uri="{C3380CC4-5D6E-409C-BE32-E72D297353CC}">
              <c16:uniqueId val="{00000000-594B-479D-ABAB-6BD3F4AE77BF}"/>
            </c:ext>
          </c:extLst>
        </c:ser>
        <c:ser>
          <c:idx val="1"/>
          <c:order val="1"/>
          <c:tx>
            <c:strRef>
              <c:f>Tabelle1!$C$1</c:f>
              <c:strCache>
                <c:ptCount val="1"/>
                <c:pt idx="0">
                  <c:v>Männer </c:v>
                </c:pt>
              </c:strCache>
            </c:strRef>
          </c:tx>
          <c:spPr>
            <a:solidFill>
              <a:schemeClr val="accent4">
                <a:lumMod val="60000"/>
                <a:lumOff val="40000"/>
              </a:schemeClr>
            </a:solidFill>
            <a:ln>
              <a:noFill/>
            </a:ln>
            <a:effectLst/>
          </c:spPr>
          <c:invertIfNegative val="0"/>
          <c:dLbls>
            <c:dLbl>
              <c:idx val="0"/>
              <c:layout>
                <c:manualLayout>
                  <c:x val="1.7132966660865741E-3"/>
                  <c:y val="9.8623760338715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3A-492D-A344-136060B5D4F1}"/>
                </c:ext>
              </c:extLst>
            </c:dLbl>
            <c:dLbl>
              <c:idx val="1"/>
              <c:layout>
                <c:manualLayout>
                  <c:x val="0"/>
                  <c:y val="9.51014831837612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53A-492D-A344-136060B5D4F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3C3C3B"/>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mit Hinterbliebenenrenten/-pensionen </c:v>
                </c:pt>
                <c:pt idx="1">
                  <c:v>ohne Hinterbliebenenrenten /-pensionen</c:v>
                </c:pt>
              </c:strCache>
            </c:strRef>
          </c:cat>
          <c:val>
            <c:numRef>
              <c:f>Tabelle1!$C$2:$C$3</c:f>
              <c:numCache>
                <c:formatCode>#,##0</c:formatCode>
                <c:ptCount val="2"/>
                <c:pt idx="0">
                  <c:v>25407</c:v>
                </c:pt>
                <c:pt idx="1">
                  <c:v>25042</c:v>
                </c:pt>
              </c:numCache>
            </c:numRef>
          </c:val>
          <c:extLst>
            <c:ext xmlns:c16="http://schemas.microsoft.com/office/drawing/2014/chart" uri="{C3380CC4-5D6E-409C-BE32-E72D297353CC}">
              <c16:uniqueId val="{00000001-594B-479D-ABAB-6BD3F4AE77BF}"/>
            </c:ext>
          </c:extLst>
        </c:ser>
        <c:dLbls>
          <c:showLegendKey val="0"/>
          <c:showVal val="0"/>
          <c:showCatName val="0"/>
          <c:showSerName val="0"/>
          <c:showPercent val="0"/>
          <c:showBubbleSize val="0"/>
        </c:dLbls>
        <c:gapWidth val="219"/>
        <c:overlap val="-27"/>
        <c:axId val="810245920"/>
        <c:axId val="810247888"/>
      </c:barChart>
      <c:catAx>
        <c:axId val="810245920"/>
        <c:scaling>
          <c:orientation val="minMax"/>
        </c:scaling>
        <c:delete val="0"/>
        <c:axPos val="b"/>
        <c:numFmt formatCode="General" sourceLinked="1"/>
        <c:majorTickMark val="none"/>
        <c:minorTickMark val="none"/>
        <c:tickLblPos val="nextTo"/>
        <c:spPr>
          <a:noFill/>
          <a:ln w="9525" cap="flat" cmpd="sng" algn="ctr">
            <a:solidFill>
              <a:schemeClr val="bg2">
                <a:lumMod val="85000"/>
              </a:schemeClr>
            </a:solidFill>
            <a:round/>
          </a:ln>
          <a:effectLst/>
        </c:spPr>
        <c:txPr>
          <a:bodyPr rot="-60000000" spcFirstLastPara="1" vertOverflow="ellipsis" vert="horz" wrap="square" anchor="ctr" anchorCtr="1"/>
          <a:lstStyle/>
          <a:p>
            <a:pPr>
              <a:defRPr sz="1197" b="0" i="0" u="none" strike="noStrike" kern="1200" baseline="0">
                <a:solidFill>
                  <a:srgbClr val="3C3C3B"/>
                </a:solidFill>
                <a:latin typeface="+mn-lt"/>
                <a:ea typeface="+mn-ea"/>
                <a:cs typeface="+mn-cs"/>
              </a:defRPr>
            </a:pPr>
            <a:endParaRPr lang="de-DE"/>
          </a:p>
        </c:txPr>
        <c:crossAx val="810247888"/>
        <c:crosses val="autoZero"/>
        <c:auto val="1"/>
        <c:lblAlgn val="ctr"/>
        <c:lblOffset val="100"/>
        <c:noMultiLvlLbl val="0"/>
      </c:catAx>
      <c:valAx>
        <c:axId val="810247888"/>
        <c:scaling>
          <c:orientation val="minMax"/>
        </c:scaling>
        <c:delete val="0"/>
        <c:axPos val="l"/>
        <c:majorGridlines>
          <c:spPr>
            <a:ln w="9525" cap="flat" cmpd="sng" algn="ctr">
              <a:solidFill>
                <a:schemeClr val="bg2">
                  <a:lumMod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C3C3B"/>
                </a:solidFill>
                <a:latin typeface="+mn-lt"/>
                <a:ea typeface="+mn-ea"/>
                <a:cs typeface="+mn-cs"/>
              </a:defRPr>
            </a:pPr>
            <a:endParaRPr lang="de-DE"/>
          </a:p>
        </c:txPr>
        <c:crossAx val="810245920"/>
        <c:crosses val="autoZero"/>
        <c:crossBetween val="between"/>
      </c:valAx>
      <c:spPr>
        <a:noFill/>
        <a:ln>
          <a:solidFill>
            <a:schemeClr val="bg2">
              <a:lumMod val="85000"/>
            </a:schemeClr>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C3C3B"/>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68492C6-ED8A-564E-B3D1-6FC36A6D94CE}"/>
              </a:ext>
            </a:extLst>
          </p:cNvPr>
          <p:cNvSpPr>
            <a:spLocks noGrp="1"/>
          </p:cNvSpPr>
          <p:nvPr>
            <p:ph type="hdr" sz="quarter"/>
          </p:nvPr>
        </p:nvSpPr>
        <p:spPr>
          <a:xfrm>
            <a:off x="0" y="0"/>
            <a:ext cx="2971800" cy="458788"/>
          </a:xfrm>
          <a:prstGeom prst="rect">
            <a:avLst/>
          </a:prstGeom>
        </p:spPr>
        <p:txBody>
          <a:bodyPr vert="horz" lIns="180000" tIns="180000" rIns="180000" bIns="180000" rtlCol="0"/>
          <a:lstStyle>
            <a:lvl1pPr algn="l">
              <a:defRPr sz="1200"/>
            </a:lvl1pPr>
          </a:lstStyle>
          <a:p>
            <a:endParaRPr lang="de-DE" sz="1000" dirty="0">
              <a:latin typeface="Meta IGM" panose="02000503040000020004" pitchFamily="2" charset="0"/>
            </a:endParaRPr>
          </a:p>
        </p:txBody>
      </p:sp>
      <p:sp>
        <p:nvSpPr>
          <p:cNvPr id="3" name="Datumsplatzhalter 2">
            <a:extLst>
              <a:ext uri="{FF2B5EF4-FFF2-40B4-BE49-F238E27FC236}">
                <a16:creationId xmlns:a16="http://schemas.microsoft.com/office/drawing/2014/main" id="{8DC568E1-C914-E044-B5DC-41DA91055CA8}"/>
              </a:ext>
            </a:extLst>
          </p:cNvPr>
          <p:cNvSpPr>
            <a:spLocks noGrp="1"/>
          </p:cNvSpPr>
          <p:nvPr>
            <p:ph type="dt" sz="quarter" idx="1"/>
          </p:nvPr>
        </p:nvSpPr>
        <p:spPr>
          <a:xfrm>
            <a:off x="3884613" y="0"/>
            <a:ext cx="2971800" cy="458788"/>
          </a:xfrm>
          <a:prstGeom prst="rect">
            <a:avLst/>
          </a:prstGeom>
        </p:spPr>
        <p:txBody>
          <a:bodyPr vert="horz" lIns="180000" tIns="180000" rIns="180000" bIns="180000" rtlCol="0"/>
          <a:lstStyle>
            <a:lvl1pPr algn="r">
              <a:defRPr sz="1200"/>
            </a:lvl1pPr>
          </a:lstStyle>
          <a:p>
            <a:fld id="{D893A924-A15F-FB45-9450-A978DD7F2A70}" type="datetimeFigureOut">
              <a:rPr lang="de-DE" sz="1000" smtClean="0">
                <a:latin typeface="Meta IGM" panose="02000503040000020004" pitchFamily="2" charset="0"/>
              </a:rPr>
              <a:t>14.08.2024</a:t>
            </a:fld>
            <a:endParaRPr lang="de-DE" sz="1000" dirty="0">
              <a:latin typeface="Meta IGM" panose="02000503040000020004" pitchFamily="2" charset="0"/>
            </a:endParaRPr>
          </a:p>
        </p:txBody>
      </p:sp>
      <p:sp>
        <p:nvSpPr>
          <p:cNvPr id="4" name="Fußzeilenplatzhalter 3">
            <a:extLst>
              <a:ext uri="{FF2B5EF4-FFF2-40B4-BE49-F238E27FC236}">
                <a16:creationId xmlns:a16="http://schemas.microsoft.com/office/drawing/2014/main" id="{3951DF70-631C-BE4E-95FD-56CEFF6C4B0E}"/>
              </a:ext>
            </a:extLst>
          </p:cNvPr>
          <p:cNvSpPr>
            <a:spLocks noGrp="1"/>
          </p:cNvSpPr>
          <p:nvPr>
            <p:ph type="ftr" sz="quarter" idx="2"/>
          </p:nvPr>
        </p:nvSpPr>
        <p:spPr>
          <a:xfrm>
            <a:off x="0" y="8685213"/>
            <a:ext cx="2971800" cy="458787"/>
          </a:xfrm>
          <a:prstGeom prst="rect">
            <a:avLst/>
          </a:prstGeom>
        </p:spPr>
        <p:txBody>
          <a:bodyPr vert="horz" lIns="180000" tIns="180000" rIns="180000" bIns="180000" rtlCol="0" anchor="b"/>
          <a:lstStyle>
            <a:lvl1pPr algn="l">
              <a:defRPr sz="1200"/>
            </a:lvl1pPr>
          </a:lstStyle>
          <a:p>
            <a:endParaRPr lang="de-DE" sz="1000">
              <a:latin typeface="Meta IGM" panose="02000503040000020004" pitchFamily="2" charset="0"/>
            </a:endParaRPr>
          </a:p>
        </p:txBody>
      </p:sp>
      <p:sp>
        <p:nvSpPr>
          <p:cNvPr id="5" name="Foliennummernplatzhalter 4">
            <a:extLst>
              <a:ext uri="{FF2B5EF4-FFF2-40B4-BE49-F238E27FC236}">
                <a16:creationId xmlns:a16="http://schemas.microsoft.com/office/drawing/2014/main" id="{F1822CB3-F0D6-5A45-9129-191C5695EAB4}"/>
              </a:ext>
            </a:extLst>
          </p:cNvPr>
          <p:cNvSpPr>
            <a:spLocks noGrp="1"/>
          </p:cNvSpPr>
          <p:nvPr>
            <p:ph type="sldNum" sz="quarter" idx="3"/>
          </p:nvPr>
        </p:nvSpPr>
        <p:spPr>
          <a:xfrm>
            <a:off x="3884613" y="8685213"/>
            <a:ext cx="2971800" cy="458787"/>
          </a:xfrm>
          <a:prstGeom prst="rect">
            <a:avLst/>
          </a:prstGeom>
        </p:spPr>
        <p:txBody>
          <a:bodyPr vert="horz" lIns="180000" tIns="180000" rIns="180000" bIns="180000" rtlCol="0" anchor="b"/>
          <a:lstStyle>
            <a:lvl1pPr algn="r">
              <a:defRPr sz="1200"/>
            </a:lvl1pPr>
          </a:lstStyle>
          <a:p>
            <a:fld id="{53B84A8F-D800-3D49-A16E-28CD7380C913}" type="slidenum">
              <a:rPr lang="de-DE" sz="1000" smtClean="0">
                <a:latin typeface="Meta IGM" panose="02000503040000020004" pitchFamily="2" charset="0"/>
              </a:rPr>
              <a:t>‹Nr.›</a:t>
            </a:fld>
            <a:endParaRPr lang="de-DE" sz="1000">
              <a:latin typeface="Meta IGM" panose="02000503040000020004" pitchFamily="2" charset="0"/>
            </a:endParaRPr>
          </a:p>
        </p:txBody>
      </p:sp>
    </p:spTree>
    <p:extLst>
      <p:ext uri="{BB962C8B-B14F-4D97-AF65-F5344CB8AC3E}">
        <p14:creationId xmlns:p14="http://schemas.microsoft.com/office/powerpoint/2010/main" val="4183492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180000" tIns="180000" rIns="180000" bIns="180000" rtlCol="0"/>
          <a:lstStyle>
            <a:lvl1pPr algn="l">
              <a:defRPr sz="1000" b="0" i="0">
                <a:latin typeface="Meta IGM" panose="02000503040000020004" pitchFamily="2" charset="0"/>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180000" tIns="180000" rIns="180000" bIns="180000" rtlCol="0"/>
          <a:lstStyle>
            <a:lvl1pPr algn="r">
              <a:defRPr sz="1000" b="0" i="0">
                <a:latin typeface="Meta IGM" panose="02000503040000020004" pitchFamily="2" charset="0"/>
              </a:defRPr>
            </a:lvl1pPr>
          </a:lstStyle>
          <a:p>
            <a:fld id="{16B77BA6-83BE-5742-8C0B-6F675812BA19}" type="datetimeFigureOut">
              <a:rPr lang="de-DE" smtClean="0"/>
              <a:pPr/>
              <a:t>14.08.2024</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180000" tIns="180000" rIns="180000" bIns="180000" rtlCol="0" anchor="b"/>
          <a:lstStyle>
            <a:lvl1pPr algn="l">
              <a:defRPr sz="1000" b="0" i="0">
                <a:latin typeface="Meta IGM" panose="02000503040000020004" pitchFamily="2" charset="0"/>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180000" tIns="180000" rIns="180000" bIns="180000" rtlCol="0" anchor="b"/>
          <a:lstStyle>
            <a:lvl1pPr algn="r">
              <a:defRPr sz="1000" b="0" i="0">
                <a:latin typeface="Meta IGM" panose="02000503040000020004" pitchFamily="2" charset="0"/>
              </a:defRPr>
            </a:lvl1pPr>
          </a:lstStyle>
          <a:p>
            <a:fld id="{AD868B3C-6C54-1D41-B938-33F4013C078E}" type="slidenum">
              <a:rPr lang="de-DE" smtClean="0"/>
              <a:pPr/>
              <a:t>‹Nr.›</a:t>
            </a:fld>
            <a:endParaRPr lang="de-DE" dirty="0"/>
          </a:p>
        </p:txBody>
      </p:sp>
    </p:spTree>
    <p:extLst>
      <p:ext uri="{BB962C8B-B14F-4D97-AF65-F5344CB8AC3E}">
        <p14:creationId xmlns:p14="http://schemas.microsoft.com/office/powerpoint/2010/main" val="2992191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eta IGM" panose="02000503040000020004" pitchFamily="2"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destatis.de/DE/Themen/Arbeit/Arbeitsmarkt/Glossar/erwerbstaetige.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destatis.de/Europa/DE/Thema/Bevoelkerung-Arbeit-Soziales/Arbeitsmarkt/Qualitaet-der-Arbeit/_dimension-1/08_frauen-fuehrungspositionen.htm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antidiskriminierungsstelle.de/DE/ueber-diskriminierung/lebensbereiche/arbeitsleben/gleichbehandlung-der-geschlechter/eg_check/eg-check-node.html"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erkzeugkoffer.igmetall.de/"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tuc.org/en/pressrelease/eu-gender-pay-gap-wont-end-until-2104-without-act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oeckler.de/download-proxy-for-faust/download-pdf?url=http%3A%2F%2F217.89.182.78%3A451%2Fabfrage_digi.fau%2Fp_wsi_report_56_2020.pdf%3Fprj%3Dhbs-abfrage%26ab_dm%3D1%26ab_zeig%3D8844%26ab_diginr%3D8482"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destatis.de/DE/Themen/Arbeit/Verdienste/Verdienste-GenderPayGap/_inhalt.html" TargetMode="External"/><Relationship Id="rId4" Type="http://schemas.openxmlformats.org/officeDocument/2006/relationships/hyperlink" Target="https://www.igmetall.de/politik-und-gesellschaft/gleichstellung-und-integration/faires-entgelt-fuer-frauen/so-gross-ist-die-entgeltluecke"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destatis.de/DE/Presse/Pressemitteilungen/2023/07/PD23_290_12.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und-verlag.de/betriebsrat/deutscher-betriebsraete-preis/Preis-2021/Nominierung5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a:t>Herzlich</a:t>
            </a:r>
            <a:r>
              <a:rPr lang="en-US" baseline="0" dirty="0"/>
              <a:t> </a:t>
            </a:r>
            <a:r>
              <a:rPr lang="en-US" baseline="0" dirty="0" err="1"/>
              <a:t>willkommen</a:t>
            </a:r>
            <a:r>
              <a:rPr lang="en-US" baseline="0" dirty="0"/>
              <a:t>, </a:t>
            </a:r>
            <a:r>
              <a:rPr lang="en-US" baseline="0" dirty="0" err="1"/>
              <a:t>liebe</a:t>
            </a:r>
            <a:r>
              <a:rPr lang="en-US" baseline="0" dirty="0"/>
              <a:t> </a:t>
            </a:r>
            <a:r>
              <a:rPr lang="en-US" baseline="0" dirty="0" err="1"/>
              <a:t>Kolleginnen</a:t>
            </a:r>
            <a:r>
              <a:rPr lang="en-US" baseline="0" dirty="0"/>
              <a:t> und </a:t>
            </a:r>
            <a:r>
              <a:rPr lang="en-US" baseline="0" dirty="0" err="1"/>
              <a:t>Kollegen</a:t>
            </a:r>
            <a:r>
              <a:rPr lang="en-US" baseline="0" dirty="0"/>
              <a:t>, </a:t>
            </a:r>
          </a:p>
          <a:p>
            <a:r>
              <a:rPr lang="en-US" baseline="0" dirty="0" err="1"/>
              <a:t>gleiches</a:t>
            </a:r>
            <a:r>
              <a:rPr lang="en-US" baseline="0" dirty="0"/>
              <a:t> und </a:t>
            </a:r>
            <a:r>
              <a:rPr lang="en-US" baseline="0" dirty="0" err="1"/>
              <a:t>gerechtes</a:t>
            </a:r>
            <a:r>
              <a:rPr lang="en-US" baseline="0" dirty="0"/>
              <a:t> </a:t>
            </a:r>
            <a:r>
              <a:rPr lang="en-US" baseline="0" dirty="0" err="1"/>
              <a:t>Entgelt</a:t>
            </a:r>
            <a:r>
              <a:rPr lang="en-US" baseline="0" dirty="0"/>
              <a:t> </a:t>
            </a:r>
            <a:r>
              <a:rPr lang="en-US" baseline="0" dirty="0" err="1"/>
              <a:t>für</a:t>
            </a:r>
            <a:r>
              <a:rPr lang="en-US" baseline="0" dirty="0"/>
              <a:t> Frauen </a:t>
            </a:r>
            <a:r>
              <a:rPr lang="en-US" baseline="0" dirty="0" err="1"/>
              <a:t>ist</a:t>
            </a:r>
            <a:r>
              <a:rPr lang="en-US" baseline="0" dirty="0"/>
              <a:t> </a:t>
            </a:r>
            <a:r>
              <a:rPr lang="en-US" baseline="0" dirty="0" err="1"/>
              <a:t>heute</a:t>
            </a:r>
            <a:r>
              <a:rPr lang="en-US" baseline="0" dirty="0"/>
              <a:t> </a:t>
            </a:r>
            <a:r>
              <a:rPr lang="en-US" baseline="0" dirty="0" err="1"/>
              <a:t>unser</a:t>
            </a:r>
            <a:r>
              <a:rPr lang="en-US" baseline="0" dirty="0"/>
              <a:t> </a:t>
            </a:r>
            <a:r>
              <a:rPr lang="en-US" baseline="0" dirty="0" err="1"/>
              <a:t>Thema</a:t>
            </a:r>
            <a:r>
              <a:rPr lang="en-US" baseline="0" dirty="0"/>
              <a:t>. </a:t>
            </a:r>
            <a:r>
              <a:rPr lang="en-US" baseline="0" dirty="0" err="1"/>
              <a:t>Anlass</a:t>
            </a:r>
            <a:r>
              <a:rPr lang="en-US" baseline="0" dirty="0"/>
              <a:t> </a:t>
            </a:r>
            <a:r>
              <a:rPr lang="en-US" baseline="0" dirty="0" err="1"/>
              <a:t>ist</a:t>
            </a:r>
            <a:r>
              <a:rPr lang="en-US" baseline="0" dirty="0"/>
              <a:t> der Tag der </a:t>
            </a:r>
            <a:r>
              <a:rPr lang="en-US" baseline="0" dirty="0" err="1"/>
              <a:t>betrieblichen</a:t>
            </a:r>
            <a:r>
              <a:rPr lang="en-US" baseline="0" dirty="0"/>
              <a:t> </a:t>
            </a:r>
            <a:r>
              <a:rPr lang="en-US" baseline="0" dirty="0" err="1"/>
              <a:t>Entgeltgleichheit</a:t>
            </a:r>
            <a:r>
              <a:rPr lang="en-US" baseline="0" dirty="0"/>
              <a:t>.  </a:t>
            </a:r>
          </a:p>
          <a:p>
            <a:endParaRPr lang="en-US" baseline="0" dirty="0"/>
          </a:p>
          <a:p>
            <a:r>
              <a:rPr lang="en-US" baseline="0" dirty="0" err="1"/>
              <a:t>Wie</a:t>
            </a:r>
            <a:r>
              <a:rPr lang="en-US" baseline="0" dirty="0"/>
              <a:t> </a:t>
            </a:r>
            <a:r>
              <a:rPr lang="en-US" baseline="0" dirty="0" err="1"/>
              <a:t>wir</a:t>
            </a:r>
            <a:r>
              <a:rPr lang="en-US" baseline="0" dirty="0"/>
              <a:t> </a:t>
            </a:r>
            <a:r>
              <a:rPr lang="en-US" baseline="0" dirty="0" err="1"/>
              <a:t>gleich</a:t>
            </a:r>
            <a:r>
              <a:rPr lang="en-US" baseline="0" dirty="0"/>
              <a:t> </a:t>
            </a:r>
            <a:r>
              <a:rPr lang="en-US" baseline="0" dirty="0" err="1"/>
              <a:t>sehen</a:t>
            </a:r>
            <a:r>
              <a:rPr lang="en-US" baseline="0" dirty="0"/>
              <a:t> </a:t>
            </a:r>
            <a:r>
              <a:rPr lang="en-US" baseline="0" dirty="0" err="1"/>
              <a:t>werden</a:t>
            </a:r>
            <a:r>
              <a:rPr lang="en-US" baseline="0" dirty="0"/>
              <a:t>, </a:t>
            </a:r>
            <a:r>
              <a:rPr lang="en-US" baseline="0" dirty="0" err="1"/>
              <a:t>gibt</a:t>
            </a:r>
            <a:r>
              <a:rPr lang="en-US" baseline="0" dirty="0"/>
              <a:t> </a:t>
            </a:r>
            <a:r>
              <a:rPr lang="en-US" baseline="0" dirty="0" err="1"/>
              <a:t>es</a:t>
            </a:r>
            <a:r>
              <a:rPr lang="en-US" baseline="0" dirty="0"/>
              <a:t> </a:t>
            </a:r>
            <a:r>
              <a:rPr lang="en-US" baseline="0" dirty="0" err="1"/>
              <a:t>nach</a:t>
            </a:r>
            <a:r>
              <a:rPr lang="en-US" baseline="0" dirty="0"/>
              <a:t> </a:t>
            </a:r>
            <a:r>
              <a:rPr lang="en-US" baseline="0" dirty="0" err="1"/>
              <a:t>wie</a:t>
            </a:r>
            <a:r>
              <a:rPr lang="en-US" baseline="0" dirty="0"/>
              <a:t> </a:t>
            </a:r>
            <a:r>
              <a:rPr lang="en-US" baseline="0" dirty="0" err="1"/>
              <a:t>vor</a:t>
            </a:r>
            <a:r>
              <a:rPr lang="en-US" baseline="0" dirty="0"/>
              <a:t> </a:t>
            </a:r>
            <a:r>
              <a:rPr lang="en-US" baseline="0" dirty="0" err="1"/>
              <a:t>eine</a:t>
            </a:r>
            <a:r>
              <a:rPr lang="en-US" baseline="0" dirty="0"/>
              <a:t> </a:t>
            </a:r>
            <a:r>
              <a:rPr lang="en-US" baseline="0" dirty="0" err="1"/>
              <a:t>Entgeltlücke</a:t>
            </a:r>
            <a:r>
              <a:rPr lang="en-US" baseline="0" dirty="0"/>
              <a:t> </a:t>
            </a:r>
            <a:r>
              <a:rPr lang="en-US" baseline="0" dirty="0" err="1"/>
              <a:t>zulasten</a:t>
            </a:r>
            <a:r>
              <a:rPr lang="en-US" baseline="0" dirty="0"/>
              <a:t> der Frauen. </a:t>
            </a:r>
            <a:r>
              <a:rPr lang="en-US" baseline="0" dirty="0" err="1"/>
              <a:t>Sie</a:t>
            </a:r>
            <a:r>
              <a:rPr lang="en-US" baseline="0" dirty="0"/>
              <a:t> </a:t>
            </a:r>
            <a:r>
              <a:rPr lang="en-US" baseline="0" dirty="0" err="1"/>
              <a:t>liegt</a:t>
            </a:r>
            <a:r>
              <a:rPr lang="en-US" baseline="0" dirty="0"/>
              <a:t> </a:t>
            </a:r>
            <a:r>
              <a:rPr lang="en-US" baseline="0" dirty="0" err="1"/>
              <a:t>bei</a:t>
            </a:r>
            <a:r>
              <a:rPr lang="en-US" baseline="0" dirty="0"/>
              <a:t> 18 </a:t>
            </a:r>
            <a:r>
              <a:rPr lang="en-US" baseline="0" dirty="0" err="1"/>
              <a:t>Prozent</a:t>
            </a:r>
            <a:r>
              <a:rPr lang="en-US" baseline="0" dirty="0"/>
              <a:t>. Das </a:t>
            </a:r>
            <a:r>
              <a:rPr lang="en-US" baseline="0" dirty="0" err="1"/>
              <a:t>heißt</a:t>
            </a:r>
            <a:r>
              <a:rPr lang="en-US" baseline="0" dirty="0"/>
              <a:t> also, die </a:t>
            </a:r>
            <a:r>
              <a:rPr lang="en-US" baseline="0" dirty="0" err="1"/>
              <a:t>erwerbstätigen</a:t>
            </a:r>
            <a:r>
              <a:rPr lang="en-US" baseline="0" dirty="0"/>
              <a:t> Frauen in Deutschland </a:t>
            </a:r>
            <a:r>
              <a:rPr lang="en-US" baseline="0" dirty="0" err="1"/>
              <a:t>verdienen</a:t>
            </a:r>
            <a:r>
              <a:rPr lang="en-US" baseline="0" dirty="0"/>
              <a:t> </a:t>
            </a:r>
            <a:r>
              <a:rPr lang="en-US" baseline="0" dirty="0" err="1"/>
              <a:t>im</a:t>
            </a:r>
            <a:r>
              <a:rPr lang="en-US" baseline="0" dirty="0"/>
              <a:t> </a:t>
            </a:r>
            <a:r>
              <a:rPr lang="en-US" baseline="0" dirty="0" err="1"/>
              <a:t>Durchschnitt</a:t>
            </a:r>
            <a:r>
              <a:rPr lang="en-US" baseline="0" dirty="0"/>
              <a:t> 18 </a:t>
            </a:r>
            <a:r>
              <a:rPr lang="en-US" baseline="0" dirty="0" err="1"/>
              <a:t>Prozent</a:t>
            </a:r>
            <a:r>
              <a:rPr lang="en-US" baseline="0" dirty="0"/>
              <a:t> </a:t>
            </a:r>
            <a:r>
              <a:rPr lang="en-US" baseline="0" dirty="0" err="1"/>
              <a:t>weniger</a:t>
            </a:r>
            <a:r>
              <a:rPr lang="en-US" baseline="0" dirty="0"/>
              <a:t> </a:t>
            </a:r>
            <a:r>
              <a:rPr lang="en-US" baseline="0" dirty="0" err="1"/>
              <a:t>als</a:t>
            </a:r>
            <a:r>
              <a:rPr lang="en-US" baseline="0" dirty="0"/>
              <a:t> </a:t>
            </a:r>
            <a:r>
              <a:rPr lang="en-US" baseline="0" dirty="0" err="1"/>
              <a:t>erwerbstätige</a:t>
            </a:r>
            <a:r>
              <a:rPr lang="en-US" baseline="0" dirty="0"/>
              <a:t> </a:t>
            </a:r>
            <a:r>
              <a:rPr lang="en-US" baseline="0" dirty="0" err="1"/>
              <a:t>Männer</a:t>
            </a:r>
            <a:r>
              <a:rPr lang="en-US" baseline="0" dirty="0"/>
              <a:t> – das </a:t>
            </a:r>
            <a:r>
              <a:rPr lang="en-US" baseline="0" dirty="0" err="1"/>
              <a:t>ist</a:t>
            </a:r>
            <a:r>
              <a:rPr lang="en-US" baseline="0" dirty="0"/>
              <a:t> der </a:t>
            </a:r>
            <a:r>
              <a:rPr lang="en-US" baseline="0" dirty="0" err="1"/>
              <a:t>unbereinigte</a:t>
            </a:r>
            <a:r>
              <a:rPr lang="en-US" baseline="0" dirty="0"/>
              <a:t>, der </a:t>
            </a:r>
            <a:r>
              <a:rPr lang="en-US" baseline="0" dirty="0" err="1"/>
              <a:t>gesamtgesellschaftliche</a:t>
            </a:r>
            <a:r>
              <a:rPr lang="en-US" baseline="0" dirty="0"/>
              <a:t>, Gender Pay Gap. </a:t>
            </a:r>
            <a:r>
              <a:rPr lang="en-US" baseline="0" dirty="0" err="1"/>
              <a:t>Bei</a:t>
            </a:r>
            <a:r>
              <a:rPr lang="en-US" baseline="0" dirty="0"/>
              <a:t> </a:t>
            </a:r>
            <a:r>
              <a:rPr lang="en-US" baseline="0" dirty="0" err="1"/>
              <a:t>gleicher</a:t>
            </a:r>
            <a:r>
              <a:rPr lang="en-US" baseline="0" dirty="0"/>
              <a:t> </a:t>
            </a:r>
            <a:r>
              <a:rPr lang="en-US" baseline="0" dirty="0" err="1"/>
              <a:t>Tätigkeit</a:t>
            </a:r>
            <a:r>
              <a:rPr lang="en-US" baseline="0" dirty="0"/>
              <a:t> und </a:t>
            </a:r>
            <a:r>
              <a:rPr lang="en-US" baseline="0" dirty="0" err="1"/>
              <a:t>Qualifikation</a:t>
            </a:r>
            <a:r>
              <a:rPr lang="en-US" baseline="0" dirty="0"/>
              <a:t> </a:t>
            </a:r>
            <a:r>
              <a:rPr lang="en-US" baseline="0" dirty="0" err="1"/>
              <a:t>sind</a:t>
            </a:r>
            <a:r>
              <a:rPr lang="en-US" baseline="0" dirty="0"/>
              <a:t> </a:t>
            </a:r>
            <a:r>
              <a:rPr lang="en-US" baseline="0" dirty="0" err="1"/>
              <a:t>es</a:t>
            </a:r>
            <a:r>
              <a:rPr lang="en-US" baseline="0" dirty="0"/>
              <a:t> 6 </a:t>
            </a:r>
            <a:r>
              <a:rPr lang="en-US" baseline="0" dirty="0" err="1"/>
              <a:t>Prozent</a:t>
            </a:r>
            <a:r>
              <a:rPr lang="en-US" baseline="0" dirty="0"/>
              <a:t> </a:t>
            </a:r>
            <a:r>
              <a:rPr lang="en-US" baseline="0" dirty="0" err="1"/>
              <a:t>weniger</a:t>
            </a:r>
            <a:r>
              <a:rPr lang="en-US" baseline="0" dirty="0"/>
              <a:t> </a:t>
            </a:r>
            <a:r>
              <a:rPr lang="en-US" baseline="0" dirty="0" err="1"/>
              <a:t>für</a:t>
            </a:r>
            <a:r>
              <a:rPr lang="en-US" baseline="0" dirty="0"/>
              <a:t> Frauen. </a:t>
            </a:r>
          </a:p>
          <a:p>
            <a:r>
              <a:rPr lang="en-US" baseline="0" dirty="0"/>
              <a:t>In der </a:t>
            </a:r>
            <a:r>
              <a:rPr lang="en-US" baseline="0" dirty="0" err="1"/>
              <a:t>folgenden</a:t>
            </a:r>
            <a:r>
              <a:rPr lang="en-US" baseline="0" dirty="0"/>
              <a:t> </a:t>
            </a:r>
            <a:r>
              <a:rPr lang="en-US" baseline="0" dirty="0" err="1"/>
              <a:t>Präsentation</a:t>
            </a:r>
            <a:r>
              <a:rPr lang="en-US" baseline="0" dirty="0"/>
              <a:t> </a:t>
            </a:r>
            <a:r>
              <a:rPr lang="en-US" baseline="0" dirty="0" err="1"/>
              <a:t>zeige</a:t>
            </a:r>
            <a:r>
              <a:rPr lang="en-US" baseline="0" dirty="0"/>
              <a:t> </a:t>
            </a:r>
            <a:r>
              <a:rPr lang="en-US" baseline="0" dirty="0" err="1"/>
              <a:t>ich</a:t>
            </a:r>
            <a:r>
              <a:rPr lang="en-US" baseline="0" dirty="0"/>
              <a:t> </a:t>
            </a:r>
            <a:r>
              <a:rPr lang="en-US" baseline="0" dirty="0" err="1"/>
              <a:t>euch</a:t>
            </a:r>
            <a:r>
              <a:rPr lang="en-US" baseline="0" dirty="0"/>
              <a:t> </a:t>
            </a:r>
            <a:r>
              <a:rPr lang="en-US" baseline="0" dirty="0" err="1"/>
              <a:t>wie</a:t>
            </a:r>
            <a:r>
              <a:rPr lang="en-US" baseline="0" dirty="0"/>
              <a:t> </a:t>
            </a:r>
            <a:r>
              <a:rPr lang="en-US" baseline="0" dirty="0" err="1"/>
              <a:t>diese</a:t>
            </a:r>
            <a:r>
              <a:rPr lang="en-US" baseline="0" dirty="0"/>
              <a:t> </a:t>
            </a:r>
            <a:r>
              <a:rPr lang="en-US" baseline="0" dirty="0" err="1"/>
              <a:t>ungleiche</a:t>
            </a:r>
            <a:r>
              <a:rPr lang="en-US" baseline="0" dirty="0"/>
              <a:t> </a:t>
            </a:r>
            <a:r>
              <a:rPr lang="en-US" baseline="0" dirty="0" err="1"/>
              <a:t>Bezahlung</a:t>
            </a:r>
            <a:r>
              <a:rPr lang="en-US" baseline="0" dirty="0"/>
              <a:t> </a:t>
            </a:r>
            <a:r>
              <a:rPr lang="en-US" baseline="0" dirty="0" err="1"/>
              <a:t>zustande</a:t>
            </a:r>
            <a:r>
              <a:rPr lang="en-US" baseline="0" dirty="0"/>
              <a:t> </a:t>
            </a:r>
            <a:r>
              <a:rPr lang="en-US" baseline="0" dirty="0" err="1"/>
              <a:t>kommt</a:t>
            </a:r>
            <a:r>
              <a:rPr lang="en-US" baseline="0" dirty="0"/>
              <a:t> und </a:t>
            </a:r>
            <a:r>
              <a:rPr lang="en-US" baseline="0" dirty="0" err="1"/>
              <a:t>viel</a:t>
            </a:r>
            <a:r>
              <a:rPr lang="en-US" baseline="0" dirty="0"/>
              <a:t> </a:t>
            </a:r>
            <a:r>
              <a:rPr lang="en-US" baseline="0" dirty="0" err="1"/>
              <a:t>wichtiger</a:t>
            </a:r>
            <a:r>
              <a:rPr lang="en-US" baseline="0" dirty="0"/>
              <a:t> </a:t>
            </a:r>
            <a:r>
              <a:rPr lang="en-US" baseline="0" dirty="0" err="1"/>
              <a:t>noch</a:t>
            </a:r>
            <a:r>
              <a:rPr lang="en-US" baseline="0" dirty="0"/>
              <a:t>, </a:t>
            </a:r>
            <a:r>
              <a:rPr lang="en-US" baseline="0" dirty="0" err="1"/>
              <a:t>wie</a:t>
            </a:r>
            <a:r>
              <a:rPr lang="en-US" baseline="0" dirty="0"/>
              <a:t> </a:t>
            </a:r>
            <a:r>
              <a:rPr lang="en-US" baseline="0" dirty="0" err="1"/>
              <a:t>wir</a:t>
            </a:r>
            <a:r>
              <a:rPr lang="en-US" baseline="0" dirty="0"/>
              <a:t> </a:t>
            </a:r>
            <a:r>
              <a:rPr lang="en-US" baseline="0" dirty="0" err="1"/>
              <a:t>sie</a:t>
            </a:r>
            <a:r>
              <a:rPr lang="en-US" baseline="0" dirty="0"/>
              <a:t> </a:t>
            </a:r>
            <a:r>
              <a:rPr lang="en-US" baseline="0" dirty="0" err="1"/>
              <a:t>überwinden</a:t>
            </a:r>
            <a:r>
              <a:rPr lang="en-US" baseline="0" dirty="0"/>
              <a:t> </a:t>
            </a:r>
            <a:r>
              <a:rPr lang="en-US" baseline="0" dirty="0" err="1"/>
              <a:t>können</a:t>
            </a:r>
            <a:r>
              <a:rPr lang="en-US" baseline="0" dirty="0"/>
              <a:t>.</a:t>
            </a:r>
          </a:p>
          <a:p>
            <a:r>
              <a:rPr lang="en-US" baseline="0" dirty="0" err="1"/>
              <a:t>Soviel</a:t>
            </a:r>
            <a:r>
              <a:rPr lang="en-US" baseline="0" dirty="0"/>
              <a:t> </a:t>
            </a:r>
            <a:r>
              <a:rPr lang="en-US" baseline="0" dirty="0" err="1"/>
              <a:t>vorweg</a:t>
            </a:r>
            <a:r>
              <a:rPr lang="en-US" baseline="0" dirty="0"/>
              <a:t>: </a:t>
            </a:r>
            <a:r>
              <a:rPr lang="en-US" baseline="0" dirty="0" err="1"/>
              <a:t>Wir</a:t>
            </a:r>
            <a:r>
              <a:rPr lang="en-US" baseline="0" dirty="0"/>
              <a:t> </a:t>
            </a:r>
            <a:r>
              <a:rPr lang="en-US" baseline="0" dirty="0" err="1"/>
              <a:t>können</a:t>
            </a:r>
            <a:r>
              <a:rPr lang="en-US" baseline="0" dirty="0"/>
              <a:t> </a:t>
            </a:r>
            <a:r>
              <a:rPr lang="en-US" baseline="0" dirty="0" err="1"/>
              <a:t>einiges</a:t>
            </a:r>
            <a:r>
              <a:rPr lang="en-US" baseline="0" dirty="0"/>
              <a:t> </a:t>
            </a:r>
            <a:r>
              <a:rPr lang="en-US" baseline="0" dirty="0" err="1"/>
              <a:t>tun.</a:t>
            </a:r>
            <a:r>
              <a:rPr lang="en-US" baseline="0" dirty="0"/>
              <a:t> </a:t>
            </a:r>
            <a:r>
              <a:rPr lang="en-US" baseline="0" dirty="0" err="1"/>
              <a:t>Denn</a:t>
            </a:r>
            <a:r>
              <a:rPr lang="en-US" baseline="0" dirty="0"/>
              <a:t> </a:t>
            </a:r>
            <a:r>
              <a:rPr lang="en-US" baseline="0" dirty="0" err="1"/>
              <a:t>eine</a:t>
            </a:r>
            <a:r>
              <a:rPr lang="en-US" baseline="0" dirty="0"/>
              <a:t> </a:t>
            </a:r>
            <a:r>
              <a:rPr lang="en-US" baseline="0" dirty="0" err="1"/>
              <a:t>unterschiedliche</a:t>
            </a:r>
            <a:r>
              <a:rPr lang="en-US" baseline="0" dirty="0"/>
              <a:t> </a:t>
            </a:r>
            <a:r>
              <a:rPr lang="en-US" baseline="0" dirty="0" err="1"/>
              <a:t>Bezahlung</a:t>
            </a:r>
            <a:r>
              <a:rPr lang="en-US" baseline="0" dirty="0"/>
              <a:t> von Frauen und </a:t>
            </a:r>
            <a:r>
              <a:rPr lang="en-US" baseline="0" dirty="0" err="1"/>
              <a:t>Männern</a:t>
            </a:r>
            <a:r>
              <a:rPr lang="en-US" baseline="0" dirty="0"/>
              <a:t> </a:t>
            </a:r>
            <a:r>
              <a:rPr lang="en-US" baseline="0" dirty="0" err="1"/>
              <a:t>ist</a:t>
            </a:r>
            <a:r>
              <a:rPr lang="en-US" baseline="0" dirty="0"/>
              <a:t> </a:t>
            </a:r>
            <a:r>
              <a:rPr lang="en-US" baseline="0" dirty="0" err="1"/>
              <a:t>kein</a:t>
            </a:r>
            <a:r>
              <a:rPr lang="en-US" baseline="0" dirty="0"/>
              <a:t> </a:t>
            </a:r>
            <a:r>
              <a:rPr lang="en-US" baseline="0" dirty="0" err="1"/>
              <a:t>Naturgesetz</a:t>
            </a:r>
            <a:r>
              <a:rPr lang="en-US" baseline="0" dirty="0"/>
              <a:t>, </a:t>
            </a:r>
            <a:r>
              <a:rPr lang="en-US" baseline="0" dirty="0" err="1"/>
              <a:t>sondern</a:t>
            </a:r>
            <a:r>
              <a:rPr lang="en-US" baseline="0" dirty="0"/>
              <a:t> </a:t>
            </a:r>
            <a:r>
              <a:rPr lang="en-US" baseline="0" dirty="0" err="1"/>
              <a:t>rechtlich</a:t>
            </a:r>
            <a:r>
              <a:rPr lang="en-US" baseline="0" dirty="0"/>
              <a:t> verboten. </a:t>
            </a:r>
          </a:p>
          <a:p>
            <a:endParaRPr lang="en-US" baseline="0" dirty="0"/>
          </a:p>
          <a:p>
            <a:endParaRPr lang="en-US"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2</a:t>
            </a:fld>
            <a:endParaRPr lang="de-DE" dirty="0"/>
          </a:p>
        </p:txBody>
      </p:sp>
    </p:spTree>
    <p:extLst>
      <p:ext uri="{BB962C8B-B14F-4D97-AF65-F5344CB8AC3E}">
        <p14:creationId xmlns:p14="http://schemas.microsoft.com/office/powerpoint/2010/main" val="4277260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a:solidFill>
                  <a:schemeClr val="tx1"/>
                </a:solidFill>
                <a:effectLst/>
                <a:latin typeface="Meta IGM" panose="02000503040000020004" pitchFamily="2" charset="0"/>
                <a:ea typeface="+mn-ea"/>
                <a:cs typeface="+mn-cs"/>
              </a:rPr>
              <a:t>All das was wir gerade</a:t>
            </a:r>
            <a:r>
              <a:rPr lang="de-DE" sz="1200" b="0" i="0" kern="1200" baseline="0" dirty="0">
                <a:solidFill>
                  <a:schemeClr val="tx1"/>
                </a:solidFill>
                <a:effectLst/>
                <a:latin typeface="Meta IGM" panose="02000503040000020004" pitchFamily="2" charset="0"/>
                <a:ea typeface="+mn-ea"/>
                <a:cs typeface="+mn-cs"/>
              </a:rPr>
              <a:t> gesehen haben, mündet in einer noch deutlicheren Rentenlücke zwischen Frauen und Männern. Wenn alle drei Säulen, also die gesetzliche, die betriebliche und die private Altersvorsorge einbezogen werden, sind es 49 Prozent weniger Alterssicherung für Frauen. In den westdeutschen Bundesländern sind es sogar 55 Prozent weniger Rente für Frauen. In den ostdeutschen Bundesländern immerhin „nur“ 23 Prozent. </a:t>
            </a:r>
          </a:p>
          <a:p>
            <a:r>
              <a:rPr lang="de-DE" sz="1200" b="0" i="0" kern="1200" baseline="0" dirty="0">
                <a:solidFill>
                  <a:schemeClr val="tx1"/>
                </a:solidFill>
                <a:effectLst/>
                <a:latin typeface="Meta IGM" panose="02000503040000020004" pitchFamily="2" charset="0"/>
                <a:ea typeface="+mn-ea"/>
                <a:cs typeface="+mn-cs"/>
              </a:rPr>
              <a:t>Ein Wort zu dem Ost / West Unterschied: Wir sehen zum Teil erhebliche Unterschiede zwischen den ostdeutschen und westdeutschen Bundesländern, wenn es um die Bezahlung und die Rente von Frauen geht. Frauen in der DDR waren viel stärker in den Arbeitsmarkt integriert und es gab ein gut ausgebautes Netz für die Kinderbetreuung.  </a:t>
            </a:r>
          </a:p>
          <a:p>
            <a:endParaRPr lang="de-DE" sz="1200" b="0" i="0" kern="1200" baseline="0" dirty="0">
              <a:solidFill>
                <a:schemeClr val="tx1"/>
              </a:solidFill>
              <a:effectLst/>
              <a:latin typeface="Meta IGM" panose="02000503040000020004" pitchFamily="2" charset="0"/>
              <a:ea typeface="+mn-ea"/>
              <a:cs typeface="+mn-cs"/>
            </a:endParaRPr>
          </a:p>
          <a:p>
            <a:r>
              <a:rPr lang="de-DE" sz="1200" b="0" i="0" kern="1200" dirty="0">
                <a:solidFill>
                  <a:schemeClr val="tx1"/>
                </a:solidFill>
                <a:effectLst/>
                <a:latin typeface="Meta IGM" panose="02000503040000020004" pitchFamily="2" charset="0"/>
                <a:ea typeface="+mn-ea"/>
                <a:cs typeface="+mn-cs"/>
              </a:rPr>
              <a:t>Die Haupteinkommensquelle im Alter ist die gesetzliche Rente, dies gilt insbesondere für Frauen. 90 % der Frauen ab 65 Jahre beziehen eine gesetzliche Rente.</a:t>
            </a:r>
          </a:p>
          <a:p>
            <a:r>
              <a:rPr lang="de-DE" sz="1200" b="0" i="0" kern="1200" dirty="0">
                <a:solidFill>
                  <a:schemeClr val="tx1"/>
                </a:solidFill>
                <a:effectLst/>
                <a:latin typeface="Meta IGM" panose="02000503040000020004" pitchFamily="2" charset="0"/>
                <a:ea typeface="+mn-ea"/>
                <a:cs typeface="+mn-cs"/>
              </a:rPr>
              <a:t>So beziehen nur 7 % der Frauen ab 65 Jahren (Männer 26 %) eine Betriebsrente, diese</a:t>
            </a:r>
            <a:r>
              <a:rPr lang="de-DE" sz="1200" b="0" i="0" kern="1200" baseline="0" dirty="0">
                <a:solidFill>
                  <a:schemeClr val="tx1"/>
                </a:solidFill>
                <a:effectLst/>
                <a:latin typeface="Meta IGM" panose="02000503040000020004" pitchFamily="2" charset="0"/>
                <a:ea typeface="+mn-ea"/>
                <a:cs typeface="+mn-cs"/>
              </a:rPr>
              <a:t> ist zudem deutlich niedriger als die Betriebsrente von Männern.</a:t>
            </a:r>
            <a:r>
              <a:rPr lang="de-DE" sz="1200" b="0" i="0" kern="1200" dirty="0">
                <a:solidFill>
                  <a:schemeClr val="tx1"/>
                </a:solidFill>
                <a:effectLst/>
                <a:latin typeface="Meta IGM" panose="02000503040000020004" pitchFamily="2" charset="0"/>
                <a:ea typeface="+mn-ea"/>
                <a:cs typeface="+mn-cs"/>
              </a:rPr>
              <a:t> Das liegt daran, dass zum einen in den männerdominierten</a:t>
            </a:r>
            <a:r>
              <a:rPr lang="de-DE" sz="1200" b="0" i="0" kern="1200" baseline="0" dirty="0">
                <a:solidFill>
                  <a:schemeClr val="tx1"/>
                </a:solidFill>
                <a:effectLst/>
                <a:latin typeface="Meta IGM" panose="02000503040000020004" pitchFamily="2" charset="0"/>
                <a:ea typeface="+mn-ea"/>
                <a:cs typeface="+mn-cs"/>
              </a:rPr>
              <a:t> Branchen der Industrie und zum anderen vor allem in großen Betrieben Betriebsrenten gezahlt werden. Frauen sind gerade im Dienstleistungssektor oft in kleinen Betrieben beschäftigt.</a:t>
            </a:r>
            <a:endParaRPr lang="de-DE" sz="1200" b="0" i="0" kern="1200" dirty="0">
              <a:solidFill>
                <a:schemeClr val="tx1"/>
              </a:solidFill>
              <a:effectLst/>
              <a:latin typeface="Meta IGM" panose="0200050304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eta IGM" panose="02000503040000020004" pitchFamily="2" charset="0"/>
                <a:ea typeface="+mn-ea"/>
                <a:cs typeface="+mn-cs"/>
              </a:rPr>
              <a:t>Eine noch kleinere Rolle spielt die private Vorsorge. Nur 5 % der Männer und 2 % der Frauen ab jeweils 65 Jahren haben 2015 eine private Rente (inklusive Riesterrente) oder eine Rente aus Lebensversicherungen bezogen. </a:t>
            </a:r>
          </a:p>
          <a:p>
            <a:endParaRPr lang="de-DE" sz="1200" b="0" i="0" kern="1200" dirty="0">
              <a:solidFill>
                <a:schemeClr val="tx1"/>
              </a:solidFill>
              <a:effectLst/>
              <a:latin typeface="Meta IGM" panose="02000503040000020004" pitchFamily="2" charset="0"/>
              <a:ea typeface="+mn-ea"/>
              <a:cs typeface="+mn-cs"/>
            </a:endParaRPr>
          </a:p>
          <a:p>
            <a:r>
              <a:rPr lang="de-DE" sz="1200" b="0" i="0" kern="1200" dirty="0">
                <a:solidFill>
                  <a:schemeClr val="tx1"/>
                </a:solidFill>
                <a:effectLst/>
                <a:latin typeface="Meta IGM" panose="02000503040000020004" pitchFamily="2" charset="0"/>
                <a:ea typeface="+mn-ea"/>
                <a:cs typeface="+mn-cs"/>
              </a:rPr>
              <a:t>Rechts sehen wir,</a:t>
            </a:r>
            <a:r>
              <a:rPr lang="de-DE" sz="1200" b="0" i="0" kern="1200" baseline="0" dirty="0">
                <a:solidFill>
                  <a:schemeClr val="tx1"/>
                </a:solidFill>
                <a:effectLst/>
                <a:latin typeface="Meta IGM" panose="02000503040000020004" pitchFamily="2" charset="0"/>
                <a:ea typeface="+mn-ea"/>
                <a:cs typeface="+mn-cs"/>
              </a:rPr>
              <a:t> dass Frauen in den westdeutschen Bundesländern 842 Euro gesetzliche Rente bekommen, Männer 1.256 Euro. In den ostdeutschen Bundesländern erhalten Frauen mit 1.109 Euro fast genauso viel wie Männer mit 1.174 Euro. Das liegt vor allem an den ähnlichen Erwerbsverläufen von Frauen und Männern in den ostdeutschen Bundesländern. </a:t>
            </a:r>
            <a:endParaRPr lang="de-DE" sz="1200" b="0" i="0" kern="1200" dirty="0">
              <a:solidFill>
                <a:schemeClr val="tx1"/>
              </a:solidFill>
              <a:effectLst/>
              <a:latin typeface="Meta IGM" panose="02000503040000020004" pitchFamily="2" charset="0"/>
              <a:ea typeface="+mn-ea"/>
              <a:cs typeface="+mn-cs"/>
            </a:endParaRPr>
          </a:p>
          <a:p>
            <a:endParaRPr lang="de-DE" sz="1200" b="0" i="0" kern="1200" dirty="0">
              <a:solidFill>
                <a:schemeClr val="tx1"/>
              </a:solidFill>
              <a:effectLst/>
              <a:latin typeface="Meta IGM" panose="0200050304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kern="1200" dirty="0">
              <a:solidFill>
                <a:schemeClr val="tx1"/>
              </a:solidFill>
              <a:effectLst/>
              <a:latin typeface="Meta IGM" panose="02000503040000020004" pitchFamily="2" charset="0"/>
              <a:ea typeface="+mn-ea"/>
              <a:cs typeface="+mn-cs"/>
            </a:endParaRPr>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11</a:t>
            </a:fld>
            <a:endParaRPr lang="de-DE" dirty="0"/>
          </a:p>
        </p:txBody>
      </p:sp>
    </p:spTree>
    <p:extLst>
      <p:ext uri="{BB962C8B-B14F-4D97-AF65-F5344CB8AC3E}">
        <p14:creationId xmlns:p14="http://schemas.microsoft.com/office/powerpoint/2010/main" val="1446285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Auf dieser Folie sehen wir die durchschnittlichen Alterseinkommen von Menschen ab 65 Jahren. Es zeigt sich, dass Frauen sehr viel weniger Rente erhalten als Männer. Wie groß die Rentenlücke, der so genannte </a:t>
            </a:r>
            <a:r>
              <a:rPr lang="de-DE" dirty="0" err="1"/>
              <a:t>gender</a:t>
            </a:r>
            <a:r>
              <a:rPr lang="de-DE" dirty="0"/>
              <a:t> </a:t>
            </a:r>
            <a:r>
              <a:rPr lang="de-DE" dirty="0" err="1"/>
              <a:t>pension</a:t>
            </a:r>
            <a:r>
              <a:rPr lang="de-DE" dirty="0"/>
              <a:t> </a:t>
            </a:r>
            <a:r>
              <a:rPr lang="de-DE" dirty="0" err="1"/>
              <a:t>gap</a:t>
            </a:r>
            <a:r>
              <a:rPr lang="de-DE" dirty="0"/>
              <a:t> ist, hängt davon ab ob die Hinterbliebenenrenten und –</a:t>
            </a:r>
            <a:r>
              <a:rPr lang="de-DE" dirty="0" err="1"/>
              <a:t>pensionen</a:t>
            </a:r>
            <a:r>
              <a:rPr lang="de-DE" dirty="0"/>
              <a:t> betrachtet werden oder nicht. Die Hinterbliebenenrente ist eine finanzielle Unterstützung des hinterbliebenen Partners im Falle des Todes des Ehepartners. Mit Hinterbliebenenrente liegt die Lücke bei knapp 30 Prozent, ohne diese abgeleiteten Ansprüche sind es sogar 42,6 Prozent weniger Rente für Frauen als für Männer. </a:t>
            </a:r>
          </a:p>
        </p:txBody>
      </p:sp>
      <p:sp>
        <p:nvSpPr>
          <p:cNvPr id="4" name="Foliennummernplatzhalter 3"/>
          <p:cNvSpPr>
            <a:spLocks noGrp="1"/>
          </p:cNvSpPr>
          <p:nvPr>
            <p:ph type="sldNum" sz="quarter" idx="10"/>
          </p:nvPr>
        </p:nvSpPr>
        <p:spPr/>
        <p:txBody>
          <a:bodyPr/>
          <a:lstStyle/>
          <a:p>
            <a:fld id="{AD868B3C-6C54-1D41-B938-33F4013C078E}" type="slidenum">
              <a:rPr lang="de-DE" smtClean="0"/>
              <a:pPr/>
              <a:t>12</a:t>
            </a:fld>
            <a:endParaRPr lang="de-DE" dirty="0"/>
          </a:p>
        </p:txBody>
      </p:sp>
    </p:spTree>
    <p:extLst>
      <p:ext uri="{BB962C8B-B14F-4D97-AF65-F5344CB8AC3E}">
        <p14:creationId xmlns:p14="http://schemas.microsoft.com/office/powerpoint/2010/main" val="276150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Nach der Zustandsbeschreibung fragen wir uns:</a:t>
            </a:r>
            <a:r>
              <a:rPr lang="de-DE" baseline="0" dirty="0"/>
              <a:t> </a:t>
            </a:r>
          </a:p>
          <a:p>
            <a:pPr marL="171450" indent="-171450">
              <a:buFont typeface="Arial" panose="020B0604020202020204" pitchFamily="34" charset="0"/>
              <a:buChar char="•"/>
            </a:pPr>
            <a:r>
              <a:rPr lang="de-DE" baseline="0" dirty="0"/>
              <a:t>Woran liegt das? </a:t>
            </a:r>
          </a:p>
          <a:p>
            <a:pPr marL="171450" indent="-171450">
              <a:buFont typeface="Arial" panose="020B0604020202020204" pitchFamily="34" charset="0"/>
              <a:buChar char="•"/>
            </a:pPr>
            <a:r>
              <a:rPr lang="de-DE" baseline="0" dirty="0"/>
              <a:t>Wodurch wird Entgeltungleichheit ausgelöst? </a:t>
            </a:r>
          </a:p>
          <a:p>
            <a:r>
              <a:rPr lang="de-DE" baseline="0" dirty="0"/>
              <a:t>Die nächsten Folien beleuchten die Hintergründe. </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13</a:t>
            </a:fld>
            <a:endParaRPr lang="de-DE" dirty="0"/>
          </a:p>
        </p:txBody>
      </p:sp>
    </p:spTree>
    <p:extLst>
      <p:ext uri="{BB962C8B-B14F-4D97-AF65-F5344CB8AC3E}">
        <p14:creationId xmlns:p14="http://schemas.microsoft.com/office/powerpoint/2010/main" val="4086728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Systemrelevante</a:t>
            </a:r>
            <a:r>
              <a:rPr lang="de-DE" baseline="0" dirty="0"/>
              <a:t> Berufe erster Stunde sind Berufe, die seit Beginn der Corona-Pandemie als systemrelevant gelten, also dazu beitragen, den Laden am Laufen zu halten, wie Angela Merkel sagte. Diese Berufe zeichnen sich durch einen sehr hohen Frauenanteil aus, durch eine geringe Wertschätzung und eine unterdurchschnittliche Bezahlung. Das zeigt die Folie. </a:t>
            </a:r>
          </a:p>
          <a:p>
            <a:r>
              <a:rPr lang="de-DE" baseline="0" dirty="0"/>
              <a:t>Links sehen wir den durchschnittlichen Bruttolohn aller Berufe, der bei 17 Euro in der Stunde liegt. 12 Prozent weniger erhalten die systemrelevanten Berufe im Durchschnitt, weniger als 15 Euro in der Stunde. Diese Berufe werden zu 60 Prozent von Frauen ausgeübt.  </a:t>
            </a:r>
          </a:p>
          <a:p>
            <a:endParaRPr lang="de-DE" dirty="0"/>
          </a:p>
          <a:p>
            <a:r>
              <a:rPr lang="de-DE" dirty="0"/>
              <a:t>Mögliche</a:t>
            </a:r>
            <a:r>
              <a:rPr lang="de-DE" baseline="0" dirty="0"/>
              <a:t> Fragen an die Teilnehmerinnen: </a:t>
            </a:r>
            <a:r>
              <a:rPr lang="de-DE" dirty="0"/>
              <a:t>Ist also die Berufswahl</a:t>
            </a:r>
            <a:r>
              <a:rPr lang="de-DE" baseline="0" dirty="0"/>
              <a:t> schuld an der schlechten Bezahlung von Frauen? Warum wählen Frauen diese Berufe? </a:t>
            </a:r>
            <a:endParaRPr lang="de-DE" dirty="0"/>
          </a:p>
          <a:p>
            <a:endParaRPr lang="de-DE" dirty="0"/>
          </a:p>
          <a:p>
            <a:r>
              <a:rPr lang="de-DE" dirty="0"/>
              <a:t>Auf der nächsten Folie sehen</a:t>
            </a:r>
            <a:r>
              <a:rPr lang="de-DE" baseline="0" dirty="0"/>
              <a:t> wir, dass sich nicht alles mit der Berufswahl der Frauen erklären lässt. </a:t>
            </a:r>
            <a:endParaRPr lang="de-DE" dirty="0"/>
          </a:p>
          <a:p>
            <a:endParaRPr lang="de-DE" dirty="0"/>
          </a:p>
          <a:p>
            <a:endParaRPr lang="de-DE" dirty="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14</a:t>
            </a:fld>
            <a:endParaRPr lang="de-DE" dirty="0"/>
          </a:p>
        </p:txBody>
      </p:sp>
    </p:spTree>
    <p:extLst>
      <p:ext uri="{BB962C8B-B14F-4D97-AF65-F5344CB8AC3E}">
        <p14:creationId xmlns:p14="http://schemas.microsoft.com/office/powerpoint/2010/main" val="3483831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Das Vorurteil ist: Frauen wählen die „falschen“ Jobs.</a:t>
            </a:r>
          </a:p>
          <a:p>
            <a:endParaRPr lang="de-DE" dirty="0"/>
          </a:p>
          <a:p>
            <a:r>
              <a:rPr lang="de-DE" dirty="0"/>
              <a:t>Frauen interessieren sich für „falsche“ Berufe heißt es oft. Also für Berufe, die schlechter vergütet sind. Das mag sein. Wahr ist aber auch, dass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de-DE" dirty="0"/>
              <a:t>…Frauen in männerdominierten Branchen und Jobs schlechtere Chancen haben, eingestellt zu werden. Und genau das sehen wir hier. 636 Personalverantwortlichen wurden fiktive Lebensläufe vorgelegt, die sich unterschieden,</a:t>
            </a:r>
            <a:r>
              <a:rPr lang="de-DE" baseline="0" dirty="0"/>
              <a:t> aber nicht derart, dass männliche Bewerber immer die besseren Noten etc. hatten. </a:t>
            </a:r>
            <a:r>
              <a:rPr lang="de-DE" dirty="0"/>
              <a:t>Die imaginären Kandidat*innen haben mittlere Reife. Geschlecht, Alter, Tätigkeiten nach dem Schulabschluss, Notendurchschnitt u.a. variieren.</a:t>
            </a:r>
          </a:p>
          <a:p>
            <a:pPr lvl="1"/>
            <a:r>
              <a:rPr lang="de-DE" baseline="0" dirty="0"/>
              <a:t>Das Ergebnis war, dass Frauen im Durchschnitt erheblichen schlechter bewertet wurden als Männer und vermutlich dann auch nicht eingestellt werden. </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15</a:t>
            </a:fld>
            <a:endParaRPr lang="de-DE" dirty="0"/>
          </a:p>
        </p:txBody>
      </p:sp>
    </p:spTree>
    <p:extLst>
      <p:ext uri="{BB962C8B-B14F-4D97-AF65-F5344CB8AC3E}">
        <p14:creationId xmlns:p14="http://schemas.microsoft.com/office/powerpoint/2010/main" val="785606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dirty="0">
                <a:solidFill>
                  <a:schemeClr val="bg1"/>
                </a:solidFill>
              </a:rPr>
              <a:t>Ein</a:t>
            </a:r>
            <a:r>
              <a:rPr lang="de-DE" baseline="0" dirty="0">
                <a:solidFill>
                  <a:schemeClr val="bg1"/>
                </a:solidFill>
              </a:rPr>
              <a:t> weiterer Grund für die Entgeltlücke von 18 Prozent ist, dass Frauen sehr viel weniger als Männer in Führungspositionen zu finden sind. In Deutschland waren 2022 knapp 29 von 100 Führungskräften weiblich. </a:t>
            </a:r>
          </a:p>
          <a:p>
            <a:pPr algn="l"/>
            <a:endParaRPr lang="de-DE" baseline="0" dirty="0">
              <a:solidFill>
                <a:schemeClr val="bg1"/>
              </a:solidFill>
            </a:endParaRPr>
          </a:p>
          <a:p>
            <a:pPr algn="l"/>
            <a:r>
              <a:rPr lang="de-DE" baseline="0" dirty="0">
                <a:solidFill>
                  <a:schemeClr val="bg1"/>
                </a:solidFill>
              </a:rPr>
              <a:t>Das Statistische Bundesamt führt aus: </a:t>
            </a:r>
          </a:p>
          <a:p>
            <a:r>
              <a:rPr lang="de-DE" baseline="0" dirty="0">
                <a:solidFill>
                  <a:schemeClr val="bg1"/>
                </a:solidFill>
              </a:rPr>
              <a:t>„</a:t>
            </a:r>
            <a:r>
              <a:rPr lang="de-DE" sz="1200" b="0" i="0" kern="1200" dirty="0">
                <a:solidFill>
                  <a:schemeClr val="tx1"/>
                </a:solidFill>
                <a:effectLst/>
                <a:latin typeface="Meta IGM" panose="02000503040000020004" pitchFamily="2" charset="0"/>
                <a:ea typeface="+mn-ea"/>
                <a:cs typeface="+mn-cs"/>
              </a:rPr>
              <a:t>Rund 46,3 % aller </a:t>
            </a:r>
            <a:r>
              <a:rPr lang="de-DE" sz="1200" b="1" i="0" u="none" strike="noStrike" kern="1200" dirty="0">
                <a:solidFill>
                  <a:schemeClr val="tx1"/>
                </a:solidFill>
                <a:effectLst/>
                <a:latin typeface="Meta IGM" panose="02000503040000020004" pitchFamily="2" charset="0"/>
                <a:ea typeface="+mn-ea"/>
                <a:cs typeface="+mn-cs"/>
                <a:hlinkClick r:id="rId3"/>
              </a:rPr>
              <a:t>Erwerbstätigen</a:t>
            </a:r>
            <a:r>
              <a:rPr lang="de-DE" sz="1200" b="0" i="0" kern="1200" dirty="0">
                <a:solidFill>
                  <a:schemeClr val="tx1"/>
                </a:solidFill>
                <a:effectLst/>
                <a:latin typeface="Meta IGM" panose="02000503040000020004" pitchFamily="2" charset="0"/>
                <a:ea typeface="+mn-ea"/>
                <a:cs typeface="+mn-cs"/>
              </a:rPr>
              <a:t> in der Europäischen Union waren 2022 Frauen. In Führungsetagen sind sie deutlich unterrepräsentiert: Nur rund jede dritte Führungskraft (35,1 %) war 2022 weiblich.</a:t>
            </a:r>
          </a:p>
          <a:p>
            <a:r>
              <a:rPr lang="de-DE" sz="1200" b="0" i="0" kern="1200" dirty="0">
                <a:solidFill>
                  <a:schemeClr val="tx1"/>
                </a:solidFill>
                <a:effectLst/>
                <a:latin typeface="Meta IGM" panose="02000503040000020004" pitchFamily="2" charset="0"/>
                <a:ea typeface="+mn-ea"/>
                <a:cs typeface="+mn-cs"/>
              </a:rPr>
              <a:t>In Deutschland waren 28,9 % der Führungs­positionen von Frauen besetzt. Im Vergleich zu den anderen EU-Mitglied­staaten lag Deutschland damit nur im unteren Drittel. Lettland war mit einem Frauenanteil von 45,0 % in den Führungsetagen EU-Spitzenreiter. Relativ hohe Quoten verzeichneten auch Polen (42,9 %) und Schweden (41,7 %). Das Schlusslicht bildete Kroatien mit lediglich 21,6 %.“ </a:t>
            </a:r>
            <a:r>
              <a:rPr lang="de-DE" dirty="0">
                <a:hlinkClick r:id="rId4"/>
              </a:rPr>
              <a:t>Frauen in Führungspositionen in der EU - Statistisches Bundesamt (destatis.de)</a:t>
            </a:r>
            <a:endParaRPr lang="de-DE" sz="1200" b="0" i="0" kern="1200" dirty="0">
              <a:solidFill>
                <a:schemeClr val="tx1"/>
              </a:solidFill>
              <a:effectLst/>
              <a:latin typeface="Meta IGM" panose="02000503040000020004" pitchFamily="2" charset="0"/>
              <a:ea typeface="+mn-ea"/>
              <a:cs typeface="+mn-cs"/>
            </a:endParaRPr>
          </a:p>
          <a:p>
            <a:pPr algn="l"/>
            <a:endParaRPr lang="de-DE" dirty="0">
              <a:solidFill>
                <a:schemeClr val="bg1"/>
              </a:solidFill>
            </a:endParaRPr>
          </a:p>
        </p:txBody>
      </p:sp>
      <p:sp>
        <p:nvSpPr>
          <p:cNvPr id="4" name="Foliennummernplatzhalter 3"/>
          <p:cNvSpPr>
            <a:spLocks noGrp="1"/>
          </p:cNvSpPr>
          <p:nvPr>
            <p:ph type="sldNum" sz="quarter" idx="10"/>
          </p:nvPr>
        </p:nvSpPr>
        <p:spPr/>
        <p:txBody>
          <a:bodyPr/>
          <a:lstStyle/>
          <a:p>
            <a:fld id="{AD868B3C-6C54-1D41-B938-33F4013C078E}" type="slidenum">
              <a:rPr lang="de-DE" smtClean="0"/>
              <a:pPr/>
              <a:t>16</a:t>
            </a:fld>
            <a:endParaRPr lang="de-DE" dirty="0"/>
          </a:p>
        </p:txBody>
      </p:sp>
    </p:spTree>
    <p:extLst>
      <p:ext uri="{BB962C8B-B14F-4D97-AF65-F5344CB8AC3E}">
        <p14:creationId xmlns:p14="http://schemas.microsoft.com/office/powerpoint/2010/main" val="1612300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Die Arbeitszeit hat einen Einfluss auf die Entgeltlücke von 18 Prozent. Hier sehen wir, dass Männer im Durchschnitt 33,6 Stunden pro Woche arbeiten, Frauen 25,6 Stunden. Zahlreiche Erhebungen und Umfragen zeigen, dass Frauen eher mehr arbeiten wollen und Männer eher weniger. Doch leider manifestiert sich diese Lücke in der Arbeitszeit wenn Kinder geboren werden. Das sehen wir auf den kommenden Folien. Während über 90 Prozent der Väter in Vollzeit arbeiten, sind es bei den Müttern hingegen nur knapp 30 Prozent. 67,5 Prozent der Mütter arbeiten in Teilzeit und das auch lange über ihren tatsächlichen Wunsch nach Teilzeit hinaus. Die Teilzeitfalle ist noch ein Problem und deshalb ist es unsere dringende Bitte immer nur befristet in Teilzeit zu gehen und die tariflichen Möglichkeiten mit der kurzen Vollzeit oder die gesetzlichen Möglichkeiten mit der Brückenteilzeit in Anspruch zu nehmen. </a:t>
            </a:r>
            <a:endParaRPr lang="de-DE" dirty="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17</a:t>
            </a:fld>
            <a:endParaRPr lang="de-DE" dirty="0"/>
          </a:p>
        </p:txBody>
      </p:sp>
    </p:spTree>
    <p:extLst>
      <p:ext uri="{BB962C8B-B14F-4D97-AF65-F5344CB8AC3E}">
        <p14:creationId xmlns:p14="http://schemas.microsoft.com/office/powerpoint/2010/main" val="254304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ctr"/>
            <a:r>
              <a:rPr lang="de-DE" sz="4000" b="1" dirty="0">
                <a:solidFill>
                  <a:schemeClr val="bg1"/>
                </a:solidFill>
              </a:rPr>
              <a:t>OK, FRAUEN BEKOMMEN DIE KINDER</a:t>
            </a:r>
          </a:p>
          <a:p>
            <a:pPr algn="ctr"/>
            <a:endParaRPr lang="de-DE" sz="2400" b="1" dirty="0">
              <a:solidFill>
                <a:schemeClr val="bg1"/>
              </a:solidFill>
            </a:endParaRPr>
          </a:p>
          <a:p>
            <a:pPr algn="ctr"/>
            <a:r>
              <a:rPr lang="de-DE" sz="1200" b="1" dirty="0">
                <a:solidFill>
                  <a:schemeClr val="bg1"/>
                </a:solidFill>
              </a:rPr>
              <a:t>ABER HEISST DAS AUCH, DASS SIE DAFÜR EINSEITIG DIE KOSTEN TRAGEN MÜSSEN?</a:t>
            </a:r>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18</a:t>
            </a:fld>
            <a:endParaRPr lang="de-DE" dirty="0"/>
          </a:p>
        </p:txBody>
      </p:sp>
    </p:spTree>
    <p:extLst>
      <p:ext uri="{BB962C8B-B14F-4D97-AF65-F5344CB8AC3E}">
        <p14:creationId xmlns:p14="http://schemas.microsoft.com/office/powerpoint/2010/main" val="3478499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Folie zeigt</a:t>
            </a:r>
            <a:r>
              <a:rPr lang="de-DE" baseline="0" dirty="0"/>
              <a:t> uns, dass Frauen 2,30 Stunden am Tag mehr unbezahlte Arbeit verrichten als Männer. Insbesondere nach der Geburt von Kindern kommt die traditionelle Rollenverteilung zum Tragen, was auch stark mit der ungleichen Bezahlung zusammenhängt. Wenn Frauen und Männer gleich viel verdienen würden, sähe das vielleicht anders aus.</a:t>
            </a:r>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19</a:t>
            </a:fld>
            <a:endParaRPr lang="de-DE" dirty="0"/>
          </a:p>
        </p:txBody>
      </p:sp>
    </p:spTree>
    <p:extLst>
      <p:ext uri="{BB962C8B-B14F-4D97-AF65-F5344CB8AC3E}">
        <p14:creationId xmlns:p14="http://schemas.microsoft.com/office/powerpoint/2010/main" val="1173873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fontAlgn="ctr"/>
            <a:r>
              <a:rPr lang="de-DE" sz="1200" b="0" i="0" kern="1200" dirty="0">
                <a:solidFill>
                  <a:schemeClr val="tx1"/>
                </a:solidFill>
                <a:effectLst/>
                <a:latin typeface="Meta IGM" panose="02000503040000020004" pitchFamily="2" charset="0"/>
                <a:ea typeface="+mn-ea"/>
                <a:cs typeface="+mn-cs"/>
              </a:rPr>
              <a:t>Kennt</a:t>
            </a:r>
            <a:r>
              <a:rPr lang="de-DE" sz="1200" b="0" i="0" kern="1200" baseline="0" dirty="0">
                <a:solidFill>
                  <a:schemeClr val="tx1"/>
                </a:solidFill>
                <a:effectLst/>
                <a:latin typeface="Meta IGM" panose="02000503040000020004" pitchFamily="2" charset="0"/>
                <a:ea typeface="+mn-ea"/>
                <a:cs typeface="+mn-cs"/>
              </a:rPr>
              <a:t> ihr die Vorurteile? </a:t>
            </a:r>
          </a:p>
          <a:p>
            <a:pPr rtl="0" fontAlgn="ctr"/>
            <a:r>
              <a:rPr lang="de-DE" sz="1200" b="0" i="0" kern="1200" baseline="0" dirty="0">
                <a:solidFill>
                  <a:schemeClr val="tx1"/>
                </a:solidFill>
                <a:effectLst/>
                <a:latin typeface="Meta IGM" panose="02000503040000020004" pitchFamily="2" charset="0"/>
                <a:ea typeface="+mn-ea"/>
                <a:cs typeface="+mn-cs"/>
              </a:rPr>
              <a:t>Wenn Mütter wieder in den Beruf einsteigen, dann </a:t>
            </a:r>
            <a:endParaRPr lang="de-DE" sz="1200" b="0" i="0" kern="1200" dirty="0">
              <a:solidFill>
                <a:schemeClr val="tx1"/>
              </a:solidFill>
              <a:effectLst/>
              <a:latin typeface="Meta IGM" panose="02000503040000020004" pitchFamily="2" charset="0"/>
              <a:ea typeface="+mn-ea"/>
              <a:cs typeface="+mn-cs"/>
            </a:endParaRPr>
          </a:p>
          <a:p>
            <a:pPr lvl="1" rtl="0" fontAlgn="ctr"/>
            <a:r>
              <a:rPr lang="de-DE" sz="1200" kern="1200" dirty="0">
                <a:solidFill>
                  <a:schemeClr val="tx1"/>
                </a:solidFill>
                <a:effectLst/>
                <a:latin typeface="+mn-lt"/>
                <a:ea typeface="+mn-ea"/>
                <a:cs typeface="+mn-cs"/>
              </a:rPr>
              <a:t>- wird von ihnen erwartet, ihren Beruf hinten anzustellen und sich hauptsächlich um die Familie zu kümmern</a:t>
            </a:r>
          </a:p>
          <a:p>
            <a:pPr lvl="1" rtl="0" fontAlgn="ctr"/>
            <a:r>
              <a:rPr lang="de-DE" sz="1200" kern="1200" dirty="0">
                <a:solidFill>
                  <a:schemeClr val="tx1"/>
                </a:solidFill>
                <a:effectLst/>
                <a:latin typeface="+mn-lt"/>
                <a:ea typeface="+mn-ea"/>
                <a:cs typeface="+mn-cs"/>
              </a:rPr>
              <a:t>- gelten</a:t>
            </a:r>
            <a:r>
              <a:rPr lang="de-DE" sz="1200" kern="1200" baseline="0" dirty="0">
                <a:solidFill>
                  <a:schemeClr val="tx1"/>
                </a:solidFill>
                <a:effectLst/>
                <a:latin typeface="+mn-lt"/>
                <a:ea typeface="+mn-ea"/>
                <a:cs typeface="+mn-cs"/>
              </a:rPr>
              <a:t> b</a:t>
            </a:r>
            <a:r>
              <a:rPr lang="de-DE" sz="1200" kern="1200" dirty="0">
                <a:solidFill>
                  <a:schemeClr val="tx1"/>
                </a:solidFill>
                <a:effectLst/>
                <a:latin typeface="+mn-lt"/>
                <a:ea typeface="+mn-ea"/>
                <a:cs typeface="+mn-cs"/>
              </a:rPr>
              <a:t>esonders lange Erwerbsunterbrechungen als Signal dafür, dass die Frau die Kinder vor ihren Arbeitgeber stellt und damit weniger karriereorientiert ist. Diese Ansicht ist unabhängig von dem tatsächlichen Arbeitsverhalten der Frau.</a:t>
            </a:r>
          </a:p>
          <a:p>
            <a:pPr lvl="1" rtl="0" fontAlgn="ctr"/>
            <a:r>
              <a:rPr lang="de-DE" sz="1200" kern="1200" dirty="0">
                <a:solidFill>
                  <a:schemeClr val="tx1"/>
                </a:solidFill>
                <a:effectLst/>
                <a:latin typeface="+mn-lt"/>
                <a:ea typeface="+mn-ea"/>
                <a:cs typeface="+mn-cs"/>
              </a:rPr>
              <a:t>- wird ihre Produktivität generell niedriger eingeschätzt --&gt; Mütter werden dadurch schlechter entlohnt</a:t>
            </a:r>
          </a:p>
          <a:p>
            <a:pPr lvl="1" rtl="0" fontAlgn="ctr"/>
            <a:r>
              <a:rPr lang="de-DE" sz="1200" kern="1200" dirty="0">
                <a:solidFill>
                  <a:schemeClr val="tx1"/>
                </a:solidFill>
                <a:effectLst/>
                <a:latin typeface="+mn-lt"/>
                <a:ea typeface="+mn-ea"/>
                <a:cs typeface="+mn-cs"/>
              </a:rPr>
              <a:t>-arbeiten sie mehrheitlich</a:t>
            </a:r>
            <a:r>
              <a:rPr lang="de-DE" sz="1200" kern="1200" baseline="0" dirty="0">
                <a:solidFill>
                  <a:schemeClr val="tx1"/>
                </a:solidFill>
                <a:effectLst/>
                <a:latin typeface="+mn-lt"/>
                <a:ea typeface="+mn-ea"/>
                <a:cs typeface="+mn-cs"/>
              </a:rPr>
              <a:t> in Teilzeit und Teilzeitbeschäftigte leisten angeblich weniger als Vollzeitbeschäftigte</a:t>
            </a:r>
            <a:endParaRPr lang="de-DE" sz="1200" kern="1200" dirty="0">
              <a:solidFill>
                <a:schemeClr val="tx1"/>
              </a:solidFill>
              <a:effectLst/>
              <a:latin typeface="+mn-lt"/>
              <a:ea typeface="+mn-ea"/>
              <a:cs typeface="+mn-cs"/>
            </a:endParaRPr>
          </a:p>
          <a:p>
            <a:endParaRPr lang="de-DE" dirty="0"/>
          </a:p>
          <a:p>
            <a:r>
              <a:rPr lang="de-DE" dirty="0"/>
              <a:t>Gibt es weitere Vorurteile?</a:t>
            </a:r>
            <a:r>
              <a:rPr lang="de-DE" baseline="0" dirty="0"/>
              <a:t> </a:t>
            </a:r>
          </a:p>
          <a:p>
            <a:endParaRPr lang="de-DE" baseline="0" dirty="0"/>
          </a:p>
          <a:p>
            <a:r>
              <a:rPr lang="de-DE" baseline="0" dirty="0"/>
              <a:t>Wie reagiert ihr, wenn ihr sie hört? </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20</a:t>
            </a:fld>
            <a:endParaRPr lang="de-DE" dirty="0"/>
          </a:p>
        </p:txBody>
      </p:sp>
    </p:spTree>
    <p:extLst>
      <p:ext uri="{BB962C8B-B14F-4D97-AF65-F5344CB8AC3E}">
        <p14:creationId xmlns:p14="http://schemas.microsoft.com/office/powerpoint/2010/main" val="2922183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solidFill>
                  <a:schemeClr val="bg1"/>
                </a:solidFill>
              </a:rPr>
              <a:t>In einer gerechten Welt verdienen Frauen und Männer dasselbe. Frauen können sich nach ihren Fähigkeiten und Interessen entfalten. Kinder und Karriere gut vereinbaren. In einer gerechten Welt sind Frauen finanziell unabhängig von ihren Partner*innen. Für diese</a:t>
            </a:r>
            <a:r>
              <a:rPr lang="de-DE" sz="1200" b="0" baseline="0" dirty="0">
                <a:solidFill>
                  <a:schemeClr val="bg1"/>
                </a:solidFill>
              </a:rPr>
              <a:t> gerechte Welt setzen wir uns als IG Metall ein. </a:t>
            </a:r>
            <a:r>
              <a:rPr lang="en-US" b="0" baseline="0" dirty="0"/>
              <a:t>D</a:t>
            </a:r>
            <a:r>
              <a:rPr lang="en-US" baseline="0" dirty="0"/>
              <a:t>ie IG  Metall </a:t>
            </a:r>
            <a:r>
              <a:rPr lang="en-US" baseline="0" dirty="0" err="1"/>
              <a:t>steht</a:t>
            </a:r>
            <a:r>
              <a:rPr lang="en-US" baseline="0" dirty="0"/>
              <a:t> an der </a:t>
            </a:r>
            <a:r>
              <a:rPr lang="en-US" baseline="0" dirty="0" err="1"/>
              <a:t>Seite</a:t>
            </a:r>
            <a:r>
              <a:rPr lang="en-US" baseline="0" dirty="0"/>
              <a:t> der </a:t>
            </a:r>
            <a:r>
              <a:rPr lang="en-US" baseline="0" dirty="0" err="1"/>
              <a:t>Beschäftigten</a:t>
            </a:r>
            <a:r>
              <a:rPr lang="en-US" baseline="0" dirty="0"/>
              <a:t> und </a:t>
            </a:r>
            <a:r>
              <a:rPr lang="en-US" baseline="0" dirty="0" err="1"/>
              <a:t>setzt</a:t>
            </a:r>
            <a:r>
              <a:rPr lang="en-US" baseline="0" dirty="0"/>
              <a:t> </a:t>
            </a:r>
            <a:r>
              <a:rPr lang="en-US" baseline="0" dirty="0" err="1"/>
              <a:t>sich</a:t>
            </a:r>
            <a:r>
              <a:rPr lang="en-US" baseline="0" dirty="0"/>
              <a:t> </a:t>
            </a:r>
            <a:r>
              <a:rPr lang="en-US" baseline="0" dirty="0" err="1"/>
              <a:t>für</a:t>
            </a:r>
            <a:r>
              <a:rPr lang="en-US" baseline="0" dirty="0"/>
              <a:t> </a:t>
            </a:r>
            <a:r>
              <a:rPr lang="en-US" baseline="0" dirty="0" err="1"/>
              <a:t>eine</a:t>
            </a:r>
            <a:r>
              <a:rPr lang="en-US" baseline="0" dirty="0"/>
              <a:t> </a:t>
            </a:r>
            <a:r>
              <a:rPr lang="en-US" baseline="0" dirty="0" err="1"/>
              <a:t>gleiche</a:t>
            </a:r>
            <a:r>
              <a:rPr lang="en-US" baseline="0" dirty="0"/>
              <a:t> und </a:t>
            </a:r>
            <a:r>
              <a:rPr lang="en-US" baseline="0" dirty="0" err="1"/>
              <a:t>gerechte</a:t>
            </a:r>
            <a:r>
              <a:rPr lang="en-US" baseline="0" dirty="0"/>
              <a:t> </a:t>
            </a:r>
            <a:r>
              <a:rPr lang="en-US" baseline="0" dirty="0" err="1"/>
              <a:t>Bezahlung</a:t>
            </a:r>
            <a:r>
              <a:rPr lang="en-US" baseline="0" dirty="0"/>
              <a:t> von Frauen </a:t>
            </a:r>
            <a:r>
              <a:rPr lang="en-US" baseline="0" dirty="0" err="1"/>
              <a:t>ein</a:t>
            </a:r>
            <a:r>
              <a:rPr lang="en-US" baseline="0" dirty="0"/>
              <a:t>. </a:t>
            </a:r>
            <a:r>
              <a:rPr lang="en-US" baseline="0" dirty="0" err="1"/>
              <a:t>Denn</a:t>
            </a:r>
            <a:r>
              <a:rPr lang="en-US" baseline="0" dirty="0"/>
              <a:t>: </a:t>
            </a:r>
            <a:r>
              <a:rPr lang="en-US" dirty="0" err="1"/>
              <a:t>Gleiches</a:t>
            </a:r>
            <a:r>
              <a:rPr lang="en-US" baseline="0" dirty="0"/>
              <a:t> und </a:t>
            </a:r>
            <a:r>
              <a:rPr lang="en-US" baseline="0" dirty="0" err="1"/>
              <a:t>faires</a:t>
            </a:r>
            <a:r>
              <a:rPr lang="en-US" baseline="0" dirty="0"/>
              <a:t> </a:t>
            </a:r>
            <a:r>
              <a:rPr lang="en-US" baseline="0" dirty="0" err="1"/>
              <a:t>Entgelt</a:t>
            </a:r>
            <a:r>
              <a:rPr lang="en-US" baseline="0" dirty="0"/>
              <a:t> </a:t>
            </a:r>
            <a:r>
              <a:rPr lang="en-US" baseline="0" dirty="0" err="1"/>
              <a:t>ist</a:t>
            </a:r>
            <a:r>
              <a:rPr lang="en-US" baseline="0" dirty="0"/>
              <a:t> </a:t>
            </a:r>
            <a:r>
              <a:rPr lang="en-US" baseline="0" dirty="0" err="1"/>
              <a:t>für</a:t>
            </a:r>
            <a:r>
              <a:rPr lang="en-US" baseline="0" dirty="0"/>
              <a:t> Frauen der </a:t>
            </a:r>
            <a:r>
              <a:rPr lang="en-US" baseline="0" dirty="0" err="1"/>
              <a:t>wesentliche</a:t>
            </a:r>
            <a:r>
              <a:rPr lang="en-US" baseline="0" dirty="0"/>
              <a:t> </a:t>
            </a:r>
            <a:r>
              <a:rPr lang="en-US" baseline="0" dirty="0" err="1"/>
              <a:t>Pfeiler</a:t>
            </a:r>
            <a:r>
              <a:rPr lang="en-US" baseline="0" dirty="0"/>
              <a:t>, um </a:t>
            </a:r>
            <a:r>
              <a:rPr lang="en-US" baseline="0" dirty="0" err="1"/>
              <a:t>ein</a:t>
            </a:r>
            <a:r>
              <a:rPr lang="en-US" baseline="0" dirty="0"/>
              <a:t> </a:t>
            </a:r>
            <a:r>
              <a:rPr lang="en-US" baseline="0" dirty="0" err="1"/>
              <a:t>selbstbestimmtes</a:t>
            </a:r>
            <a:r>
              <a:rPr lang="en-US" baseline="0" dirty="0"/>
              <a:t> </a:t>
            </a:r>
            <a:r>
              <a:rPr lang="en-US" baseline="0" dirty="0" err="1"/>
              <a:t>Leben</a:t>
            </a:r>
            <a:r>
              <a:rPr lang="en-US" baseline="0" dirty="0"/>
              <a:t> </a:t>
            </a:r>
            <a:r>
              <a:rPr lang="en-US" baseline="0" dirty="0" err="1"/>
              <a:t>zu</a:t>
            </a:r>
            <a:r>
              <a:rPr lang="en-US" baseline="0" dirty="0"/>
              <a:t> </a:t>
            </a:r>
            <a:r>
              <a:rPr lang="en-US" baseline="0" dirty="0" err="1"/>
              <a:t>führen</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Frage</a:t>
            </a:r>
            <a:r>
              <a:rPr lang="en-US" baseline="0" dirty="0"/>
              <a:t> an die </a:t>
            </a:r>
            <a:r>
              <a:rPr lang="en-US" baseline="0" dirty="0" err="1"/>
              <a:t>Teilnehmerinnen</a:t>
            </a:r>
            <a:r>
              <a:rPr lang="en-US" baseline="0" dirty="0"/>
              <a:t>: </a:t>
            </a:r>
            <a:r>
              <a:rPr lang="de-DE" baseline="0" dirty="0"/>
              <a:t>Habt ihr das Gefühl gerecht bezahlt zu werden? In einer gerechten Welt zu leben und euch frei entfalten zu können? Kinder und Karriere gut vereinbaren zu können? Nicht einseitig die „Kosten“ fürs Kinder bekommen zu tragen? </a:t>
            </a:r>
            <a:endParaRPr lang="en-US" baseline="0" dirty="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3</a:t>
            </a:fld>
            <a:endParaRPr lang="de-DE" dirty="0"/>
          </a:p>
        </p:txBody>
      </p:sp>
    </p:spTree>
    <p:extLst>
      <p:ext uri="{BB962C8B-B14F-4D97-AF65-F5344CB8AC3E}">
        <p14:creationId xmlns:p14="http://schemas.microsoft.com/office/powerpoint/2010/main" val="2336575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OK, zugegebenermaßen, die Frage ist rhetorisch. Mütter</a:t>
            </a:r>
            <a:r>
              <a:rPr lang="de-DE" baseline="0" dirty="0"/>
              <a:t> haben nicht dieselben Karrieremöglichkeiten wie Väter. Oder seht ihr das anders? Hat ihr Beispiele aus eurem Betrieb?</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Eine Stelle in Teilzeit bietet oftmals weniger anspruchsvolle Tätigkeiten und wird nur in Positionen angeboten, in denen es keine Karrieremöglichkeit gibt. Das Entgelt wird sich dementsprechend eher horizontal</a:t>
            </a:r>
            <a:r>
              <a:rPr lang="de-DE" baseline="0" dirty="0"/>
              <a:t> verändern, also gar nicht. </a:t>
            </a:r>
            <a:endParaRPr lang="de-DE" dirty="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21</a:t>
            </a:fld>
            <a:endParaRPr lang="de-DE" dirty="0"/>
          </a:p>
        </p:txBody>
      </p:sp>
    </p:spTree>
    <p:extLst>
      <p:ext uri="{BB962C8B-B14F-4D97-AF65-F5344CB8AC3E}">
        <p14:creationId xmlns:p14="http://schemas.microsoft.com/office/powerpoint/2010/main" val="3807374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Frage</a:t>
            </a:r>
            <a:r>
              <a:rPr lang="de-DE" baseline="0" dirty="0"/>
              <a:t> an die Teilnehmerinnen: </a:t>
            </a:r>
            <a:r>
              <a:rPr lang="de-DE" dirty="0"/>
              <a:t>Warum nehmen viele</a:t>
            </a:r>
            <a:r>
              <a:rPr lang="de-DE" baseline="0" dirty="0"/>
              <a:t> Väter keine Elternzeit? Wie sieht es mit der Elternzeit von Vätern in ihrem Arbeitsumfeld aus? Gibt es betriebliche Anreize, die Elternzeit unterstützen oder eher erschweren?  </a:t>
            </a:r>
            <a:endParaRPr lang="de-DE" dirty="0"/>
          </a:p>
          <a:p>
            <a:r>
              <a:rPr lang="de-DE" dirty="0"/>
              <a:t>Das Väternetzwerk </a:t>
            </a:r>
            <a:r>
              <a:rPr lang="de-DE" dirty="0" err="1"/>
              <a:t>Conpadres</a:t>
            </a:r>
            <a:r>
              <a:rPr lang="de-DE" baseline="0" dirty="0"/>
              <a:t> unterstützt Betriebe dabei partnerschaftliche Lösungen zu entwickeln. </a:t>
            </a:r>
            <a:endParaRPr lang="de-DE" dirty="0"/>
          </a:p>
          <a:p>
            <a:endParaRPr lang="de-D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eta IGM" panose="02000503040000020004" pitchFamily="2" charset="0"/>
                <a:ea typeface="+mn-ea"/>
                <a:cs typeface="+mn-cs"/>
              </a:rPr>
              <a:t>Reduzierung der Arbeitszeit unmittelbar nach Elternzeit mit Elterngeldmonaten </a:t>
            </a:r>
            <a:r>
              <a:rPr lang="de-DE" sz="1200" b="1" i="0" kern="1200" dirty="0">
                <a:solidFill>
                  <a:schemeClr val="tx1"/>
                </a:solidFill>
                <a:effectLst/>
                <a:latin typeface="Meta IGM" panose="02000503040000020004" pitchFamily="2" charset="0"/>
                <a:ea typeface="+mn-ea"/>
                <a:cs typeface="+mn-cs"/>
              </a:rPr>
              <a:t>erhöht laut Studie Wahrscheinlichkeit, dass Väter längerfristig reduziert erwerbstätig sind</a:t>
            </a:r>
            <a:r>
              <a:rPr lang="de-DE" sz="1200" b="0" i="0" kern="1200" dirty="0">
                <a:solidFill>
                  <a:schemeClr val="tx1"/>
                </a:solidFill>
                <a:effectLst/>
                <a:latin typeface="Meta IGM" panose="02000503040000020004" pitchFamily="2" charset="0"/>
                <a:ea typeface="+mn-ea"/>
                <a:cs typeface="+mn-cs"/>
              </a:rPr>
              <a:t>.</a:t>
            </a:r>
            <a:r>
              <a:rPr lang="de-DE" sz="1200" b="0" i="0" kern="1200" baseline="0" dirty="0">
                <a:solidFill>
                  <a:schemeClr val="tx1"/>
                </a:solidFill>
                <a:effectLst/>
                <a:latin typeface="Meta IGM" panose="02000503040000020004" pitchFamily="2" charset="0"/>
                <a:ea typeface="+mn-ea"/>
                <a:cs typeface="+mn-cs"/>
              </a:rPr>
              <a:t> </a:t>
            </a:r>
            <a:r>
              <a:rPr lang="de-DE" sz="1200" b="0" i="0" kern="1200" dirty="0">
                <a:solidFill>
                  <a:schemeClr val="tx1"/>
                </a:solidFill>
                <a:effectLst/>
                <a:latin typeface="Meta IGM" panose="02000503040000020004" pitchFamily="2" charset="0"/>
                <a:ea typeface="+mn-ea"/>
                <a:cs typeface="+mn-cs"/>
              </a:rPr>
              <a:t>Entscheidend dafür ist wie stark Väter partnerschaftliche Aufteilung anstreben.</a:t>
            </a:r>
          </a:p>
          <a:p>
            <a:pPr lvl="1"/>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22</a:t>
            </a:fld>
            <a:endParaRPr lang="de-DE" dirty="0"/>
          </a:p>
        </p:txBody>
      </p:sp>
    </p:spTree>
    <p:extLst>
      <p:ext uri="{BB962C8B-B14F-4D97-AF65-F5344CB8AC3E}">
        <p14:creationId xmlns:p14="http://schemas.microsoft.com/office/powerpoint/2010/main" val="93469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a:t>
            </a:r>
            <a:r>
              <a:rPr lang="de-DE" baseline="0" dirty="0"/>
              <a:t> Spanien hingehen sieht das ganz anders aus, hier stehen Müttern und Vätern 16 bezahlte Wochen Elternzeit zu. Die ersten 6 Wochen nach der Geburt ist es für Väter verpflichtend zuhause zu bleiben. Auch in Deutschland soll es eine gesetzliche Regelung dazu geben, dass die Partner*innen oder bei Alleinerziehenden eine Wunschperson 10 Tage nach der Geburt zuhause bleiben kann. Doch leider hat jemand ein Strich durch die Rechnung gemacht. Bundesfinanzminister Linder von der FDP weigert sich! </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23</a:t>
            </a:fld>
            <a:endParaRPr lang="de-DE" dirty="0"/>
          </a:p>
        </p:txBody>
      </p:sp>
    </p:spTree>
    <p:extLst>
      <p:ext uri="{BB962C8B-B14F-4D97-AF65-F5344CB8AC3E}">
        <p14:creationId xmlns:p14="http://schemas.microsoft.com/office/powerpoint/2010/main" val="986641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Nachdem</a:t>
            </a:r>
            <a:r>
              <a:rPr lang="de-DE" baseline="0" dirty="0"/>
              <a:t> wir jetzt so viel über die Ursachen, Auswirkungen und Einflüsse gesprochen haben, kommen wir zu etwas erfreulicherem. Nämlich dazu, dass Tarifverträge die Entgeltlücke deutlich reduzieren. Und deshalb braucht es uns alles und noch mehr Mitglieder in der IG Metall damit das so bleibt und wir uns auch in Zukunft mit einem breiten Rückhalt für gute Tarifverträge einsetzen können.  </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24</a:t>
            </a:fld>
            <a:endParaRPr lang="de-DE" dirty="0"/>
          </a:p>
        </p:txBody>
      </p:sp>
    </p:spTree>
    <p:extLst>
      <p:ext uri="{BB962C8B-B14F-4D97-AF65-F5344CB8AC3E}">
        <p14:creationId xmlns:p14="http://schemas.microsoft.com/office/powerpoint/2010/main" val="2901058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Tarifverträge sind insbesondere für Frauen von zentraler Bedeutung. Denn sie reduzieren die Entgeltlücke in den Betrieben. Deshalb ist auch die aktuelle Tarifrunde wichtig, denn die Abschlüsse haben eine unmittelbare Wirkung auf das Portemonnaie und die freie Zeit. Das, was wir wollen und als Forderungen erhoben haben, ergibt sich auch aus einer Beschäftigtenbefragung im Frühjahr, an der sich über 300.000 Beschäftigte beteiligt haben. </a:t>
            </a:r>
          </a:p>
          <a:p>
            <a:r>
              <a:rPr lang="de-DE" dirty="0"/>
              <a:t>Also, wir wollen:</a:t>
            </a:r>
          </a:p>
          <a:p>
            <a:pPr marL="171450" indent="-171450">
              <a:buFont typeface="Arial" panose="020B0604020202020204" pitchFamily="34" charset="0"/>
              <a:buChar char="•"/>
            </a:pPr>
            <a:r>
              <a:rPr lang="de-DE" dirty="0"/>
              <a:t>Mehr Geld.</a:t>
            </a:r>
          </a:p>
          <a:p>
            <a:pPr marL="171450" indent="-171450">
              <a:buFont typeface="Arial" panose="020B0604020202020204" pitchFamily="34" charset="0"/>
              <a:buChar char="•"/>
            </a:pPr>
            <a:r>
              <a:rPr lang="de-DE" dirty="0"/>
              <a:t>Mehr Geld für Azubis.</a:t>
            </a:r>
          </a:p>
          <a:p>
            <a:pPr marL="171450" indent="-171450">
              <a:buFont typeface="Arial" panose="020B0604020202020204" pitchFamily="34" charset="0"/>
              <a:buChar char="•"/>
            </a:pPr>
            <a:r>
              <a:rPr lang="de-DE" dirty="0"/>
              <a:t>Arbeitszeiten, die zum Leben passen. </a:t>
            </a:r>
          </a:p>
        </p:txBody>
      </p:sp>
      <p:sp>
        <p:nvSpPr>
          <p:cNvPr id="4" name="Foliennummernplatzhalter 3"/>
          <p:cNvSpPr>
            <a:spLocks noGrp="1"/>
          </p:cNvSpPr>
          <p:nvPr>
            <p:ph type="sldNum" sz="quarter" idx="5"/>
          </p:nvPr>
        </p:nvSpPr>
        <p:spPr/>
        <p:txBody>
          <a:bodyPr/>
          <a:lstStyle/>
          <a:p>
            <a:fld id="{AD868B3C-6C54-1D41-B938-33F4013C078E}" type="slidenum">
              <a:rPr lang="de-DE" smtClean="0"/>
              <a:pPr/>
              <a:t>25</a:t>
            </a:fld>
            <a:endParaRPr lang="de-DE" dirty="0"/>
          </a:p>
        </p:txBody>
      </p:sp>
    </p:spTree>
    <p:extLst>
      <p:ext uri="{BB962C8B-B14F-4D97-AF65-F5344CB8AC3E}">
        <p14:creationId xmlns:p14="http://schemas.microsoft.com/office/powerpoint/2010/main" val="3287066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Aktuell befinden wir uns in einer Tarifauseinandersetzung mit den Arbeitgebern. Die Tarifrunde der Metall- und Elektroindustrie ist in vollem Gang. Am 28. 10. endet die Friedenpflicht, das heißt ab dem 29.10. sind Warnstreiks möglich. Die Arbeitgeber haben schon sehr frühzeitig auf stur geschaltet und verkündet, dass 0 Prozent mehr Geld noch zu viel wären. Aber damit lassen wir uns nicht abspeisen. Auch wir kennen die wirtschaftliche Situation der Betriebe, die sehr unterschiedlich ist. Und vor allem kennen wir auch unsere eigene Situation, wenn wir an der Kasse im Supermarkt stehen oder Essen gehen oder eine neue Wohnung suchen und die Miete ins Unermessliche steigt. Deshalb sind unsere Forderungen mit Augenmaß erstellt.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Wir fordern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7 Prozent mehr Geld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Eine Erhöhung der Ausbildungsvergütung von 170 Euro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Eine soziale Komponente für die unteren Entgeltgruppen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Eine Weiterentwicklung der Anspruchsmöglichkeiten für die tarifliche Freistellungszeit (T-ZUG Tage) </a:t>
            </a:r>
          </a:p>
          <a:p>
            <a:endParaRPr lang="de-DE" dirty="0"/>
          </a:p>
        </p:txBody>
      </p:sp>
      <p:sp>
        <p:nvSpPr>
          <p:cNvPr id="4" name="Foliennummernplatzhalter 3"/>
          <p:cNvSpPr>
            <a:spLocks noGrp="1"/>
          </p:cNvSpPr>
          <p:nvPr>
            <p:ph type="sldNum" sz="quarter" idx="5"/>
          </p:nvPr>
        </p:nvSpPr>
        <p:spPr/>
        <p:txBody>
          <a:bodyPr/>
          <a:lstStyle/>
          <a:p>
            <a:fld id="{AD868B3C-6C54-1D41-B938-33F4013C078E}" type="slidenum">
              <a:rPr lang="de-DE" smtClean="0"/>
              <a:pPr/>
              <a:t>26</a:t>
            </a:fld>
            <a:endParaRPr lang="de-DE" dirty="0"/>
          </a:p>
        </p:txBody>
      </p:sp>
    </p:spTree>
    <p:extLst>
      <p:ext uri="{BB962C8B-B14F-4D97-AF65-F5344CB8AC3E}">
        <p14:creationId xmlns:p14="http://schemas.microsoft.com/office/powerpoint/2010/main" val="666073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Um unsere Forderungen durchzusetzen, braucht es euch! Bitte beteiligt euch an den Aktionen und den Warnstreiks und werdet Mitglied der IG Metall, falls ihr es noch nicht seid! </a:t>
            </a:r>
          </a:p>
        </p:txBody>
      </p:sp>
      <p:sp>
        <p:nvSpPr>
          <p:cNvPr id="4" name="Foliennummernplatzhalter 3"/>
          <p:cNvSpPr>
            <a:spLocks noGrp="1"/>
          </p:cNvSpPr>
          <p:nvPr>
            <p:ph type="sldNum" sz="quarter" idx="5"/>
          </p:nvPr>
        </p:nvSpPr>
        <p:spPr/>
        <p:txBody>
          <a:bodyPr/>
          <a:lstStyle/>
          <a:p>
            <a:fld id="{AD868B3C-6C54-1D41-B938-33F4013C078E}" type="slidenum">
              <a:rPr lang="de-DE" smtClean="0"/>
              <a:pPr/>
              <a:t>27</a:t>
            </a:fld>
            <a:endParaRPr lang="de-DE" dirty="0"/>
          </a:p>
        </p:txBody>
      </p:sp>
    </p:spTree>
    <p:extLst>
      <p:ext uri="{BB962C8B-B14F-4D97-AF65-F5344CB8AC3E}">
        <p14:creationId xmlns:p14="http://schemas.microsoft.com/office/powerpoint/2010/main" val="475073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ist der Fahrplan für die kommende Zeit. </a:t>
            </a:r>
          </a:p>
        </p:txBody>
      </p:sp>
      <p:sp>
        <p:nvSpPr>
          <p:cNvPr id="4" name="Foliennummernplatzhalter 3"/>
          <p:cNvSpPr>
            <a:spLocks noGrp="1"/>
          </p:cNvSpPr>
          <p:nvPr>
            <p:ph type="sldNum" sz="quarter" idx="5"/>
          </p:nvPr>
        </p:nvSpPr>
        <p:spPr/>
        <p:txBody>
          <a:bodyPr/>
          <a:lstStyle/>
          <a:p>
            <a:fld id="{AD868B3C-6C54-1D41-B938-33F4013C078E}" type="slidenum">
              <a:rPr lang="de-DE" smtClean="0"/>
              <a:pPr/>
              <a:t>28</a:t>
            </a:fld>
            <a:endParaRPr lang="de-DE" dirty="0"/>
          </a:p>
        </p:txBody>
      </p:sp>
    </p:spTree>
    <p:extLst>
      <p:ext uri="{BB962C8B-B14F-4D97-AF65-F5344CB8AC3E}">
        <p14:creationId xmlns:p14="http://schemas.microsoft.com/office/powerpoint/2010/main" val="2373633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 zwei Jahren, 2022, </a:t>
            </a:r>
            <a:r>
              <a:rPr lang="de-DE" baseline="0" dirty="0"/>
              <a:t>war die Fußball-WM der Frauen. Frauenfußball wurde in den vergangenen Jahren immer bekannter und beliebter. Die Arbeitsbedingungen im Fußball von Frauen und Männern sind allerdings </a:t>
            </a:r>
            <a:r>
              <a:rPr lang="de-DE" baseline="0" dirty="0" err="1"/>
              <a:t>seeeeehr</a:t>
            </a:r>
            <a:r>
              <a:rPr lang="de-DE" baseline="0" dirty="0"/>
              <a:t> unterschiedlich. Die Ex-Trainerin des deutschen Teams sprach von </a:t>
            </a:r>
            <a:r>
              <a:rPr lang="de-DE" baseline="0" dirty="0" err="1"/>
              <a:t>equal</a:t>
            </a:r>
            <a:r>
              <a:rPr lang="de-DE" baseline="0" dirty="0"/>
              <a:t> </a:t>
            </a:r>
            <a:r>
              <a:rPr lang="de-DE" baseline="0" dirty="0" err="1"/>
              <a:t>play</a:t>
            </a:r>
            <a:r>
              <a:rPr lang="de-DE" baseline="0" dirty="0"/>
              <a:t> statt </a:t>
            </a:r>
            <a:r>
              <a:rPr lang="de-DE" baseline="0" dirty="0" err="1"/>
              <a:t>equal</a:t>
            </a:r>
            <a:r>
              <a:rPr lang="de-DE" baseline="0" dirty="0"/>
              <a:t> </a:t>
            </a:r>
            <a:r>
              <a:rPr lang="de-DE" baseline="0" dirty="0" err="1"/>
              <a:t>pay</a:t>
            </a:r>
            <a:r>
              <a:rPr lang="de-DE" baseline="0" dirty="0"/>
              <a:t>. Also erstmal gleiche Spielbedingungen ermöglichen. Viele Profilfußballerinnen haben nebenher noch einen „echten“ Job, der ihren Lebensunterhalt sichert. </a:t>
            </a:r>
          </a:p>
          <a:p>
            <a:endParaRPr lang="de-DE" baseline="0" dirty="0"/>
          </a:p>
          <a:p>
            <a:r>
              <a:rPr lang="de-DE" baseline="0" dirty="0"/>
              <a:t>Die US-amerikanischen Fußballerinnen haben allerdings einen echten Vorteil gegenüber den deutschen: Sie haben einen Tarifvertrag und bekommen genauso viel wie die Männer. </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29</a:t>
            </a:fld>
            <a:endParaRPr lang="de-DE" dirty="0"/>
          </a:p>
        </p:txBody>
      </p:sp>
    </p:spTree>
    <p:extLst>
      <p:ext uri="{BB962C8B-B14F-4D97-AF65-F5344CB8AC3E}">
        <p14:creationId xmlns:p14="http://schemas.microsoft.com/office/powerpoint/2010/main" val="1386740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Eine spezielle</a:t>
            </a:r>
            <a:r>
              <a:rPr lang="de-DE" baseline="0" dirty="0"/>
              <a:t> Auswertung des </a:t>
            </a:r>
            <a:r>
              <a:rPr lang="de-DE" sz="1200" b="0" i="0" kern="1200" dirty="0">
                <a:solidFill>
                  <a:schemeClr val="tx1"/>
                </a:solidFill>
                <a:effectLst/>
                <a:latin typeface="Meta IGM" panose="02000503040000020004" pitchFamily="2" charset="0"/>
                <a:ea typeface="+mn-ea"/>
                <a:cs typeface="+mn-cs"/>
              </a:rPr>
              <a:t>Statistischen Bundesamtes für die IG Metall zeigt, dass Frauen und Männer in</a:t>
            </a:r>
            <a:r>
              <a:rPr lang="de-DE" sz="1200" b="0" i="0" kern="1200" baseline="0" dirty="0">
                <a:solidFill>
                  <a:schemeClr val="tx1"/>
                </a:solidFill>
                <a:effectLst/>
                <a:latin typeface="Meta IGM" panose="02000503040000020004" pitchFamily="2" charset="0"/>
                <a:ea typeface="+mn-ea"/>
                <a:cs typeface="+mn-cs"/>
              </a:rPr>
              <a:t> Betrieben der </a:t>
            </a:r>
            <a:r>
              <a:rPr lang="de-DE" sz="1200" b="0" i="0" kern="1200" dirty="0">
                <a:solidFill>
                  <a:schemeClr val="tx1"/>
                </a:solidFill>
                <a:effectLst/>
                <a:latin typeface="Meta IGM" panose="02000503040000020004" pitchFamily="2" charset="0"/>
                <a:ea typeface="+mn-ea"/>
                <a:cs typeface="+mn-cs"/>
              </a:rPr>
              <a:t>Metall- und Elektroindustrie mit Tarifvertrag mehr verdienen als Frauen und Männer in der M+E-Industrie ohne Tarifvertrag. Der Unterschied, also der Gender Pay Gap liegt zwischen tarifgebundenen Betrieben der Metall- und Elektroindustrie und tarifungebundenen</a:t>
            </a:r>
            <a:r>
              <a:rPr lang="de-DE" sz="1200" b="0" i="0" kern="1200" baseline="0" dirty="0">
                <a:solidFill>
                  <a:schemeClr val="tx1"/>
                </a:solidFill>
                <a:effectLst/>
                <a:latin typeface="Meta IGM" panose="02000503040000020004" pitchFamily="2" charset="0"/>
                <a:ea typeface="+mn-ea"/>
                <a:cs typeface="+mn-cs"/>
              </a:rPr>
              <a:t> Betrieben bei 7 Prozentpunkten. Auch in Betrieben mit Tarifvertrag gibt es eine Lücke. Die Lücke ist aber um einiges größer wenn es keinen Tarifvertrag gibt. Insbesondere Frauen profitieren von einer Tarifbindung. Sie erhalten knapp 9,70 Euro mehr in der Stunde. Auf den ganzen Monat bezogen beträgt der Entgeltunterschied von Frauen mit Tarifvertrag und ohne Tarifvertrag 1.400 Euro! </a:t>
            </a:r>
            <a:br>
              <a:rPr lang="de-DE" sz="1200" b="0" i="0" kern="1200" dirty="0">
                <a:solidFill>
                  <a:schemeClr val="tx1"/>
                </a:solidFill>
                <a:effectLst/>
                <a:latin typeface="Meta IGM" panose="02000503040000020004" pitchFamily="2" charset="0"/>
                <a:ea typeface="+mn-ea"/>
                <a:cs typeface="+mn-cs"/>
              </a:rPr>
            </a:b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30</a:t>
            </a:fld>
            <a:endParaRPr lang="de-DE" dirty="0"/>
          </a:p>
        </p:txBody>
      </p:sp>
    </p:spTree>
    <p:extLst>
      <p:ext uri="{BB962C8B-B14F-4D97-AF65-F5344CB8AC3E}">
        <p14:creationId xmlns:p14="http://schemas.microsoft.com/office/powerpoint/2010/main" val="3735700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Jedes Jahr gibt es zwei Termine,</a:t>
            </a:r>
            <a:r>
              <a:rPr lang="de-DE" baseline="0" dirty="0"/>
              <a:t> die speziell die ungleiche Bezahlung von Frauen und Männern thematisieren. Der </a:t>
            </a:r>
            <a:r>
              <a:rPr lang="de-DE" baseline="0" dirty="0" err="1"/>
              <a:t>equal</a:t>
            </a:r>
            <a:r>
              <a:rPr lang="de-DE" baseline="0" dirty="0"/>
              <a:t> </a:t>
            </a:r>
            <a:r>
              <a:rPr lang="de-DE" baseline="0" dirty="0" err="1"/>
              <a:t>pay</a:t>
            </a:r>
            <a:r>
              <a:rPr lang="de-DE" baseline="0" dirty="0"/>
              <a:t> </a:t>
            </a:r>
            <a:r>
              <a:rPr lang="de-DE" baseline="0" dirty="0" err="1"/>
              <a:t>day</a:t>
            </a:r>
            <a:r>
              <a:rPr lang="de-DE" baseline="0" dirty="0"/>
              <a:t>, der am 6. März 2024 stattgefunden hat und der Tag der betrieblichen Entgeltgleichheit am 25. Oktober 2024. Beide Tage symbolisieren das Gleiche: Frauen arbeiten im übertragenen Sinn unentgeltlich (einmal wird vom Jahresanfang und einmal vom Jahresende her berechnet, wie viele Tage diese 18 Prozent ausmachen). Denn Frauen verdienen gesamtgesellschaftlich 18 Prozent weniger als Männer. Selbst bei gleicher Qualifikation und Tätigkeit sind es noch 6 Prozent.  </a:t>
            </a:r>
          </a:p>
          <a:p>
            <a:endParaRPr lang="de-DE" baseline="0"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4</a:t>
            </a:fld>
            <a:endParaRPr lang="de-DE" dirty="0"/>
          </a:p>
        </p:txBody>
      </p:sp>
    </p:spTree>
    <p:extLst>
      <p:ext uri="{BB962C8B-B14F-4D97-AF65-F5344CB8AC3E}">
        <p14:creationId xmlns:p14="http://schemas.microsoft.com/office/powerpoint/2010/main" val="31327839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dirty="0"/>
              <a:t>Auch hier sind es strukturelle</a:t>
            </a:r>
            <a:r>
              <a:rPr lang="de-DE" baseline="0" dirty="0"/>
              <a:t> Faktoren, die dazu führen. </a:t>
            </a:r>
            <a:endParaRPr lang="de-DE" dirty="0"/>
          </a:p>
          <a:p>
            <a:pPr lvl="0"/>
            <a:endParaRPr lang="de-DE" dirty="0"/>
          </a:p>
          <a:p>
            <a:pPr marL="171450" lvl="0" indent="-171450">
              <a:buFont typeface="Arial" panose="020B0604020202020204" pitchFamily="34" charset="0"/>
              <a:buChar char="•"/>
            </a:pPr>
            <a:r>
              <a:rPr lang="de-DE" dirty="0"/>
              <a:t>In den höheren Entgeltgruppen arbeiten weniger Frauen</a:t>
            </a:r>
          </a:p>
          <a:p>
            <a:pPr marL="171450" lvl="0" indent="-171450">
              <a:buFont typeface="Arial" panose="020B0604020202020204" pitchFamily="34" charset="0"/>
              <a:buChar char="•"/>
            </a:pPr>
            <a:r>
              <a:rPr lang="de-DE" dirty="0"/>
              <a:t>Männer erhalten oftmals höhere Leistungszulagen als Frauen</a:t>
            </a:r>
          </a:p>
          <a:p>
            <a:pPr marL="171450" lvl="0" indent="-171450">
              <a:buFont typeface="Arial" panose="020B0604020202020204" pitchFamily="34" charset="0"/>
              <a:buChar char="•"/>
            </a:pPr>
            <a:r>
              <a:rPr lang="de-DE" dirty="0"/>
              <a:t>Frauen werden nach der Elternzeit häufig</a:t>
            </a:r>
            <a:r>
              <a:rPr lang="de-DE" baseline="0" dirty="0"/>
              <a:t> </a:t>
            </a:r>
            <a:r>
              <a:rPr lang="de-DE" dirty="0"/>
              <a:t>auf schlechter bewerteten Arbeitsplätzen eingesetzt</a:t>
            </a:r>
          </a:p>
          <a:p>
            <a:pPr marL="171450" lvl="0" indent="-171450">
              <a:buFont typeface="Arial" panose="020B0604020202020204" pitchFamily="34" charset="0"/>
              <a:buChar char="•"/>
            </a:pPr>
            <a:r>
              <a:rPr lang="de-DE" dirty="0"/>
              <a:t>Viele Frauen arbeiten in Teilzeit und dürfen ihre Arbeitszeit nicht mehr erhöhen (Stichwort</a:t>
            </a:r>
            <a:r>
              <a:rPr lang="de-DE" baseline="0" dirty="0"/>
              <a:t> Teilzeitfalle)</a:t>
            </a:r>
            <a:endParaRPr lang="de-DE" dirty="0"/>
          </a:p>
          <a:p>
            <a:pPr marL="171450" lvl="0" indent="-171450">
              <a:buFont typeface="Arial" panose="020B0604020202020204" pitchFamily="34" charset="0"/>
              <a:buChar char="•"/>
            </a:pPr>
            <a:r>
              <a:rPr lang="de-DE" dirty="0"/>
              <a:t>Mehr Frauen als Männer üben Tätigkeiten unterhalb ihrer eigenen Qualifikation aus</a:t>
            </a:r>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31</a:t>
            </a:fld>
            <a:endParaRPr lang="de-DE" dirty="0"/>
          </a:p>
        </p:txBody>
      </p:sp>
    </p:spTree>
    <p:extLst>
      <p:ext uri="{BB962C8B-B14F-4D97-AF65-F5344CB8AC3E}">
        <p14:creationId xmlns:p14="http://schemas.microsoft.com/office/powerpoint/2010/main" val="813849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Kommen wir jetzt</a:t>
            </a:r>
            <a:r>
              <a:rPr lang="de-DE" baseline="0" dirty="0"/>
              <a:t> zu den gesetzlichen Grundlagen. Die sind eindeutig: Frauen und Männer müssen für die gleiche und gleichwertige Arbeit gleich bezahlt werden. Wissen wir alle, dass dem nicht immer so ist. Bei der gleichen Arbeit ist es noch relativ einfach nachzuweisen, dass es sich um eine gleiche Arbeit handelt. Hier sagt das Entgelttransparenzgesetz: </a:t>
            </a:r>
            <a:r>
              <a:rPr lang="de-DE" sz="1200" b="0" i="0" kern="1200" dirty="0">
                <a:solidFill>
                  <a:schemeClr val="tx1"/>
                </a:solidFill>
                <a:effectLst/>
                <a:latin typeface="Meta IGM" panose="02000503040000020004" pitchFamily="2" charset="0"/>
                <a:ea typeface="+mn-ea"/>
                <a:cs typeface="+mn-cs"/>
              </a:rPr>
              <a:t>Weibliche und männliche Beschäftigte üben eine gleiche Arbeit aus, wenn sie an verschiedenen Arbeitsplätzen oder nacheinander an demselben Arbeitsplatz eine identische oder gleichartige Tätigkeit ausführen. (§ 4</a:t>
            </a:r>
            <a:r>
              <a:rPr lang="de-DE" sz="1200" b="0" i="0" kern="1200" baseline="0" dirty="0">
                <a:solidFill>
                  <a:schemeClr val="tx1"/>
                </a:solidFill>
                <a:effectLst/>
                <a:latin typeface="Meta IGM" panose="02000503040000020004" pitchFamily="2" charset="0"/>
                <a:ea typeface="+mn-ea"/>
                <a:cs typeface="+mn-cs"/>
              </a:rPr>
              <a:t> </a:t>
            </a:r>
            <a:r>
              <a:rPr lang="de-DE" sz="1200" b="0" i="0" kern="1200" baseline="0" dirty="0" err="1">
                <a:solidFill>
                  <a:schemeClr val="tx1"/>
                </a:solidFill>
                <a:effectLst/>
                <a:latin typeface="Meta IGM" panose="02000503040000020004" pitchFamily="2" charset="0"/>
                <a:ea typeface="+mn-ea"/>
                <a:cs typeface="+mn-cs"/>
              </a:rPr>
              <a:t>EntgTransG</a:t>
            </a:r>
            <a:r>
              <a:rPr lang="de-DE" sz="1200" b="0" i="0" kern="1200" baseline="0" dirty="0">
                <a:solidFill>
                  <a:schemeClr val="tx1"/>
                </a:solidFill>
                <a:effectLst/>
                <a:latin typeface="Meta IGM" panose="02000503040000020004" pitchFamily="2" charset="0"/>
                <a:ea typeface="+mn-ea"/>
                <a:cs typeface="+mn-cs"/>
              </a:rPr>
              <a:t>)</a:t>
            </a:r>
          </a:p>
          <a:p>
            <a:r>
              <a:rPr lang="de-DE" baseline="0" dirty="0"/>
              <a:t>Bei der gleichwertigen Arbeit hingehen, stellen sich Arbeitgeber oftmals quer und argumentieren gegen eine Gleichwertigkeit. Was würdet ihr sagen wann (unterschiedliche) Arbeit gleichwertig ist? Vielleicht diskutieren wir anhand eines Beispiels: Ist die Arbeit einer </a:t>
            </a:r>
            <a:r>
              <a:rPr lang="de-DE" baseline="0" dirty="0" err="1"/>
              <a:t>Kindertagesstättenleiterin</a:t>
            </a:r>
            <a:r>
              <a:rPr lang="de-DE" baseline="0" dirty="0"/>
              <a:t> und einem Meister in einer </a:t>
            </a:r>
            <a:r>
              <a:rPr lang="de-DE" baseline="0" dirty="0" err="1"/>
              <a:t>KfZ</a:t>
            </a:r>
            <a:r>
              <a:rPr lang="de-DE" baseline="0" dirty="0"/>
              <a:t>-Schlosserei gleichwertig? </a:t>
            </a:r>
          </a:p>
          <a:p>
            <a:endParaRPr lang="de-DE" baseline="0" dirty="0"/>
          </a:p>
          <a:p>
            <a:r>
              <a:rPr lang="de-DE" baseline="0" dirty="0"/>
              <a:t>Es kommt bei der Bewertung der Gleichwertigkeit vor allem auf drei Punkte an: (§ 4 </a:t>
            </a:r>
            <a:r>
              <a:rPr lang="de-DE" baseline="0" dirty="0" err="1"/>
              <a:t>EntgTranspG</a:t>
            </a:r>
            <a:r>
              <a:rPr lang="de-DE" baseline="0" dirty="0"/>
              <a:t>) </a:t>
            </a:r>
          </a:p>
          <a:p>
            <a:pPr marL="171450" indent="-171450">
              <a:buFont typeface="Arial" panose="020B0604020202020204" pitchFamily="34" charset="0"/>
              <a:buChar char="•"/>
            </a:pPr>
            <a:r>
              <a:rPr lang="de-DE" sz="1200" b="0" i="0" kern="1200" dirty="0">
                <a:solidFill>
                  <a:schemeClr val="tx1"/>
                </a:solidFill>
                <a:effectLst/>
                <a:latin typeface="Meta IGM" panose="02000503040000020004" pitchFamily="2" charset="0"/>
                <a:ea typeface="+mn-ea"/>
                <a:cs typeface="+mn-cs"/>
              </a:rPr>
              <a:t>die Art der Arbeit</a:t>
            </a:r>
          </a:p>
          <a:p>
            <a:pPr marL="171450" indent="-171450">
              <a:buFont typeface="Arial" panose="020B0604020202020204" pitchFamily="34" charset="0"/>
              <a:buChar char="•"/>
            </a:pPr>
            <a:r>
              <a:rPr lang="de-DE" sz="1200" b="0" i="0" kern="1200" dirty="0">
                <a:solidFill>
                  <a:schemeClr val="tx1"/>
                </a:solidFill>
                <a:effectLst/>
                <a:latin typeface="Meta IGM" panose="02000503040000020004" pitchFamily="2" charset="0"/>
                <a:ea typeface="+mn-ea"/>
                <a:cs typeface="+mn-cs"/>
              </a:rPr>
              <a:t>die Ausbildungsanforderungen und </a:t>
            </a:r>
          </a:p>
          <a:p>
            <a:pPr marL="171450" indent="-171450">
              <a:buFont typeface="Arial" panose="020B0604020202020204" pitchFamily="34" charset="0"/>
              <a:buChar char="•"/>
            </a:pPr>
            <a:r>
              <a:rPr lang="de-DE" sz="1200" b="0" i="0" kern="1200" dirty="0">
                <a:solidFill>
                  <a:schemeClr val="tx1"/>
                </a:solidFill>
                <a:effectLst/>
                <a:latin typeface="Meta IGM" panose="02000503040000020004" pitchFamily="2" charset="0"/>
                <a:ea typeface="+mn-ea"/>
                <a:cs typeface="+mn-cs"/>
              </a:rPr>
              <a:t>die Arbeitsbedingungen</a:t>
            </a:r>
            <a:endParaRPr lang="de-DE" dirty="0"/>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In </a:t>
            </a:r>
            <a:r>
              <a:rPr lang="de-DE" baseline="0" dirty="0"/>
              <a:t>§ 157 AEUV (Vertrag über die Arbeitsweise der Europäischen Union) ist geregelt: </a:t>
            </a:r>
            <a:r>
              <a:rPr lang="de-DE" sz="1200" b="0" i="0" kern="1200" dirty="0">
                <a:solidFill>
                  <a:schemeClr val="tx1"/>
                </a:solidFill>
                <a:effectLst/>
                <a:latin typeface="Meta IGM" panose="02000503040000020004" pitchFamily="2" charset="0"/>
                <a:ea typeface="+mn-ea"/>
                <a:cs typeface="+mn-cs"/>
              </a:rPr>
              <a:t>Jeder Mitgliedstaat stellt die Anwendung des Grundsatzes des gleichen Entgelts für Männer und Frauen bei gleicher oder gleichwertiger Arbeit sicher. Artikel 3</a:t>
            </a:r>
            <a:r>
              <a:rPr lang="de-DE" sz="1200" b="0" i="0" kern="1200" baseline="0" dirty="0">
                <a:solidFill>
                  <a:schemeClr val="tx1"/>
                </a:solidFill>
                <a:effectLst/>
                <a:latin typeface="Meta IGM" panose="02000503040000020004" pitchFamily="2" charset="0"/>
                <a:ea typeface="+mn-ea"/>
                <a:cs typeface="+mn-cs"/>
              </a:rPr>
              <a:t> des Grundgesetzes besagt: Männer und Frauen sind gleichberechtigt.</a:t>
            </a:r>
            <a:endParaRPr lang="de-DE" dirty="0"/>
          </a:p>
          <a:p>
            <a:endParaRPr lang="de-DE" sz="1200" b="0" i="0" kern="1200" dirty="0">
              <a:solidFill>
                <a:schemeClr val="tx1"/>
              </a:solidFill>
              <a:effectLst/>
              <a:latin typeface="Meta IGM" panose="02000503040000020004" pitchFamily="2" charset="0"/>
              <a:ea typeface="+mn-ea"/>
              <a:cs typeface="+mn-cs"/>
            </a:endParaRPr>
          </a:p>
          <a:p>
            <a:r>
              <a:rPr lang="de-DE" dirty="0"/>
              <a:t>Das Prinzip »Gleicher Lohn für gleiche Arbeit« gilt in der Europäischen Union bereits seit 1957, das Grundgesetz, das Allgemeine Gleichbehandlungsgesetz sowie das Entgelttransparenzgesetz garantieren das Diskriminierungsverbot in Deutschland.</a:t>
            </a:r>
          </a:p>
          <a:p>
            <a:endParaRPr lang="de-DE" dirty="0"/>
          </a:p>
          <a:p>
            <a:r>
              <a:rPr lang="de-DE" dirty="0"/>
              <a:t>Dieses Diskriminierungsverbot</a:t>
            </a:r>
            <a:r>
              <a:rPr lang="de-DE" baseline="0" dirty="0"/>
              <a:t> muss allerdings auch durchgesetzt werden und daran hapert es oft. Auch hier greifen wieder die Vorteile eine IG Metall Mitgliedschaft. Denn Mitglieder haben bei arbeits- und sozialrechtlichen Fragen Rechtsschutz. Denn im </a:t>
            </a:r>
            <a:r>
              <a:rPr lang="de-DE" baseline="0" dirty="0" err="1"/>
              <a:t>worst</a:t>
            </a:r>
            <a:r>
              <a:rPr lang="de-DE" baseline="0" dirty="0"/>
              <a:t> </a:t>
            </a:r>
            <a:r>
              <a:rPr lang="de-DE" baseline="0" dirty="0" err="1"/>
              <a:t>case</a:t>
            </a:r>
            <a:r>
              <a:rPr lang="de-DE" baseline="0" dirty="0"/>
              <a:t> muss man sein Recht auf die gleiche Bezahlung immer einklagen. </a:t>
            </a:r>
            <a:endParaRPr lang="de-DE" dirty="0"/>
          </a:p>
          <a:p>
            <a:endParaRPr lang="de-DE" sz="1200" b="0" i="0" kern="1200" dirty="0">
              <a:solidFill>
                <a:schemeClr val="tx1"/>
              </a:solidFill>
              <a:effectLst/>
              <a:latin typeface="Meta IGM" panose="02000503040000020004" pitchFamily="2" charset="0"/>
              <a:ea typeface="+mn-ea"/>
              <a:cs typeface="+mn-cs"/>
            </a:endParaRPr>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33</a:t>
            </a:fld>
            <a:endParaRPr lang="de-DE" dirty="0"/>
          </a:p>
        </p:txBody>
      </p:sp>
    </p:spTree>
    <p:extLst>
      <p:ext uri="{BB962C8B-B14F-4D97-AF65-F5344CB8AC3E}">
        <p14:creationId xmlns:p14="http://schemas.microsoft.com/office/powerpoint/2010/main" val="2883238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Eine Beschäftigte</a:t>
            </a:r>
            <a:r>
              <a:rPr lang="de-DE" baseline="0" dirty="0"/>
              <a:t> hatte gegen ihren Arbeitgeber geklagt und durch das Bundesarbeitsgericht (BAG) in letzter Instanz Recht bekommen: </a:t>
            </a:r>
          </a:p>
          <a:p>
            <a:r>
              <a:rPr lang="de-DE" baseline="0" dirty="0"/>
              <a:t>Ihr männlicher Kollege hatte besser verhandelt bzw. gesagt, dass er für das vorgeschlagene Gehalt nicht arbeitet. Der Arbeitgeber hat ihm mehr bezahlt als der Kollegin. Diese hatte es aus Zufall herausgefunden. Das BAG erklärte, dass beide dieselbe Arbeit gemacht haben und das auch gilt, wenn sie unterschiedliche Kunden betreuen und unterschiedliche Produkte verkaufen. Es muss weitere objektive Kriterien wie zum Beispiel die Berufserfahrung oder die Qualifikation etc. geben, damit ein höheres Entgelt gerechtfertigt ist. Ansonsten ist es eine Diskriminierung aufgrund des Geschlechts. </a:t>
            </a:r>
          </a:p>
          <a:p>
            <a:r>
              <a:rPr lang="de-DE" baseline="0" dirty="0"/>
              <a:t>Die Klägerin bekommt eine Entgeltnachzahlung und eine Entschädigung von 2000 Euro. </a:t>
            </a:r>
          </a:p>
          <a:p>
            <a:endParaRPr lang="de-DE" baseline="0" dirty="0"/>
          </a:p>
          <a:p>
            <a:endParaRPr lang="de-DE" dirty="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34</a:t>
            </a:fld>
            <a:endParaRPr lang="de-DE" dirty="0"/>
          </a:p>
        </p:txBody>
      </p:sp>
    </p:spTree>
    <p:extLst>
      <p:ext uri="{BB962C8B-B14F-4D97-AF65-F5344CB8AC3E}">
        <p14:creationId xmlns:p14="http://schemas.microsoft.com/office/powerpoint/2010/main" val="4129041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Nochmal BAG</a:t>
            </a:r>
            <a:r>
              <a:rPr lang="de-DE" baseline="0" dirty="0"/>
              <a:t> aber zwei Jahre früher. Hier entschied das höchste Arbeitsgericht, dass wenn das Ergebnis des Auskunftsanspruchs nach dem  Entgelttransparenzgesetz der Mittelwert der Entgelte der Männer höher ist als das Entgelt der Frau, dann ist das ein Indiz für deine Benachteiligung aufgrund des Geschlechts und der Arbeitgeber muss nachweisen, dass keine Benachteiligung vorliegt. Die Beweislast kehrt sich um. </a:t>
            </a:r>
          </a:p>
          <a:p>
            <a:endParaRPr lang="de-DE" baseline="0" dirty="0"/>
          </a:p>
          <a:p>
            <a:r>
              <a:rPr lang="de-DE" baseline="0" dirty="0"/>
              <a:t>Das war eine wichtige Nachschärfung des Entgelttransparenzgesetzes. Generell wurde das Gesetz gerade zum 2. Mal evaluiert und der Bericht lässt keinen Zweifel daran aufkommen, dass das Gesetz sein selbstgestecktes Ziel verfehlt. Durch die EU Entgelttransparenzrichtlinie, die Verbesserungen im Bereich der Auskunftspflicht, Vergleichbarkeit und Berichtspflicht vorsieht, erhoffen wir uns eine Nachbessrung der Entgelttransparenzgesetzes. Insgesamt hat Deutschland drei Jahre Zeit die Vorgaben nach der neuen Richtlinie umzusetzen. </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35</a:t>
            </a:fld>
            <a:endParaRPr lang="de-DE" dirty="0"/>
          </a:p>
        </p:txBody>
      </p:sp>
    </p:spTree>
    <p:extLst>
      <p:ext uri="{BB962C8B-B14F-4D97-AF65-F5344CB8AC3E}">
        <p14:creationId xmlns:p14="http://schemas.microsoft.com/office/powerpoint/2010/main" val="20087655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Das ist ein Bild vom </a:t>
            </a:r>
            <a:r>
              <a:rPr lang="de-DE" dirty="0" err="1"/>
              <a:t>BetriebsrätinnenTag</a:t>
            </a:r>
            <a:r>
              <a:rPr lang="de-DE" dirty="0"/>
              <a:t> 2022. Da fand der Tag der betrieblichen Entgeltgleichheit am 27.10. statt. Vom 09.-11. Oktober findet dieses Jahr der 6. </a:t>
            </a:r>
            <a:r>
              <a:rPr lang="de-DE" dirty="0" err="1"/>
              <a:t>BetriebsrätinnenTag</a:t>
            </a:r>
            <a:r>
              <a:rPr lang="de-DE" dirty="0"/>
              <a:t> der IG Metall in Hannover statt. Anmelden könnt ihr euch noch über die Betriebsräte-Akademie Mitte.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Mit geballter</a:t>
            </a:r>
            <a:r>
              <a:rPr lang="de-DE" baseline="0" dirty="0"/>
              <a:t> Macht setzen sich die Betriebsrätinnen und Betriebsräte in den Betrieben gemeinsam mit der IG Metall für gleiches und gerechtes Entgelt ein. Wir setzen ein starkes Zeichen für eine gleiche Bezahlung. Es ist wichtig, dass sich mehr Frauen in den entscheidenden betrieblichen und gewerkschaftlichen Gremien engagieren. Frauen müssen dort vertreten sein, wo über die Entgelte und die Tarifverträge entschieden wird!</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Die Arbeitgeber im Bereich der Textilindustrie zum Beispiel erklärten, dass Bügeln keine Tätigkeit ist, die man lernen muss. Frauen könnten das einfach. Da braucht es ein Korrektiv der Frauen, die entschieden Einspruch erheben.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In welchen Gremien seid ihr vertreten? </a:t>
            </a:r>
            <a:endParaRPr lang="de-DE" dirty="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36</a:t>
            </a:fld>
            <a:endParaRPr lang="de-DE" dirty="0"/>
          </a:p>
        </p:txBody>
      </p:sp>
    </p:spTree>
    <p:extLst>
      <p:ext uri="{BB962C8B-B14F-4D97-AF65-F5344CB8AC3E}">
        <p14:creationId xmlns:p14="http://schemas.microsoft.com/office/powerpoint/2010/main" val="11951650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Die betrieblichen Entgeltstrukturen sollten überprüft werden, insbesondere wenn es keine Tarifverträge gibt. Aber auch mit Tarifverträgen macht das Sinn, den teilweise schleichen sich in der betrieblichen Praxis Fehler ein. </a:t>
            </a:r>
          </a:p>
          <a:p>
            <a:r>
              <a:rPr lang="de-DE" dirty="0"/>
              <a:t>Neben den Mitbestimmungsmöglichkeiten der</a:t>
            </a:r>
            <a:r>
              <a:rPr lang="de-DE" baseline="0" dirty="0"/>
              <a:t> Betriebsräte ist es wichtig, dass es flächendeckende Tarifverträge gibt, denn sie reduzieren die Entgeltlücke zwischen den Geschlechtern. </a:t>
            </a:r>
          </a:p>
          <a:p>
            <a:r>
              <a:rPr lang="de-DE" baseline="0" dirty="0"/>
              <a:t>Auch das Entgelttransparenzgesetz lässt sich nutzen. Der Gesetzgeber sieht vor, dass alle Betriebe ab 500 Beschäftigten ihre Entgeltstrukturen durch Prüfverfahren durchleuchten sollen. Ein gutes Instrument ist der EG Check. </a:t>
            </a:r>
            <a:r>
              <a:rPr lang="de-DE" dirty="0">
                <a:hlinkClick r:id="rId3"/>
              </a:rPr>
              <a:t>Antidiskriminierungsstelle - eg-check.de</a:t>
            </a:r>
            <a:endParaRPr lang="de-DE" dirty="0"/>
          </a:p>
          <a:p>
            <a:r>
              <a:rPr lang="de-DE" baseline="0" dirty="0"/>
              <a:t>Kapitalgesellschaften ab 500 Beschäftigte müssen in regelmäßigen Abständen einen Bericht zur Entgeltgleichheit veröffentlichen. </a:t>
            </a:r>
          </a:p>
          <a:p>
            <a:r>
              <a:rPr lang="de-DE" baseline="0" dirty="0"/>
              <a:t>Apropos Bericht: Ihr könnt auch nach § 43 BetrVG einen Gleichstellungsbericht vom Arbeitgeber einfordern. Dieser Bericht muss einmal im Kalenderjahr auf einer Betriebsversammlung gehalten werden. Informationen zum Entgelttransparenzgesetz und zum Gleichstellungsbericht findet ihr unter: </a:t>
            </a:r>
            <a:r>
              <a:rPr lang="de-DE" dirty="0">
                <a:hlinkClick r:id="rId4"/>
              </a:rPr>
              <a:t>IG Metall – Werkzeugkoffer für die Zielgruppenarbeit</a:t>
            </a:r>
            <a:endParaRPr lang="de-DE" baseline="0" dirty="0"/>
          </a:p>
          <a:p>
            <a:endParaRPr lang="de-DE" baseline="0" dirty="0"/>
          </a:p>
          <a:p>
            <a:r>
              <a:rPr lang="de-DE" baseline="0" dirty="0"/>
              <a:t>Der Betrieb ist gut beraten, wenn er flexible Arbeitszeitmodelle, wie Beispielsweise Teilzeit in Schicht und Joint Leadership, also gemeinsames Führen in Teilzeit anbietet. Darüber hinaus sollte es gleichwertige Weiterbildungsangebote für alle Beschäftigte ermöglichen.</a:t>
            </a:r>
          </a:p>
          <a:p>
            <a:r>
              <a:rPr lang="de-DE" baseline="0" dirty="0"/>
              <a:t>Selbstverständlich müssen staatliche Fehlanreize beseitigt werden. Da ist die IG Metall in der Lobbyarbeit gut aufgestellt und wir alle müssen die richtigen Parteien wählen </a:t>
            </a:r>
            <a:r>
              <a:rPr lang="de-DE" baseline="0" dirty="0">
                <a:sym typeface="Wingdings" panose="05000000000000000000" pitchFamily="2" charset="2"/>
              </a:rPr>
              <a:t> </a:t>
            </a:r>
          </a:p>
          <a:p>
            <a:r>
              <a:rPr lang="de-DE" baseline="0" dirty="0">
                <a:sym typeface="Wingdings" panose="05000000000000000000" pitchFamily="2" charset="2"/>
              </a:rPr>
              <a:t>Und mit am wichtigsten ist es über das eigene Entgelt und die eigene berufliche Entwicklung zu sprechen, Forderungen aufzustellen, Kolleg*innen zu informieren und dran zu bleiben. </a:t>
            </a:r>
          </a:p>
          <a:p>
            <a:endParaRPr lang="de-DE" baseline="0" dirty="0">
              <a:sym typeface="Wingdings" panose="05000000000000000000" pitchFamily="2" charset="2"/>
            </a:endParaRPr>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37</a:t>
            </a:fld>
            <a:endParaRPr lang="de-DE" dirty="0"/>
          </a:p>
        </p:txBody>
      </p:sp>
    </p:spTree>
    <p:extLst>
      <p:ext uri="{BB962C8B-B14F-4D97-AF65-F5344CB8AC3E}">
        <p14:creationId xmlns:p14="http://schemas.microsoft.com/office/powerpoint/2010/main" val="21661653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Tag der betrieblichen Entgeltgleichheit b</a:t>
            </a:r>
            <a:r>
              <a:rPr lang="de-DE" baseline="0" dirty="0"/>
              <a:t>ietet sich an mit den Kolleginnen und Kollegen ins Gespräch über gleiche Bezahlung zu kommen. Dafür haben wir zahlreiche Materialien (Flyer, Redebausteine, Aktionsideen, </a:t>
            </a:r>
            <a:r>
              <a:rPr lang="de-DE" baseline="0" dirty="0" err="1"/>
              <a:t>Shareables</a:t>
            </a:r>
            <a:r>
              <a:rPr lang="de-DE" baseline="0" dirty="0"/>
              <a:t> etc.) für euch ausgearbeitet, die ihr im Aktivenportal unter dem Stichwort Frauentag findet. </a:t>
            </a:r>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38</a:t>
            </a:fld>
            <a:endParaRPr lang="de-DE" dirty="0"/>
          </a:p>
        </p:txBody>
      </p:sp>
    </p:spTree>
    <p:extLst>
      <p:ext uri="{BB962C8B-B14F-4D97-AF65-F5344CB8AC3E}">
        <p14:creationId xmlns:p14="http://schemas.microsoft.com/office/powerpoint/2010/main" val="37040583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Herzlichen Dank für eure Aufmerksamkeit.</a:t>
            </a:r>
            <a:r>
              <a:rPr lang="de-DE" baseline="0" dirty="0"/>
              <a:t> Welche Fragen sind noch offen geblieben? </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40</a:t>
            </a:fld>
            <a:endParaRPr lang="de-DE" dirty="0"/>
          </a:p>
        </p:txBody>
      </p:sp>
    </p:spTree>
    <p:extLst>
      <p:ext uri="{BB962C8B-B14F-4D97-AF65-F5344CB8AC3E}">
        <p14:creationId xmlns:p14="http://schemas.microsoft.com/office/powerpoint/2010/main" val="983770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97 Jahre – solange</a:t>
            </a:r>
            <a:r>
              <a:rPr lang="de-DE" baseline="0" dirty="0"/>
              <a:t> warten Frauen in Deutschland noch darauf, dass sie gleich bezahlt werden. Also bestenfalls die Urenkelinnen-Generation wird in den Genuss der gleichen Bezahlung kommen. Wie kommen wir auf die Zahl? Ganz einfach: Sie wurde 2020 vom Europäischen Gewerkschaftsbund berechnet. Sollten hierzulande keine Maßnahmen ergriffen werden, um Entgeltgleichheit herzustellen, dauert es noch 97 Jahre (bis 2121) bis es eine gleiche Bezahlung für Frauen und Männer gibt. </a:t>
            </a:r>
            <a:r>
              <a:rPr lang="en-US" dirty="0">
                <a:hlinkClick r:id="rId3"/>
              </a:rPr>
              <a:t>EU gender pay gap won’t end until 2104 without action | ETUC</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5</a:t>
            </a:fld>
            <a:endParaRPr lang="de-DE" dirty="0"/>
          </a:p>
        </p:txBody>
      </p:sp>
    </p:spTree>
    <p:extLst>
      <p:ext uri="{BB962C8B-B14F-4D97-AF65-F5344CB8AC3E}">
        <p14:creationId xmlns:p14="http://schemas.microsoft.com/office/powerpoint/2010/main" val="2763567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solidFill>
                  <a:schemeClr val="accent5">
                    <a:lumMod val="50000"/>
                  </a:schemeClr>
                </a:solidFill>
              </a:rPr>
              <a:t>Die gesamtgesellschaftliche Entgeltlücke liegt bei 18 Prozent, </a:t>
            </a:r>
            <a:r>
              <a:rPr lang="de-DE" sz="1000" dirty="0">
                <a:solidFill>
                  <a:schemeClr val="accent5">
                    <a:lumMod val="50000"/>
                  </a:schemeClr>
                </a:solidFill>
              </a:rPr>
              <a:t>das heißt Frauen verdienen knapp 1/5 weniger als Männer – das ist die</a:t>
            </a:r>
            <a:r>
              <a:rPr lang="de-DE" sz="1200" dirty="0">
                <a:solidFill>
                  <a:schemeClr val="accent5">
                    <a:lumMod val="50000"/>
                  </a:schemeClr>
                </a:solidFill>
              </a:rPr>
              <a:t> unbereinigte Entgeltlücke. </a:t>
            </a:r>
            <a:r>
              <a:rPr lang="de-DE" dirty="0"/>
              <a:t>Wir sprechen von der unbereinigten Entgeltlücke von 18 Prozent wenn wir uns die gesamte Gesellschaft ansehen und die Bruttostundenverdienste von erwerbstätigen Frauen und Männern vergleichen. Die Bruttostundenverdienste</a:t>
            </a:r>
            <a:r>
              <a:rPr lang="de-DE" baseline="0" dirty="0"/>
              <a:t> von den erwerbstätigen Frauen sind also 18 Prozent geringer als die der erwerbstätigen Männer. </a:t>
            </a:r>
            <a:r>
              <a:rPr lang="de-DE" dirty="0"/>
              <a:t> </a:t>
            </a:r>
            <a:endParaRPr lang="de-DE" sz="1200" dirty="0">
              <a:solidFill>
                <a:schemeClr val="accent5">
                  <a:lumMod val="50000"/>
                </a:schemeClr>
              </a:solidFill>
            </a:endParaRPr>
          </a:p>
          <a:p>
            <a:r>
              <a:rPr lang="de-DE" sz="1000" dirty="0">
                <a:solidFill>
                  <a:schemeClr val="accent5">
                    <a:lumMod val="50000"/>
                  </a:schemeClr>
                </a:solidFill>
              </a:rPr>
              <a:t>Selbst bei</a:t>
            </a:r>
            <a:r>
              <a:rPr lang="de-DE" sz="1200" dirty="0">
                <a:solidFill>
                  <a:schemeClr val="accent5">
                    <a:lumMod val="50000"/>
                  </a:schemeClr>
                </a:solidFill>
              </a:rPr>
              <a:t> einer vergleichbaren Erwerbsbiografie </a:t>
            </a:r>
            <a:r>
              <a:rPr lang="de-DE" sz="1000" dirty="0">
                <a:solidFill>
                  <a:schemeClr val="accent5">
                    <a:lumMod val="50000"/>
                  </a:schemeClr>
                </a:solidFill>
              </a:rPr>
              <a:t>sind es</a:t>
            </a:r>
            <a:r>
              <a:rPr lang="de-DE" sz="1200" dirty="0">
                <a:solidFill>
                  <a:schemeClr val="accent5">
                    <a:lumMod val="50000"/>
                  </a:schemeClr>
                </a:solidFill>
              </a:rPr>
              <a:t> für Frauen</a:t>
            </a:r>
            <a:r>
              <a:rPr lang="de-DE" sz="1200" baseline="0" dirty="0">
                <a:solidFill>
                  <a:schemeClr val="accent5">
                    <a:lumMod val="50000"/>
                  </a:schemeClr>
                </a:solidFill>
              </a:rPr>
              <a:t> </a:t>
            </a:r>
            <a:r>
              <a:rPr lang="de-DE" sz="1200" dirty="0">
                <a:solidFill>
                  <a:schemeClr val="accent5">
                    <a:lumMod val="50000"/>
                  </a:schemeClr>
                </a:solidFill>
              </a:rPr>
              <a:t>sechs Prozent weniger Einkommen </a:t>
            </a:r>
            <a:r>
              <a:rPr lang="de-DE" sz="1000" dirty="0">
                <a:solidFill>
                  <a:schemeClr val="accent5">
                    <a:lumMod val="50000"/>
                  </a:schemeClr>
                </a:solidFill>
              </a:rPr>
              <a:t>im Vergleich zu den männlichen Kollegen – das ist die</a:t>
            </a:r>
            <a:r>
              <a:rPr lang="de-DE" sz="1200" dirty="0">
                <a:solidFill>
                  <a:schemeClr val="accent5">
                    <a:lumMod val="50000"/>
                  </a:schemeClr>
                </a:solidFill>
              </a:rPr>
              <a:t> bereinigte Entgeltlücke. </a:t>
            </a:r>
            <a:r>
              <a:rPr lang="de-DE" dirty="0"/>
              <a:t>Von einer bereinigten Entgeltlücke ist dann die Rede,</a:t>
            </a:r>
            <a:r>
              <a:rPr lang="de-DE" baseline="0" dirty="0"/>
              <a:t> wenn </a:t>
            </a:r>
            <a:r>
              <a:rPr lang="de-DE" dirty="0"/>
              <a:t>Entgelte von Frauen und Männern verglichen werden, die die gleiche Qualifikation haben und der gleichen Tätigkeit nachgehen! </a:t>
            </a:r>
          </a:p>
          <a:p>
            <a:endParaRPr lang="de-DE" sz="1200" b="0" i="0" kern="1200" dirty="0">
              <a:solidFill>
                <a:schemeClr val="tx1"/>
              </a:solidFill>
              <a:effectLst/>
              <a:latin typeface="Meta IGM" panose="02000503040000020004" pitchFamily="2" charset="0"/>
              <a:ea typeface="+mn-ea"/>
              <a:cs typeface="+mn-cs"/>
            </a:endParaRPr>
          </a:p>
        </p:txBody>
      </p:sp>
      <p:sp>
        <p:nvSpPr>
          <p:cNvPr id="4" name="Foliennummernplatzhalter 3"/>
          <p:cNvSpPr>
            <a:spLocks noGrp="1"/>
          </p:cNvSpPr>
          <p:nvPr>
            <p:ph type="sldNum" sz="quarter" idx="10"/>
          </p:nvPr>
        </p:nvSpPr>
        <p:spPr/>
        <p:txBody>
          <a:bodyPr/>
          <a:lstStyle/>
          <a:p>
            <a:fld id="{AD868B3C-6C54-1D41-B938-33F4013C078E}" type="slidenum">
              <a:rPr lang="de-DE" smtClean="0"/>
              <a:pPr/>
              <a:t>6</a:t>
            </a:fld>
            <a:endParaRPr lang="de-DE" dirty="0"/>
          </a:p>
        </p:txBody>
      </p:sp>
    </p:spTree>
    <p:extLst>
      <p:ext uri="{BB962C8B-B14F-4D97-AF65-F5344CB8AC3E}">
        <p14:creationId xmlns:p14="http://schemas.microsoft.com/office/powerpoint/2010/main" val="2915752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a:solidFill>
                  <a:schemeClr val="tx1"/>
                </a:solidFill>
                <a:effectLst/>
                <a:latin typeface="Meta IGM" panose="02000503040000020004" pitchFamily="2" charset="0"/>
                <a:ea typeface="+mn-ea"/>
                <a:cs typeface="+mn-cs"/>
              </a:rPr>
              <a:t>Hier</a:t>
            </a:r>
            <a:r>
              <a:rPr lang="de-DE" sz="1200" b="0" i="0" kern="1200" baseline="0" dirty="0">
                <a:solidFill>
                  <a:schemeClr val="tx1"/>
                </a:solidFill>
                <a:effectLst/>
                <a:latin typeface="Meta IGM" panose="02000503040000020004" pitchFamily="2" charset="0"/>
                <a:ea typeface="+mn-ea"/>
                <a:cs typeface="+mn-cs"/>
              </a:rPr>
              <a:t> sehen wir die durchschnittlichen Verdienste von Frauen und Männern brutto pro Stunde im Jahr 2023. Frauen erhielten im Durchschnitt 20,84 Euro pro Stunde, während Männer auf 25,30 Euro pro Stunde kamen. </a:t>
            </a:r>
          </a:p>
          <a:p>
            <a:endParaRPr lang="de-DE" sz="1200" b="0" i="0" kern="1200" baseline="0" dirty="0">
              <a:solidFill>
                <a:schemeClr val="tx1"/>
              </a:solidFill>
              <a:effectLst/>
              <a:latin typeface="Meta IGM" panose="02000503040000020004" pitchFamily="2" charset="0"/>
              <a:ea typeface="+mn-ea"/>
              <a:cs typeface="+mn-cs"/>
            </a:endParaRPr>
          </a:p>
          <a:p>
            <a:r>
              <a:rPr lang="de-DE" sz="1200" b="0" i="0" kern="1200" baseline="0" dirty="0">
                <a:solidFill>
                  <a:schemeClr val="tx1"/>
                </a:solidFill>
                <a:effectLst/>
                <a:latin typeface="Meta IGM" panose="02000503040000020004" pitchFamily="2" charset="0"/>
                <a:ea typeface="+mn-ea"/>
                <a:cs typeface="+mn-cs"/>
              </a:rPr>
              <a:t>Diese 4,46 Euro, die Frauen weniger brutto pro Stunde als Männer verdienen, sind die 18 Prozent. Hier sehen wir wodurch die Lücke zustande kommt: </a:t>
            </a:r>
          </a:p>
          <a:p>
            <a:pPr marL="171450" indent="-171450">
              <a:buFont typeface="Arial" panose="020B0604020202020204" pitchFamily="34" charset="0"/>
              <a:buChar char="•"/>
            </a:pPr>
            <a:r>
              <a:rPr lang="de-DE" sz="1200" b="0" i="0" kern="1200" baseline="0" dirty="0">
                <a:solidFill>
                  <a:schemeClr val="tx1"/>
                </a:solidFill>
                <a:effectLst/>
                <a:latin typeface="Meta IGM" panose="02000503040000020004" pitchFamily="2" charset="0"/>
                <a:ea typeface="+mn-ea"/>
                <a:cs typeface="+mn-cs"/>
              </a:rPr>
              <a:t>1,06 Euro pro Stunde weil Frauen und Männer in unterschiedlichen Branchen und Berufen arbeiten</a:t>
            </a:r>
          </a:p>
          <a:p>
            <a:pPr marL="171450" indent="-171450">
              <a:buFont typeface="Arial" panose="020B0604020202020204" pitchFamily="34" charset="0"/>
              <a:buChar char="•"/>
            </a:pPr>
            <a:r>
              <a:rPr lang="de-DE" sz="1200" b="0" i="0" kern="1200" baseline="0" dirty="0">
                <a:solidFill>
                  <a:schemeClr val="tx1"/>
                </a:solidFill>
                <a:effectLst/>
                <a:latin typeface="Meta IGM" panose="02000503040000020004" pitchFamily="2" charset="0"/>
                <a:ea typeface="+mn-ea"/>
                <a:cs typeface="+mn-cs"/>
              </a:rPr>
              <a:t>0,80 Euro pro Stunde weil Frauen häufiger in Teilzeit und in Minijobs arbeiten</a:t>
            </a:r>
          </a:p>
          <a:p>
            <a:pPr marL="171450" indent="-171450">
              <a:buFont typeface="Arial" panose="020B0604020202020204" pitchFamily="34" charset="0"/>
              <a:buChar char="•"/>
            </a:pPr>
            <a:r>
              <a:rPr lang="de-DE" sz="1200" b="0" i="0" kern="1200" baseline="0" dirty="0">
                <a:solidFill>
                  <a:schemeClr val="tx1"/>
                </a:solidFill>
                <a:effectLst/>
                <a:latin typeface="Meta IGM" panose="02000503040000020004" pitchFamily="2" charset="0"/>
                <a:ea typeface="+mn-ea"/>
                <a:cs typeface="+mn-cs"/>
              </a:rPr>
              <a:t>0,46 Euro pro Stunde weil Frauen seltener Chefinnen sind als Männer</a:t>
            </a:r>
          </a:p>
          <a:p>
            <a:pPr marL="171450" indent="-171450">
              <a:buFont typeface="Arial" panose="020B0604020202020204" pitchFamily="34" charset="0"/>
              <a:buChar char="•"/>
            </a:pPr>
            <a:r>
              <a:rPr lang="de-DE" sz="1200" b="0" i="0" kern="1200" baseline="0" dirty="0">
                <a:solidFill>
                  <a:schemeClr val="tx1"/>
                </a:solidFill>
                <a:effectLst/>
                <a:latin typeface="Meta IGM" panose="02000503040000020004" pitchFamily="2" charset="0"/>
                <a:ea typeface="+mn-ea"/>
                <a:cs typeface="+mn-cs"/>
              </a:rPr>
              <a:t>0,23 Euro pro Stunde weil Frauen durch zum Beispiel die Geburt von Kindern häufigere Erwerbsunterbrechungen haben</a:t>
            </a:r>
          </a:p>
          <a:p>
            <a:pPr marL="171450" indent="-171450">
              <a:buFont typeface="Arial" panose="020B0604020202020204" pitchFamily="34" charset="0"/>
              <a:buChar char="•"/>
            </a:pPr>
            <a:r>
              <a:rPr lang="de-DE" sz="1200" b="0" i="0" kern="1200" baseline="0" dirty="0">
                <a:solidFill>
                  <a:schemeClr val="tx1"/>
                </a:solidFill>
                <a:effectLst/>
                <a:latin typeface="Meta IGM" panose="02000503040000020004" pitchFamily="2" charset="0"/>
                <a:ea typeface="+mn-ea"/>
                <a:cs typeface="+mn-cs"/>
              </a:rPr>
              <a:t>0,19 Euro pro Stunde wegen unterschiedlicher Ausbildungsabschlüsse</a:t>
            </a:r>
          </a:p>
          <a:p>
            <a:pPr marL="171450" indent="-171450">
              <a:buFont typeface="Arial" panose="020B0604020202020204" pitchFamily="34" charset="0"/>
              <a:buChar char="•"/>
            </a:pPr>
            <a:r>
              <a:rPr lang="de-DE" sz="1200" b="0" i="0" kern="1200" baseline="0" dirty="0">
                <a:solidFill>
                  <a:schemeClr val="tx1"/>
                </a:solidFill>
                <a:effectLst/>
                <a:latin typeface="Meta IGM" panose="02000503040000020004" pitchFamily="2" charset="0"/>
                <a:ea typeface="+mn-ea"/>
                <a:cs typeface="+mn-cs"/>
              </a:rPr>
              <a:t>0,31 Euro pro Stunde sind durch sonstige Faktoren bedingt</a:t>
            </a:r>
          </a:p>
          <a:p>
            <a:pPr marL="171450" indent="-171450">
              <a:buFont typeface="Arial" panose="020B0604020202020204" pitchFamily="34" charset="0"/>
              <a:buChar char="•"/>
            </a:pPr>
            <a:r>
              <a:rPr lang="de-DE" sz="1200" b="0" i="0" kern="1200" baseline="0" dirty="0">
                <a:solidFill>
                  <a:schemeClr val="tx1"/>
                </a:solidFill>
                <a:effectLst/>
                <a:latin typeface="Meta IGM" panose="02000503040000020004" pitchFamily="2" charset="0"/>
                <a:ea typeface="+mn-ea"/>
                <a:cs typeface="+mn-cs"/>
              </a:rPr>
              <a:t>1,41 Euro pro Stunde sind nicht zu erklären. Das sind die 6 Prozent Unterschied bei gleichen Erwerbsbiografien. </a:t>
            </a:r>
            <a:endParaRPr lang="de-DE" sz="1200" b="0" i="0" kern="1200" dirty="0">
              <a:solidFill>
                <a:schemeClr val="tx1"/>
              </a:solidFill>
              <a:effectLst/>
              <a:latin typeface="Meta IGM" panose="02000503040000020004" pitchFamily="2" charset="0"/>
              <a:ea typeface="+mn-ea"/>
              <a:cs typeface="+mn-cs"/>
            </a:endParaRPr>
          </a:p>
          <a:p>
            <a:endParaRPr lang="de-DE" sz="1200" b="0" i="0" kern="1200" dirty="0">
              <a:solidFill>
                <a:schemeClr val="tx1"/>
              </a:solidFill>
              <a:effectLst/>
              <a:latin typeface="Meta IGM" panose="02000503040000020004" pitchFamily="2" charset="0"/>
              <a:ea typeface="+mn-ea"/>
              <a:cs typeface="+mn-cs"/>
            </a:endParaRPr>
          </a:p>
          <a:p>
            <a:endParaRPr lang="de-DE" sz="1200" b="0" i="0" kern="1200" dirty="0">
              <a:solidFill>
                <a:schemeClr val="tx1"/>
              </a:solidFill>
              <a:effectLst/>
              <a:latin typeface="Meta IGM" panose="02000503040000020004" pitchFamily="2" charset="0"/>
              <a:ea typeface="+mn-ea"/>
              <a:cs typeface="+mn-cs"/>
            </a:endParaRPr>
          </a:p>
          <a:p>
            <a:r>
              <a:rPr lang="de-DE" sz="1200" b="0" i="0" kern="1200" dirty="0">
                <a:solidFill>
                  <a:schemeClr val="tx1"/>
                </a:solidFill>
                <a:effectLst/>
                <a:latin typeface="Meta IGM" panose="02000503040000020004" pitchFamily="2" charset="0"/>
                <a:ea typeface="+mn-ea"/>
                <a:cs typeface="+mn-cs"/>
              </a:rPr>
              <a:t>Die unbereinigte Entgeltlücke lässt sich zum Teil damit erklären, dass die Entgelte in Berufen mit einem hohen Frauenanteil oft geringer ausfallen als in traditionellen Männerdomänen wie den technischen Berufen. Hinzu kommt, dass Frauen seltener Führungspositionen innehaben. Ein wesentlicher Grund für den Gehaltsrückstand von Frauen ist auch die ungleiche Aufteilung der unbezahlten Sorgearbeit (Gender Care Gap), etwa bei der Kinderbetreuung, die das Wirtschafts- und Sozialwissenschaftliche Institut (WSI) der Hans-Böckler-Stiftung in einem </a:t>
            </a:r>
            <a:r>
              <a:rPr lang="de-DE" sz="1200" b="0" i="0" u="none" strike="noStrike" kern="1200" dirty="0">
                <a:solidFill>
                  <a:schemeClr val="tx1"/>
                </a:solidFill>
                <a:effectLst/>
                <a:latin typeface="Meta IGM" panose="02000503040000020004" pitchFamily="2" charset="0"/>
                <a:ea typeface="+mn-ea"/>
                <a:cs typeface="+mn-cs"/>
                <a:hlinkClick r:id="rId3"/>
              </a:rPr>
              <a:t>Report zum Stand der Gleichstellung</a:t>
            </a:r>
            <a:r>
              <a:rPr lang="de-DE" sz="1200" b="0" i="0" kern="1200" dirty="0">
                <a:solidFill>
                  <a:schemeClr val="tx1"/>
                </a:solidFill>
                <a:effectLst/>
                <a:latin typeface="Meta IGM" panose="02000503040000020004" pitchFamily="2" charset="0"/>
                <a:ea typeface="+mn-ea"/>
                <a:cs typeface="+mn-cs"/>
              </a:rPr>
              <a:t> (PDF) in Deutschland jüngst detailliert dokumentiert hat. Frauen weichen deshalb im Job oft auf Teilzeit aus, was langfristig mit deutlichen Einbußen bei den Stundenlöhnen verbunden ist. </a:t>
            </a:r>
            <a:r>
              <a:rPr lang="de-DE" dirty="0">
                <a:hlinkClick r:id="rId4"/>
              </a:rPr>
              <a:t>So groß ist die Entgeltlücke (igmetall.de)</a:t>
            </a:r>
            <a:endParaRPr lang="de-DE" dirty="0"/>
          </a:p>
          <a:p>
            <a:endParaRPr lang="de-DE" dirty="0"/>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Weitere Informationen zur Entgeltlücke findet ihr unter: </a:t>
            </a:r>
            <a:r>
              <a:rPr lang="de-DE" dirty="0">
                <a:hlinkClick r:id="rId5"/>
              </a:rPr>
              <a:t>Gender Pay Gap - Statistisches Bundesamt (destatis.de)</a:t>
            </a:r>
            <a:endParaRPr lang="de-DE" baseline="0" dirty="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7</a:t>
            </a:fld>
            <a:endParaRPr lang="de-DE" dirty="0"/>
          </a:p>
        </p:txBody>
      </p:sp>
    </p:spTree>
    <p:extLst>
      <p:ext uri="{BB962C8B-B14F-4D97-AF65-F5344CB8AC3E}">
        <p14:creationId xmlns:p14="http://schemas.microsoft.com/office/powerpoint/2010/main" val="1580546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a:solidFill>
                  <a:schemeClr val="tx1"/>
                </a:solidFill>
                <a:effectLst/>
                <a:latin typeface="Meta IGM" panose="02000503040000020004" pitchFamily="2" charset="0"/>
                <a:ea typeface="+mn-ea"/>
                <a:cs typeface="+mn-cs"/>
              </a:rPr>
              <a:t>Diese Folie zeigt sehr klar, wie sich die Entgeltlücke mit</a:t>
            </a:r>
            <a:r>
              <a:rPr lang="de-DE" sz="1200" b="0" i="0" kern="1200" baseline="0" dirty="0">
                <a:solidFill>
                  <a:schemeClr val="tx1"/>
                </a:solidFill>
                <a:effectLst/>
                <a:latin typeface="Meta IGM" panose="02000503040000020004" pitchFamily="2" charset="0"/>
                <a:ea typeface="+mn-ea"/>
                <a:cs typeface="+mn-cs"/>
              </a:rPr>
              <a:t> zunehmendem Lebensalter vergrößert. </a:t>
            </a:r>
          </a:p>
          <a:p>
            <a:r>
              <a:rPr lang="de-DE" sz="1200" b="0" i="0" kern="1200" dirty="0">
                <a:solidFill>
                  <a:schemeClr val="tx1"/>
                </a:solidFill>
                <a:effectLst/>
                <a:latin typeface="Meta IGM" panose="02000503040000020004" pitchFamily="2" charset="0"/>
                <a:ea typeface="+mn-ea"/>
                <a:cs typeface="+mn-cs"/>
              </a:rPr>
              <a:t>Der unbereinigte Gender Pay Gap liegt bei den 30-Jährigen noch bei 8 %. Am höchsten fällt er bei Beschäftigten im Alter zwischen 57 und 61 Jahren mit 27 % aus.</a:t>
            </a:r>
          </a:p>
          <a:p>
            <a:r>
              <a:rPr lang="de-DE" sz="1200" b="0" i="0" kern="1200" dirty="0">
                <a:solidFill>
                  <a:schemeClr val="tx1"/>
                </a:solidFill>
                <a:effectLst/>
                <a:latin typeface="Meta IGM" panose="02000503040000020004" pitchFamily="2" charset="0"/>
                <a:ea typeface="+mn-ea"/>
                <a:cs typeface="+mn-cs"/>
              </a:rPr>
              <a:t>Frauen sind in Deutschland bei der Geburt ihres ersten Kindes </a:t>
            </a:r>
            <a:r>
              <a:rPr lang="de-DE" sz="1200" b="1" i="0" u="sng" kern="1200" dirty="0">
                <a:solidFill>
                  <a:schemeClr val="tx1"/>
                </a:solidFill>
                <a:effectLst/>
                <a:latin typeface="Meta IGM" panose="02000503040000020004" pitchFamily="2" charset="0"/>
                <a:ea typeface="+mn-ea"/>
                <a:cs typeface="+mn-cs"/>
                <a:hlinkClick r:id="rId3" tooltip="Geburtenziffer 2022 auf 1,46 Kinder je Frau gesunken"/>
              </a:rPr>
              <a:t>durchschnittlich rund 30 Jahre alt</a:t>
            </a:r>
            <a:r>
              <a:rPr lang="de-DE" sz="1200" b="0" i="0" kern="1200" dirty="0">
                <a:solidFill>
                  <a:schemeClr val="tx1"/>
                </a:solidFill>
                <a:effectLst/>
                <a:latin typeface="Meta IGM" panose="02000503040000020004" pitchFamily="2" charset="0"/>
                <a:ea typeface="+mn-ea"/>
                <a:cs typeface="+mn-cs"/>
              </a:rPr>
              <a:t>. Ab diesem Alter stagniert ihr durchschnittlicher Bruttostundenverdienst nahezu, während er bei den Männern mit zunehmendem Alter fast stetig ansteigt. Das liegt</a:t>
            </a:r>
            <a:r>
              <a:rPr lang="de-DE" sz="1200" b="0" i="0" kern="1200" baseline="0" dirty="0">
                <a:solidFill>
                  <a:schemeClr val="tx1"/>
                </a:solidFill>
                <a:effectLst/>
                <a:latin typeface="Meta IGM" panose="02000503040000020004" pitchFamily="2" charset="0"/>
                <a:ea typeface="+mn-ea"/>
                <a:cs typeface="+mn-cs"/>
              </a:rPr>
              <a:t> auch </a:t>
            </a:r>
            <a:r>
              <a:rPr lang="de-DE" sz="1200" b="0" i="0" kern="1200" dirty="0">
                <a:solidFill>
                  <a:schemeClr val="tx1"/>
                </a:solidFill>
                <a:effectLst/>
                <a:latin typeface="Meta IGM" panose="02000503040000020004" pitchFamily="2" charset="0"/>
                <a:ea typeface="+mn-ea"/>
                <a:cs typeface="+mn-cs"/>
              </a:rPr>
              <a:t>daran, dass Frauen im Laufe ihres Erwerbslebens familienbedingt häufiger ihre Karriere unterbrechen und in Teilzeit arbeiten. Karrieresprünge und Lohnerhöhungen werden für Frauen somit seltener. </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8</a:t>
            </a:fld>
            <a:endParaRPr lang="de-DE" dirty="0"/>
          </a:p>
        </p:txBody>
      </p:sp>
    </p:spTree>
    <p:extLst>
      <p:ext uri="{BB962C8B-B14F-4D97-AF65-F5344CB8AC3E}">
        <p14:creationId xmlns:p14="http://schemas.microsoft.com/office/powerpoint/2010/main" val="3877153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Mit</a:t>
            </a:r>
            <a:r>
              <a:rPr lang="de-DE" baseline="0" dirty="0"/>
              <a:t> 30,5 Jahren bekommen Frauen statistisch gesehen ihr erstes Kind. Ab dann beginnt der Gender Pay Gap anzuwachsen, das haben wir auf der letzten Folie gesehen. Darauf geht das Zitat auf der rechten Seite ein. Das Deutsche Institut für Wirtschaftsforschung fordert daher politische Anreize zur Förderung einer besseren Vereinbarkeit und neue Arbeitszeitmodelle wie Führen in Teilzeit sowie die Ausweitung der Partnermonate beim Elterngeldbezug. BMW hat Regelungen zum Führen in Teilzeit geschaffen: </a:t>
            </a:r>
            <a:r>
              <a:rPr lang="de-DE" dirty="0">
                <a:hlinkClick r:id="rId3"/>
              </a:rPr>
              <a:t>Nominiert (bund-verlag.de)</a:t>
            </a:r>
            <a:r>
              <a:rPr lang="de-DE" baseline="0" dirty="0"/>
              <a:t> </a:t>
            </a:r>
          </a:p>
          <a:p>
            <a:endParaRPr lang="de-DE" baseline="0" dirty="0"/>
          </a:p>
          <a:p>
            <a:r>
              <a:rPr lang="de-DE" baseline="0" dirty="0"/>
              <a:t>Links sehen wir, dass es vor allem Mütter sind, die einen echten Nachteil haben. Im Alter von 45 Jahren erhält eine Frau mit zwei Kindern 42 Prozent weniger Entgelt als eine kinderlose Frau. </a:t>
            </a:r>
          </a:p>
          <a:p>
            <a:endParaRPr lang="de-DE" baseline="0" dirty="0"/>
          </a:p>
          <a:p>
            <a:endParaRPr lang="de-DE" baseline="0" dirty="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9</a:t>
            </a:fld>
            <a:endParaRPr lang="de-DE" dirty="0"/>
          </a:p>
        </p:txBody>
      </p:sp>
    </p:spTree>
    <p:extLst>
      <p:ext uri="{BB962C8B-B14F-4D97-AF65-F5344CB8AC3E}">
        <p14:creationId xmlns:p14="http://schemas.microsoft.com/office/powerpoint/2010/main" val="2749168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Betrachten</a:t>
            </a:r>
            <a:r>
              <a:rPr lang="de-DE" baseline="0" dirty="0"/>
              <a:t> wir die Lebenserwerbseinkommen dann stellen wir große Unterschiede fest. Männer in den westdeutschen Bundesländern erhalten im Durchschnitt am meisten – nämlich 1,5 Mio. Euro. </a:t>
            </a:r>
          </a:p>
          <a:p>
            <a:r>
              <a:rPr lang="de-DE" baseline="0" dirty="0"/>
              <a:t>Frauen ohne Kinder erhalten 1,3 oder 1,1 Mio. Euro und weit dahinter kommen die Mütter mit 830.000 bzw. 660.000 Euro. </a:t>
            </a:r>
          </a:p>
          <a:p>
            <a:endParaRPr lang="de-DE" baseline="0" dirty="0"/>
          </a:p>
          <a:p>
            <a:r>
              <a:rPr lang="de-DE" baseline="0" dirty="0"/>
              <a:t>Wir kommen auf das Thema im Laufe der Präsentation nochmal zu sprechen und können dann auch darüber diskutieren, woran genau es liegt, dass insbesondere Mütter so im Nachteil sind und vor allem wie wir das wieder rauskommen. Denn das ist ja ein Zustand mit dem wir uns nicht zufrieden geben wollen und können. </a:t>
            </a:r>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10</a:t>
            </a:fld>
            <a:endParaRPr lang="de-DE" dirty="0"/>
          </a:p>
        </p:txBody>
      </p:sp>
    </p:spTree>
    <p:extLst>
      <p:ext uri="{BB962C8B-B14F-4D97-AF65-F5344CB8AC3E}">
        <p14:creationId xmlns:p14="http://schemas.microsoft.com/office/powerpoint/2010/main" val="1056765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7A5ECE3D-4B62-964E-BF60-6DD95EC06B60}"/>
              </a:ext>
            </a:extLst>
          </p:cNvPr>
          <p:cNvSpPr/>
          <p:nvPr userDrawn="1"/>
        </p:nvSpPr>
        <p:spPr>
          <a:xfrm>
            <a:off x="0" y="0"/>
            <a:ext cx="9144000" cy="4064000"/>
          </a:xfrm>
          <a:prstGeom prst="rect">
            <a:avLst/>
          </a:prstGeom>
          <a:blipFill>
            <a:blip r:embed="rId2"/>
            <a:srcRect/>
            <a:stretch>
              <a:fillRect t="-66265" b="-662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a:stretch>
            <a:fillRect/>
          </a:stretch>
        </p:blipFill>
        <p:spPr>
          <a:xfrm>
            <a:off x="8173175" y="238618"/>
            <a:ext cx="720000" cy="720000"/>
          </a:xfrm>
          <a:prstGeom prst="rect">
            <a:avLst/>
          </a:prstGeom>
        </p:spPr>
      </p:pic>
      <p:sp>
        <p:nvSpPr>
          <p:cNvPr id="36" name="Rechteck 35">
            <a:extLst>
              <a:ext uri="{FF2B5EF4-FFF2-40B4-BE49-F238E27FC236}">
                <a16:creationId xmlns:a16="http://schemas.microsoft.com/office/drawing/2014/main" id="{551D7B0F-DCAE-5B45-A92D-07BA8B987DC0}"/>
              </a:ext>
            </a:extLst>
          </p:cNvPr>
          <p:cNvSpPr/>
          <p:nvPr userDrawn="1"/>
        </p:nvSpPr>
        <p:spPr>
          <a:xfrm rot="3786198">
            <a:off x="6696058" y="1848307"/>
            <a:ext cx="1741767" cy="4431387"/>
          </a:xfrm>
          <a:custGeom>
            <a:avLst/>
            <a:gdLst>
              <a:gd name="connsiteX0" fmla="*/ 0 w 1559566"/>
              <a:gd name="connsiteY0" fmla="*/ 0 h 3868614"/>
              <a:gd name="connsiteX1" fmla="*/ 1559566 w 1559566"/>
              <a:gd name="connsiteY1" fmla="*/ 0 h 3868614"/>
              <a:gd name="connsiteX2" fmla="*/ 1559566 w 1559566"/>
              <a:gd name="connsiteY2" fmla="*/ 3868614 h 3868614"/>
              <a:gd name="connsiteX3" fmla="*/ 0 w 1559566"/>
              <a:gd name="connsiteY3" fmla="*/ 3868614 h 3868614"/>
              <a:gd name="connsiteX4" fmla="*/ 0 w 1559566"/>
              <a:gd name="connsiteY4" fmla="*/ 0 h 3868614"/>
              <a:gd name="connsiteX0" fmla="*/ 0 w 1559566"/>
              <a:gd name="connsiteY0" fmla="*/ 0 h 3868614"/>
              <a:gd name="connsiteX1" fmla="*/ 1559566 w 1559566"/>
              <a:gd name="connsiteY1" fmla="*/ 0 h 3868614"/>
              <a:gd name="connsiteX2" fmla="*/ 424813 w 1559566"/>
              <a:gd name="connsiteY2" fmla="*/ 3663256 h 3868614"/>
              <a:gd name="connsiteX3" fmla="*/ 0 w 1559566"/>
              <a:gd name="connsiteY3" fmla="*/ 3868614 h 3868614"/>
              <a:gd name="connsiteX4" fmla="*/ 0 w 1559566"/>
              <a:gd name="connsiteY4" fmla="*/ 0 h 3868614"/>
              <a:gd name="connsiteX0" fmla="*/ 0 w 1559566"/>
              <a:gd name="connsiteY0" fmla="*/ 0 h 3868614"/>
              <a:gd name="connsiteX1" fmla="*/ 1559566 w 1559566"/>
              <a:gd name="connsiteY1" fmla="*/ 0 h 3868614"/>
              <a:gd name="connsiteX2" fmla="*/ 577634 w 1559566"/>
              <a:gd name="connsiteY2" fmla="*/ 3755016 h 3868614"/>
              <a:gd name="connsiteX3" fmla="*/ 0 w 1559566"/>
              <a:gd name="connsiteY3" fmla="*/ 3868614 h 3868614"/>
              <a:gd name="connsiteX4" fmla="*/ 0 w 1559566"/>
              <a:gd name="connsiteY4" fmla="*/ 0 h 3868614"/>
              <a:gd name="connsiteX0" fmla="*/ 0 w 1842555"/>
              <a:gd name="connsiteY0" fmla="*/ 0 h 3868614"/>
              <a:gd name="connsiteX1" fmla="*/ 1842555 w 1842555"/>
              <a:gd name="connsiteY1" fmla="*/ 172029 h 3868614"/>
              <a:gd name="connsiteX2" fmla="*/ 577634 w 1842555"/>
              <a:gd name="connsiteY2" fmla="*/ 3755016 h 3868614"/>
              <a:gd name="connsiteX3" fmla="*/ 0 w 1842555"/>
              <a:gd name="connsiteY3" fmla="*/ 3868614 h 3868614"/>
              <a:gd name="connsiteX4" fmla="*/ 0 w 1842555"/>
              <a:gd name="connsiteY4" fmla="*/ 0 h 3868614"/>
              <a:gd name="connsiteX0" fmla="*/ 0 w 1842555"/>
              <a:gd name="connsiteY0" fmla="*/ 0 h 3868614"/>
              <a:gd name="connsiteX1" fmla="*/ 1842555 w 1842555"/>
              <a:gd name="connsiteY1" fmla="*/ 172029 h 3868614"/>
              <a:gd name="connsiteX2" fmla="*/ 634265 w 1842555"/>
              <a:gd name="connsiteY2" fmla="*/ 3783743 h 3868614"/>
              <a:gd name="connsiteX3" fmla="*/ 0 w 1842555"/>
              <a:gd name="connsiteY3" fmla="*/ 3868614 h 3868614"/>
              <a:gd name="connsiteX4" fmla="*/ 0 w 1842555"/>
              <a:gd name="connsiteY4" fmla="*/ 0 h 3868614"/>
              <a:gd name="connsiteX0" fmla="*/ 0 w 1842555"/>
              <a:gd name="connsiteY0" fmla="*/ 0 h 3868614"/>
              <a:gd name="connsiteX1" fmla="*/ 1842555 w 1842555"/>
              <a:gd name="connsiteY1" fmla="*/ 172029 h 3868614"/>
              <a:gd name="connsiteX2" fmla="*/ 487189 w 1842555"/>
              <a:gd name="connsiteY2" fmla="*/ 3680657 h 3868614"/>
              <a:gd name="connsiteX3" fmla="*/ 0 w 1842555"/>
              <a:gd name="connsiteY3" fmla="*/ 3868614 h 3868614"/>
              <a:gd name="connsiteX4" fmla="*/ 0 w 1842555"/>
              <a:gd name="connsiteY4" fmla="*/ 0 h 3868614"/>
              <a:gd name="connsiteX0" fmla="*/ 0 w 1600947"/>
              <a:gd name="connsiteY0" fmla="*/ 0 h 3868614"/>
              <a:gd name="connsiteX1" fmla="*/ 1600947 w 1600947"/>
              <a:gd name="connsiteY1" fmla="*/ 807584 h 3868614"/>
              <a:gd name="connsiteX2" fmla="*/ 487189 w 1600947"/>
              <a:gd name="connsiteY2" fmla="*/ 3680657 h 3868614"/>
              <a:gd name="connsiteX3" fmla="*/ 0 w 1600947"/>
              <a:gd name="connsiteY3" fmla="*/ 3868614 h 3868614"/>
              <a:gd name="connsiteX4" fmla="*/ 0 w 1600947"/>
              <a:gd name="connsiteY4" fmla="*/ 0 h 3868614"/>
              <a:gd name="connsiteX0" fmla="*/ 0 w 1603382"/>
              <a:gd name="connsiteY0" fmla="*/ 0 h 3868614"/>
              <a:gd name="connsiteX1" fmla="*/ 1603382 w 1603382"/>
              <a:gd name="connsiteY1" fmla="*/ 815034 h 3868614"/>
              <a:gd name="connsiteX2" fmla="*/ 487189 w 1603382"/>
              <a:gd name="connsiteY2" fmla="*/ 3680657 h 3868614"/>
              <a:gd name="connsiteX3" fmla="*/ 0 w 1603382"/>
              <a:gd name="connsiteY3" fmla="*/ 3868614 h 3868614"/>
              <a:gd name="connsiteX4" fmla="*/ 0 w 1603382"/>
              <a:gd name="connsiteY4" fmla="*/ 0 h 3868614"/>
              <a:gd name="connsiteX0" fmla="*/ 0 w 1603382"/>
              <a:gd name="connsiteY0" fmla="*/ 0 h 4431387"/>
              <a:gd name="connsiteX1" fmla="*/ 1603382 w 1603382"/>
              <a:gd name="connsiteY1" fmla="*/ 815034 h 4431387"/>
              <a:gd name="connsiteX2" fmla="*/ 19379 w 1603382"/>
              <a:gd name="connsiteY2" fmla="*/ 4431387 h 4431387"/>
              <a:gd name="connsiteX3" fmla="*/ 0 w 1603382"/>
              <a:gd name="connsiteY3" fmla="*/ 3868614 h 4431387"/>
              <a:gd name="connsiteX4" fmla="*/ 0 w 1603382"/>
              <a:gd name="connsiteY4" fmla="*/ 0 h 4431387"/>
              <a:gd name="connsiteX0" fmla="*/ 0 w 1741767"/>
              <a:gd name="connsiteY0" fmla="*/ 0 h 4431387"/>
              <a:gd name="connsiteX1" fmla="*/ 1741767 w 1741767"/>
              <a:gd name="connsiteY1" fmla="*/ 885230 h 4431387"/>
              <a:gd name="connsiteX2" fmla="*/ 19379 w 1741767"/>
              <a:gd name="connsiteY2" fmla="*/ 4431387 h 4431387"/>
              <a:gd name="connsiteX3" fmla="*/ 0 w 1741767"/>
              <a:gd name="connsiteY3" fmla="*/ 3868614 h 4431387"/>
              <a:gd name="connsiteX4" fmla="*/ 0 w 1741767"/>
              <a:gd name="connsiteY4" fmla="*/ 0 h 4431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767" h="4431387">
                <a:moveTo>
                  <a:pt x="0" y="0"/>
                </a:moveTo>
                <a:lnTo>
                  <a:pt x="1741767" y="885230"/>
                </a:lnTo>
                <a:lnTo>
                  <a:pt x="19379" y="4431387"/>
                </a:lnTo>
                <a:lnTo>
                  <a:pt x="0" y="38686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pic>
        <p:nvPicPr>
          <p:cNvPr id="17" name="Grafik 16">
            <a:extLst>
              <a:ext uri="{FF2B5EF4-FFF2-40B4-BE49-F238E27FC236}">
                <a16:creationId xmlns:a16="http://schemas.microsoft.com/office/drawing/2014/main" id="{4E3C6881-1EC9-344B-982B-270E2D0F9747}"/>
              </a:ext>
            </a:extLst>
          </p:cNvPr>
          <p:cNvPicPr>
            <a:picLocks noChangeAspect="1"/>
          </p:cNvPicPr>
          <p:nvPr userDrawn="1"/>
        </p:nvPicPr>
        <p:blipFill>
          <a:blip r:embed="rId4"/>
          <a:stretch>
            <a:fillRect/>
          </a:stretch>
        </p:blipFill>
        <p:spPr>
          <a:xfrm>
            <a:off x="-2087" y="961579"/>
            <a:ext cx="6793484" cy="4181919"/>
          </a:xfrm>
          <a:prstGeom prst="rect">
            <a:avLst/>
          </a:prstGeom>
        </p:spPr>
      </p:pic>
      <p:sp>
        <p:nvSpPr>
          <p:cNvPr id="2" name="Title 1"/>
          <p:cNvSpPr>
            <a:spLocks noGrp="1"/>
          </p:cNvSpPr>
          <p:nvPr>
            <p:ph type="ctrTitle" hasCustomPrompt="1"/>
          </p:nvPr>
        </p:nvSpPr>
        <p:spPr>
          <a:xfrm>
            <a:off x="250825" y="2876550"/>
            <a:ext cx="4859057" cy="1541626"/>
          </a:xfrm>
        </p:spPr>
        <p:txBody>
          <a:bodyPr anchor="b" anchorCtr="0"/>
          <a:lstStyle>
            <a:lvl1pPr algn="l">
              <a:defRPr sz="3500" b="1" i="0" spc="200" baseline="0">
                <a:solidFill>
                  <a:schemeClr val="bg1"/>
                </a:solidFill>
                <a:latin typeface="Meta Head IGM Cond Black" panose="02000506030000020004" pitchFamily="2" charset="77"/>
              </a:defRPr>
            </a:lvl1pPr>
          </a:lstStyle>
          <a:p>
            <a:r>
              <a:rPr lang="de-DE" dirty="0"/>
              <a:t>PRÄSENTATIONSTITEL BEARBEITEN</a:t>
            </a:r>
            <a:endParaRPr lang="en-US" dirty="0"/>
          </a:p>
        </p:txBody>
      </p:sp>
      <p:sp>
        <p:nvSpPr>
          <p:cNvPr id="15" name="Textplatzhalter 14">
            <a:extLst>
              <a:ext uri="{FF2B5EF4-FFF2-40B4-BE49-F238E27FC236}">
                <a16:creationId xmlns:a16="http://schemas.microsoft.com/office/drawing/2014/main" id="{64E9B235-21E8-9341-A119-8338AD853901}"/>
              </a:ext>
            </a:extLst>
          </p:cNvPr>
          <p:cNvSpPr>
            <a:spLocks noGrp="1"/>
          </p:cNvSpPr>
          <p:nvPr>
            <p:ph type="body" sz="quarter" idx="14" hasCustomPrompt="1"/>
          </p:nvPr>
        </p:nvSpPr>
        <p:spPr>
          <a:xfrm>
            <a:off x="250825" y="4430210"/>
            <a:ext cx="2514146" cy="379256"/>
          </a:xfrm>
        </p:spPr>
        <p:txBody>
          <a:bodyPr wrap="none" lIns="0" tIns="0" rIns="0" bIns="0" anchor="ctr" anchorCtr="0">
            <a:normAutofit/>
          </a:bodyPr>
          <a:lstStyle>
            <a:lvl1pPr marL="0" indent="0">
              <a:buNone/>
              <a:defRPr sz="2100" b="0" i="0" spc="100" baseline="0">
                <a:solidFill>
                  <a:schemeClr val="bg1"/>
                </a:solidFill>
                <a:latin typeface="Meta Head IGM Cond Light" panose="02000506030000020004" pitchFamily="2" charset="77"/>
              </a:defRPr>
            </a:lvl1pPr>
          </a:lstStyle>
          <a:p>
            <a:r>
              <a:rPr lang="de-DE" dirty="0"/>
              <a:t>Datum</a:t>
            </a:r>
          </a:p>
        </p:txBody>
      </p:sp>
    </p:spTree>
    <p:extLst>
      <p:ext uri="{BB962C8B-B14F-4D97-AF65-F5344CB8AC3E}">
        <p14:creationId xmlns:p14="http://schemas.microsoft.com/office/powerpoint/2010/main" val="6333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1F23BECE-CEAD-244B-9663-16ADF04A591A}"/>
              </a:ext>
            </a:extLst>
          </p:cNvPr>
          <p:cNvPicPr>
            <a:picLocks noChangeAspect="1"/>
          </p:cNvPicPr>
          <p:nvPr userDrawn="1"/>
        </p:nvPicPr>
        <p:blipFill>
          <a:blip r:embed="rId2"/>
          <a:stretch>
            <a:fillRect/>
          </a:stretch>
        </p:blipFill>
        <p:spPr>
          <a:xfrm>
            <a:off x="0" y="0"/>
            <a:ext cx="8516009" cy="5143500"/>
          </a:xfrm>
          <a:prstGeom prst="rect">
            <a:avLst/>
          </a:prstGeom>
        </p:spPr>
      </p:pic>
      <p:sp>
        <p:nvSpPr>
          <p:cNvPr id="6" name="Rechteck 5">
            <a:extLst>
              <a:ext uri="{FF2B5EF4-FFF2-40B4-BE49-F238E27FC236}">
                <a16:creationId xmlns:a16="http://schemas.microsoft.com/office/drawing/2014/main" id="{A40B9E7E-0156-544E-8B23-4556027F32C5}"/>
              </a:ext>
            </a:extLst>
          </p:cNvPr>
          <p:cNvSpPr/>
          <p:nvPr userDrawn="1"/>
        </p:nvSpPr>
        <p:spPr>
          <a:xfrm>
            <a:off x="6825727" y="4651717"/>
            <a:ext cx="2318273" cy="494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sp>
        <p:nvSpPr>
          <p:cNvPr id="5" name="Textfeld 4">
            <a:extLst>
              <a:ext uri="{FF2B5EF4-FFF2-40B4-BE49-F238E27FC236}">
                <a16:creationId xmlns:a16="http://schemas.microsoft.com/office/drawing/2014/main" id="{027B3B13-3C71-104B-92CD-29B6205299BB}"/>
              </a:ext>
            </a:extLst>
          </p:cNvPr>
          <p:cNvSpPr txBox="1"/>
          <p:nvPr userDrawn="1"/>
        </p:nvSpPr>
        <p:spPr>
          <a:xfrm>
            <a:off x="5705475" y="3544563"/>
            <a:ext cx="3187699" cy="1354217"/>
          </a:xfrm>
          <a:prstGeom prst="rect">
            <a:avLst/>
          </a:prstGeom>
          <a:noFill/>
        </p:spPr>
        <p:txBody>
          <a:bodyPr wrap="square" lIns="0" tIns="0" rIns="0" bIns="0" rtlCol="0" anchor="b">
            <a:spAutoFit/>
          </a:bodyPr>
          <a:lstStyle/>
          <a:p>
            <a:pPr algn="r"/>
            <a:r>
              <a:rPr lang="de-DE" sz="1100" b="0" i="0" kern="1200" dirty="0">
                <a:solidFill>
                  <a:srgbClr val="3C3C3B"/>
                </a:solidFill>
                <a:effectLst/>
                <a:latin typeface="Meta IGM" panose="02000503040000020004" pitchFamily="2" charset="0"/>
                <a:ea typeface="+mn-ea"/>
                <a:cs typeface="+mn-cs"/>
              </a:rPr>
              <a:t>IG METALL </a:t>
            </a:r>
            <a:br>
              <a:rPr lang="de-DE" sz="1100" b="0" i="0" kern="1200" dirty="0">
                <a:solidFill>
                  <a:srgbClr val="3C3C3B"/>
                </a:solidFill>
                <a:effectLst/>
                <a:latin typeface="Meta IGM" panose="02000503040000020004" pitchFamily="2" charset="0"/>
                <a:ea typeface="+mn-ea"/>
                <a:cs typeface="+mn-cs"/>
              </a:rPr>
            </a:br>
            <a:r>
              <a:rPr lang="de-DE" sz="1100" b="1" i="0" kern="1200" dirty="0">
                <a:solidFill>
                  <a:srgbClr val="3C3C3B"/>
                </a:solidFill>
                <a:effectLst/>
                <a:latin typeface="Meta IGM" panose="02000503040000020004" pitchFamily="2" charset="0"/>
                <a:ea typeface="+mn-ea"/>
                <a:cs typeface="+mn-cs"/>
              </a:rPr>
              <a:t>Vorstand</a:t>
            </a:r>
          </a:p>
          <a:p>
            <a:pPr algn="r"/>
            <a:endParaRPr lang="de-DE" sz="1100" b="0" i="0" kern="1200" dirty="0">
              <a:solidFill>
                <a:srgbClr val="3C3C3B"/>
              </a:solidFill>
              <a:effectLst/>
              <a:latin typeface="Meta IGM" panose="02000503040000020004" pitchFamily="2" charset="0"/>
              <a:ea typeface="+mn-ea"/>
              <a:cs typeface="+mn-cs"/>
            </a:endParaRPr>
          </a:p>
          <a:p>
            <a:pPr algn="r"/>
            <a:r>
              <a:rPr lang="de-DE" sz="1100" b="0" i="0" kern="1200" dirty="0">
                <a:solidFill>
                  <a:srgbClr val="3C3C3B"/>
                </a:solidFill>
                <a:effectLst/>
                <a:latin typeface="Meta IGM" panose="02000503040000020004" pitchFamily="2" charset="0"/>
                <a:ea typeface="+mn-ea"/>
                <a:cs typeface="+mn-cs"/>
              </a:rPr>
              <a:t>Pia Bräuning</a:t>
            </a:r>
            <a:br>
              <a:rPr lang="de-DE" sz="1100" b="0" i="0" kern="1200" dirty="0">
                <a:solidFill>
                  <a:srgbClr val="3C3C3B"/>
                </a:solidFill>
                <a:effectLst/>
                <a:latin typeface="Meta IGM" panose="02000503040000020004" pitchFamily="2" charset="0"/>
                <a:ea typeface="+mn-ea"/>
                <a:cs typeface="+mn-cs"/>
              </a:rPr>
            </a:br>
            <a:r>
              <a:rPr lang="de-DE" sz="1100" b="0" i="0" kern="1200" dirty="0">
                <a:solidFill>
                  <a:srgbClr val="3C3C3B"/>
                </a:solidFill>
                <a:effectLst/>
                <a:latin typeface="Meta IGM" panose="02000503040000020004" pitchFamily="2" charset="0"/>
                <a:ea typeface="+mn-ea"/>
                <a:cs typeface="+mn-cs"/>
              </a:rPr>
              <a:t>Wilhelm-Leuschner-Straße</a:t>
            </a:r>
            <a:r>
              <a:rPr lang="de-DE" sz="1100" b="0" i="0" kern="1200" baseline="0" dirty="0">
                <a:solidFill>
                  <a:srgbClr val="3C3C3B"/>
                </a:solidFill>
                <a:effectLst/>
                <a:latin typeface="Meta IGM" panose="02000503040000020004" pitchFamily="2" charset="0"/>
                <a:ea typeface="+mn-ea"/>
                <a:cs typeface="+mn-cs"/>
              </a:rPr>
              <a:t> 79</a:t>
            </a:r>
            <a:br>
              <a:rPr lang="de-DE" sz="1100" b="0" i="0" kern="1200" dirty="0">
                <a:solidFill>
                  <a:srgbClr val="3C3C3B"/>
                </a:solidFill>
                <a:effectLst/>
                <a:latin typeface="Meta IGM" panose="02000503040000020004" pitchFamily="2" charset="0"/>
                <a:ea typeface="+mn-ea"/>
                <a:cs typeface="+mn-cs"/>
              </a:rPr>
            </a:br>
            <a:r>
              <a:rPr lang="de-DE" sz="1100" b="0" i="0" kern="1200" dirty="0">
                <a:solidFill>
                  <a:srgbClr val="3C3C3B"/>
                </a:solidFill>
                <a:effectLst/>
                <a:latin typeface="Meta IGM" panose="02000503040000020004" pitchFamily="2" charset="0"/>
                <a:ea typeface="+mn-ea"/>
                <a:cs typeface="+mn-cs"/>
              </a:rPr>
              <a:t>60329 Frankfurt</a:t>
            </a:r>
          </a:p>
          <a:p>
            <a:pPr algn="r"/>
            <a:br>
              <a:rPr lang="de-DE" sz="1100" b="0" i="0" kern="1200" dirty="0">
                <a:solidFill>
                  <a:srgbClr val="3C3C3B"/>
                </a:solidFill>
                <a:effectLst/>
                <a:latin typeface="Meta IGM" panose="02000503040000020004" pitchFamily="2" charset="0"/>
                <a:ea typeface="+mn-ea"/>
                <a:cs typeface="+mn-cs"/>
              </a:rPr>
            </a:br>
            <a:r>
              <a:rPr lang="de-DE" sz="1100" b="0" i="0" kern="1200" dirty="0">
                <a:solidFill>
                  <a:srgbClr val="3C3C3B"/>
                </a:solidFill>
                <a:effectLst/>
                <a:latin typeface="Meta IGM" panose="02000503040000020004" pitchFamily="2" charset="0"/>
                <a:ea typeface="+mn-ea"/>
                <a:cs typeface="+mn-cs"/>
              </a:rPr>
              <a:t>pia.braeuning@igmetall.de</a:t>
            </a:r>
          </a:p>
        </p:txBody>
      </p:sp>
      <p:sp>
        <p:nvSpPr>
          <p:cNvPr id="7" name="Title 1">
            <a:extLst>
              <a:ext uri="{FF2B5EF4-FFF2-40B4-BE49-F238E27FC236}">
                <a16:creationId xmlns:a16="http://schemas.microsoft.com/office/drawing/2014/main" id="{C68D3693-BBC6-414A-8E27-D8298EF983B2}"/>
              </a:ext>
            </a:extLst>
          </p:cNvPr>
          <p:cNvSpPr>
            <a:spLocks noGrp="1"/>
          </p:cNvSpPr>
          <p:nvPr>
            <p:ph type="ctrTitle" hasCustomPrompt="1"/>
          </p:nvPr>
        </p:nvSpPr>
        <p:spPr>
          <a:xfrm>
            <a:off x="250825" y="1603659"/>
            <a:ext cx="4859057" cy="2524062"/>
          </a:xfrm>
        </p:spPr>
        <p:txBody>
          <a:bodyPr anchor="ctr" anchorCtr="0"/>
          <a:lstStyle>
            <a:lvl1pPr algn="l">
              <a:defRPr sz="3500" b="1" i="0" spc="200" baseline="0">
                <a:solidFill>
                  <a:schemeClr val="bg1"/>
                </a:solidFill>
                <a:latin typeface="Meta Head IGM Cond Black" panose="02000506030000020004" pitchFamily="2" charset="77"/>
              </a:defRPr>
            </a:lvl1pPr>
          </a:lstStyle>
          <a:p>
            <a:r>
              <a:rPr lang="de-DE" dirty="0"/>
              <a:t>VIELEN DANK FÜR IHRE</a:t>
            </a:r>
            <a:br>
              <a:rPr lang="de-DE" dirty="0"/>
            </a:br>
            <a:r>
              <a:rPr lang="de-DE" dirty="0"/>
              <a:t>AUFMERKSAMKEIT.</a:t>
            </a:r>
            <a:endParaRPr lang="en-US" dirty="0"/>
          </a:p>
        </p:txBody>
      </p:sp>
    </p:spTree>
    <p:extLst>
      <p:ext uri="{BB962C8B-B14F-4D97-AF65-F5344CB8AC3E}">
        <p14:creationId xmlns:p14="http://schemas.microsoft.com/office/powerpoint/2010/main" val="1809638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183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Inhalt neu mit UZ">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080000"/>
            <a:ext cx="8642349" cy="454025"/>
          </a:xfrm>
        </p:spPr>
        <p:txBody>
          <a:bodyPr/>
          <a:lstStyle>
            <a:lvl1pPr>
              <a:defRPr sz="3600" spc="200" baseline="0"/>
            </a:lvl1pPr>
          </a:lstStyle>
          <a:p>
            <a:r>
              <a:rPr lang="de-DE" dirty="0"/>
              <a:t>TITEL BEARBEITEN</a:t>
            </a:r>
            <a:endParaRPr lang="en-US" dirty="0"/>
          </a:p>
        </p:txBody>
      </p:sp>
      <p:sp>
        <p:nvSpPr>
          <p:cNvPr id="9" name="Textplatzhalter 8">
            <a:extLst>
              <a:ext uri="{FF2B5EF4-FFF2-40B4-BE49-F238E27FC236}">
                <a16:creationId xmlns:a16="http://schemas.microsoft.com/office/drawing/2014/main" id="{CBAFFCE6-5B0A-D047-AF37-74CD899250A6}"/>
              </a:ext>
            </a:extLst>
          </p:cNvPr>
          <p:cNvSpPr>
            <a:spLocks noGrp="1"/>
          </p:cNvSpPr>
          <p:nvPr>
            <p:ph type="body" sz="quarter" idx="13" hasCustomPrompt="1"/>
          </p:nvPr>
        </p:nvSpPr>
        <p:spPr>
          <a:xfrm>
            <a:off x="250825" y="1544968"/>
            <a:ext cx="8642349" cy="495300"/>
          </a:xfrm>
        </p:spPr>
        <p:txBody>
          <a:bodyPr lIns="0" tIns="0" rIns="0" bIns="0" anchor="ctr" anchorCtr="0">
            <a:noAutofit/>
          </a:bodyPr>
          <a:lstStyle>
            <a:lvl1pPr marL="0" indent="0">
              <a:buNone/>
              <a:defRPr sz="2000" b="0" i="0" spc="100" baseline="0">
                <a:latin typeface="Meta Head IGM Cond Light" panose="02000506030000020004" pitchFamily="2" charset="77"/>
              </a:defRPr>
            </a:lvl1pPr>
          </a:lstStyle>
          <a:p>
            <a:r>
              <a:rPr lang="de-DE" dirty="0"/>
              <a:t>Unterzeile einfügen</a:t>
            </a:r>
          </a:p>
        </p:txBody>
      </p:sp>
      <p:sp>
        <p:nvSpPr>
          <p:cNvPr id="5" name="Textplatzhalter 4">
            <a:extLst>
              <a:ext uri="{FF2B5EF4-FFF2-40B4-BE49-F238E27FC236}">
                <a16:creationId xmlns:a16="http://schemas.microsoft.com/office/drawing/2014/main" id="{C484D422-AB7F-487F-A33B-1609A8969713}"/>
              </a:ext>
            </a:extLst>
          </p:cNvPr>
          <p:cNvSpPr>
            <a:spLocks noGrp="1"/>
          </p:cNvSpPr>
          <p:nvPr>
            <p:ph type="body" sz="quarter" idx="14"/>
          </p:nvPr>
        </p:nvSpPr>
        <p:spPr>
          <a:xfrm>
            <a:off x="250825" y="2220913"/>
            <a:ext cx="7945438" cy="2468562"/>
          </a:xfrm>
        </p:spPr>
        <p:txBody>
          <a:bodyPr/>
          <a:lstStyle>
            <a:lvl1pPr marL="266700" indent="-266700">
              <a:lnSpc>
                <a:spcPct val="100000"/>
              </a:lnSpc>
              <a:tabLst>
                <a:tab pos="266700" algn="l"/>
              </a:tabLst>
              <a:defRPr/>
            </a:lvl1pPr>
            <a:lvl2pPr>
              <a:lnSpc>
                <a:spcPct val="100000"/>
              </a:lnSpc>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461902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und Bi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001CDCDC-9FD7-124F-8804-E1312D31FB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495291">
            <a:off x="6866841" y="783813"/>
            <a:ext cx="3942202" cy="3547982"/>
          </a:xfrm>
          <a:prstGeom prst="rect">
            <a:avLst/>
          </a:prstGeom>
        </p:spPr>
      </p:pic>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9" y="4678177"/>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4"/>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4"/>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4"/>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4"/>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sz="900" b="0" i="0" smtClean="0">
                <a:latin typeface="Meta IGM" panose="02000503040000020004" pitchFamily="2" charset="0"/>
              </a:rPr>
              <a:pPr algn="ctr"/>
              <a:t>‹Nr.›</a:t>
            </a:fld>
            <a:endParaRPr lang="de-DE" sz="900" b="0" i="0" dirty="0">
              <a:latin typeface="Meta IGM" panose="02000503040000020004" pitchFamily="2" charset="0"/>
            </a:endParaRPr>
          </a:p>
        </p:txBody>
      </p:sp>
      <p:sp>
        <p:nvSpPr>
          <p:cNvPr id="19" name="Bildplatzhalter 9">
            <a:extLst>
              <a:ext uri="{FF2B5EF4-FFF2-40B4-BE49-F238E27FC236}">
                <a16:creationId xmlns:a16="http://schemas.microsoft.com/office/drawing/2014/main" id="{FF956EC7-776B-4241-A725-6DBF8BA39579}"/>
              </a:ext>
            </a:extLst>
          </p:cNvPr>
          <p:cNvSpPr>
            <a:spLocks noGrp="1"/>
          </p:cNvSpPr>
          <p:nvPr>
            <p:ph type="pic" sz="quarter" idx="15"/>
          </p:nvPr>
        </p:nvSpPr>
        <p:spPr>
          <a:xfrm>
            <a:off x="5474125" y="1297909"/>
            <a:ext cx="3492691" cy="3143422"/>
          </a:xfrm>
          <a:prstGeom prst="ellipse">
            <a:avLst/>
          </a:prstGeom>
          <a:solidFill>
            <a:schemeClr val="accent6"/>
          </a:solidFill>
          <a:effectLst/>
        </p:spPr>
        <p:txBody>
          <a:bodyPr lIns="0" tIns="0" rIns="0" bIns="0" anchor="ctr">
            <a:noAutofit/>
          </a:bodyPr>
          <a:lstStyle>
            <a:lvl1pPr marL="0" indent="0" algn="ctr">
              <a:buNone/>
              <a:defRPr sz="1350"/>
            </a:lvl1pPr>
          </a:lstStyle>
          <a:p>
            <a:r>
              <a:rPr lang="de-DE" dirty="0"/>
              <a:t>Bild durch Klicken auf Symbol hinzufügen</a:t>
            </a:r>
          </a:p>
        </p:txBody>
      </p:sp>
      <p:sp>
        <p:nvSpPr>
          <p:cNvPr id="14" name="Title 1">
            <a:extLst>
              <a:ext uri="{FF2B5EF4-FFF2-40B4-BE49-F238E27FC236}">
                <a16:creationId xmlns:a16="http://schemas.microsoft.com/office/drawing/2014/main" id="{3E9AF4F9-220D-5949-8D85-C292C04BEB4B}"/>
              </a:ext>
            </a:extLst>
          </p:cNvPr>
          <p:cNvSpPr>
            <a:spLocks noGrp="1"/>
          </p:cNvSpPr>
          <p:nvPr>
            <p:ph type="title" hasCustomPrompt="1"/>
          </p:nvPr>
        </p:nvSpPr>
        <p:spPr>
          <a:xfrm>
            <a:off x="250827" y="1297909"/>
            <a:ext cx="4321174" cy="454025"/>
          </a:xfrm>
        </p:spPr>
        <p:txBody>
          <a:bodyPr/>
          <a:lstStyle>
            <a:lvl1pPr>
              <a:defRPr spc="200" baseline="0"/>
            </a:lvl1pPr>
          </a:lstStyle>
          <a:p>
            <a:r>
              <a:rPr lang="de-DE" dirty="0"/>
              <a:t>TITEL BEARBEITEN</a:t>
            </a:r>
            <a:endParaRPr lang="en-US" dirty="0"/>
          </a:p>
        </p:txBody>
      </p:sp>
      <p:sp>
        <p:nvSpPr>
          <p:cNvPr id="15" name="Content Placeholder 2">
            <a:extLst>
              <a:ext uri="{FF2B5EF4-FFF2-40B4-BE49-F238E27FC236}">
                <a16:creationId xmlns:a16="http://schemas.microsoft.com/office/drawing/2014/main" id="{B9DFC48E-E578-E243-ABE3-3F5E4C14FBE5}"/>
              </a:ext>
            </a:extLst>
          </p:cNvPr>
          <p:cNvSpPr>
            <a:spLocks noGrp="1"/>
          </p:cNvSpPr>
          <p:nvPr>
            <p:ph idx="1" hasCustomPrompt="1"/>
          </p:nvPr>
        </p:nvSpPr>
        <p:spPr>
          <a:xfrm>
            <a:off x="250827" y="2314230"/>
            <a:ext cx="4768489" cy="2104349"/>
          </a:xfrm>
        </p:spPr>
        <p:txBody>
          <a:bodyPr lIns="0" tIns="0" rIns="0" bIns="0">
            <a:normAutofit/>
          </a:bodyPr>
          <a:lstStyle>
            <a:lvl1pPr marL="280797" indent="-279447">
              <a:spcBef>
                <a:spcPts val="750"/>
              </a:spcBef>
              <a:buSzPct val="90000"/>
              <a:buFontTx/>
              <a:buBlip>
                <a:blip r:embed="rId4"/>
              </a:buBlip>
              <a:defRPr sz="1800" b="0" i="0">
                <a:solidFill>
                  <a:srgbClr val="3C3C3B"/>
                </a:solidFill>
                <a:latin typeface="Meta IGM" panose="02000503040000020004" pitchFamily="2" charset="0"/>
              </a:defRPr>
            </a:lvl1pPr>
            <a:lvl2pPr marL="586344" indent="-279447">
              <a:spcBef>
                <a:spcPts val="750"/>
              </a:spcBef>
              <a:buSzPct val="90000"/>
              <a:buFontTx/>
              <a:buBlip>
                <a:blip r:embed="rId4"/>
              </a:buBlip>
              <a:defRPr sz="1800" b="0" i="0">
                <a:solidFill>
                  <a:srgbClr val="3C3C3B"/>
                </a:solidFill>
                <a:latin typeface="Meta IGM" panose="02000503040000020004" pitchFamily="2" charset="0"/>
              </a:defRPr>
            </a:lvl2pPr>
            <a:lvl3pPr marL="899541" indent="-285747">
              <a:spcBef>
                <a:spcPts val="750"/>
              </a:spcBef>
              <a:buFontTx/>
              <a:buBlip>
                <a:blip r:embed="rId4"/>
              </a:buBlip>
              <a:defRPr b="0" i="0">
                <a:solidFill>
                  <a:srgbClr val="3C3C3B"/>
                </a:solidFill>
                <a:latin typeface="Meta IGM" panose="02000503040000020004" pitchFamily="2" charset="0"/>
              </a:defRPr>
            </a:lvl3pPr>
            <a:lvl4pPr marL="1200138" indent="-279447">
              <a:spcBef>
                <a:spcPts val="750"/>
              </a:spcBef>
              <a:buFontTx/>
              <a:buBlip>
                <a:blip r:embed="rId4"/>
              </a:buBlip>
              <a:defRPr b="0" i="0">
                <a:solidFill>
                  <a:srgbClr val="3C3C3B"/>
                </a:solidFill>
                <a:latin typeface="Meta IGM" panose="02000503040000020004" pitchFamily="2" charset="0"/>
              </a:defRPr>
            </a:lvl4pPr>
            <a:lvl5pPr marL="1471036">
              <a:spcBef>
                <a:spcPts val="750"/>
              </a:spcBef>
              <a:defRPr b="0" i="0">
                <a:solidFill>
                  <a:srgbClr val="3C3C3B"/>
                </a:solidFill>
                <a:latin typeface="Meta IGM" panose="02000503040000020004" pitchFamily="2" charset="0"/>
              </a:defRPr>
            </a:lvl5pPr>
          </a:lstStyle>
          <a:p>
            <a:pPr lvl="0"/>
            <a:r>
              <a:rPr lang="de-DE" dirty="0"/>
              <a:t>Text einfügen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Textplatzhalter 8">
            <a:extLst>
              <a:ext uri="{FF2B5EF4-FFF2-40B4-BE49-F238E27FC236}">
                <a16:creationId xmlns:a16="http://schemas.microsoft.com/office/drawing/2014/main" id="{5B683BF3-B0C0-8646-A39A-BCC5DB1B377D}"/>
              </a:ext>
            </a:extLst>
          </p:cNvPr>
          <p:cNvSpPr>
            <a:spLocks noGrp="1"/>
          </p:cNvSpPr>
          <p:nvPr>
            <p:ph type="body" sz="quarter" idx="13" hasCustomPrompt="1"/>
          </p:nvPr>
        </p:nvSpPr>
        <p:spPr>
          <a:xfrm>
            <a:off x="250827" y="1754088"/>
            <a:ext cx="3127804" cy="300544"/>
          </a:xfrm>
          <a:noFill/>
          <a:effectLst/>
        </p:spPr>
        <p:txBody>
          <a:bodyPr wrap="square" lIns="0" tIns="0" rIns="0" bIns="0" anchor="ctr" anchorCtr="0">
            <a:spAutoFit/>
          </a:bodyPr>
          <a:lstStyle>
            <a:lvl1pPr marL="0" indent="0">
              <a:buNone/>
              <a:defRPr sz="2160" b="0" i="0" spc="100" baseline="0">
                <a:solidFill>
                  <a:srgbClr val="3C3C3B"/>
                </a:solidFill>
                <a:latin typeface="Meta Head IGM Cond Light" panose="02000506030000020004" pitchFamily="2" charset="77"/>
              </a:defRPr>
            </a:lvl1pPr>
          </a:lstStyle>
          <a:p>
            <a:r>
              <a:rPr lang="de-DE" dirty="0"/>
              <a:t>Unterzeile einfügen</a:t>
            </a:r>
          </a:p>
        </p:txBody>
      </p:sp>
    </p:spTree>
    <p:extLst>
      <p:ext uri="{BB962C8B-B14F-4D97-AF65-F5344CB8AC3E}">
        <p14:creationId xmlns:p14="http://schemas.microsoft.com/office/powerpoint/2010/main" val="4147018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und Megafon">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9" y="4678177"/>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sz="900" b="0" i="0" smtClean="0">
                <a:latin typeface="Meta IGM" panose="02000503040000020004" pitchFamily="2" charset="0"/>
              </a:rPr>
              <a:pPr algn="ctr"/>
              <a:t>‹Nr.›</a:t>
            </a:fld>
            <a:endParaRPr lang="de-DE" sz="900" b="0" i="0" dirty="0">
              <a:latin typeface="Meta IGM" panose="02000503040000020004" pitchFamily="2" charset="0"/>
            </a:endParaRPr>
          </a:p>
        </p:txBody>
      </p:sp>
      <p:sp>
        <p:nvSpPr>
          <p:cNvPr id="14" name="Title 1">
            <a:extLst>
              <a:ext uri="{FF2B5EF4-FFF2-40B4-BE49-F238E27FC236}">
                <a16:creationId xmlns:a16="http://schemas.microsoft.com/office/drawing/2014/main" id="{3E9AF4F9-220D-5949-8D85-C292C04BEB4B}"/>
              </a:ext>
            </a:extLst>
          </p:cNvPr>
          <p:cNvSpPr>
            <a:spLocks noGrp="1"/>
          </p:cNvSpPr>
          <p:nvPr>
            <p:ph type="title" hasCustomPrompt="1"/>
          </p:nvPr>
        </p:nvSpPr>
        <p:spPr>
          <a:xfrm>
            <a:off x="250827" y="1297909"/>
            <a:ext cx="4321174" cy="454025"/>
          </a:xfrm>
        </p:spPr>
        <p:txBody>
          <a:bodyPr/>
          <a:lstStyle>
            <a:lvl1pPr>
              <a:defRPr spc="200" baseline="0"/>
            </a:lvl1pPr>
          </a:lstStyle>
          <a:p>
            <a:r>
              <a:rPr lang="de-DE" dirty="0"/>
              <a:t>TITEL BEARBEITEN</a:t>
            </a:r>
            <a:endParaRPr lang="en-US" dirty="0"/>
          </a:p>
        </p:txBody>
      </p:sp>
      <p:sp>
        <p:nvSpPr>
          <p:cNvPr id="15" name="Content Placeholder 2">
            <a:extLst>
              <a:ext uri="{FF2B5EF4-FFF2-40B4-BE49-F238E27FC236}">
                <a16:creationId xmlns:a16="http://schemas.microsoft.com/office/drawing/2014/main" id="{B9DFC48E-E578-E243-ABE3-3F5E4C14FBE5}"/>
              </a:ext>
            </a:extLst>
          </p:cNvPr>
          <p:cNvSpPr>
            <a:spLocks noGrp="1"/>
          </p:cNvSpPr>
          <p:nvPr>
            <p:ph idx="1" hasCustomPrompt="1"/>
          </p:nvPr>
        </p:nvSpPr>
        <p:spPr>
          <a:xfrm>
            <a:off x="250827" y="2314230"/>
            <a:ext cx="4768489" cy="2104349"/>
          </a:xfrm>
        </p:spPr>
        <p:txBody>
          <a:bodyPr lIns="0" tIns="0" rIns="0" bIns="0">
            <a:normAutofit/>
          </a:bodyPr>
          <a:lstStyle>
            <a:lvl1pPr marL="280797" indent="-279447">
              <a:spcBef>
                <a:spcPts val="750"/>
              </a:spcBef>
              <a:buSzPct val="90000"/>
              <a:buFontTx/>
              <a:buBlip>
                <a:blip r:embed="rId2"/>
              </a:buBlip>
              <a:defRPr sz="1800" b="0" i="0">
                <a:solidFill>
                  <a:srgbClr val="3C3C3B"/>
                </a:solidFill>
                <a:latin typeface="Meta IGM" panose="02000503040000020004" pitchFamily="2" charset="0"/>
              </a:defRPr>
            </a:lvl1pPr>
            <a:lvl2pPr marL="586344" indent="-279447">
              <a:spcBef>
                <a:spcPts val="750"/>
              </a:spcBef>
              <a:buSzPct val="90000"/>
              <a:buFontTx/>
              <a:buBlip>
                <a:blip r:embed="rId2"/>
              </a:buBlip>
              <a:defRPr sz="1800" b="0" i="0">
                <a:solidFill>
                  <a:srgbClr val="3C3C3B"/>
                </a:solidFill>
                <a:latin typeface="Meta IGM" panose="02000503040000020004" pitchFamily="2" charset="0"/>
              </a:defRPr>
            </a:lvl2pPr>
            <a:lvl3pPr marL="899541" indent="-285747">
              <a:spcBef>
                <a:spcPts val="750"/>
              </a:spcBef>
              <a:buFontTx/>
              <a:buBlip>
                <a:blip r:embed="rId2"/>
              </a:buBlip>
              <a:defRPr b="0" i="0">
                <a:solidFill>
                  <a:srgbClr val="3C3C3B"/>
                </a:solidFill>
                <a:latin typeface="Meta IGM" panose="02000503040000020004" pitchFamily="2" charset="0"/>
              </a:defRPr>
            </a:lvl3pPr>
            <a:lvl4pPr marL="1200138" indent="-279447">
              <a:spcBef>
                <a:spcPts val="750"/>
              </a:spcBef>
              <a:buFontTx/>
              <a:buBlip>
                <a:blip r:embed="rId2"/>
              </a:buBlip>
              <a:defRPr b="0" i="0">
                <a:solidFill>
                  <a:srgbClr val="3C3C3B"/>
                </a:solidFill>
                <a:latin typeface="Meta IGM" panose="02000503040000020004" pitchFamily="2" charset="0"/>
              </a:defRPr>
            </a:lvl4pPr>
            <a:lvl5pPr marL="1471036">
              <a:spcBef>
                <a:spcPts val="750"/>
              </a:spcBef>
              <a:defRPr b="0" i="0">
                <a:solidFill>
                  <a:srgbClr val="3C3C3B"/>
                </a:solidFill>
                <a:latin typeface="Meta IGM" panose="02000503040000020004" pitchFamily="2" charset="0"/>
              </a:defRPr>
            </a:lvl5pPr>
          </a:lstStyle>
          <a:p>
            <a:pPr lvl="0"/>
            <a:r>
              <a:rPr lang="de-DE" dirty="0"/>
              <a:t>Text einfügen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Textplatzhalter 8">
            <a:extLst>
              <a:ext uri="{FF2B5EF4-FFF2-40B4-BE49-F238E27FC236}">
                <a16:creationId xmlns:a16="http://schemas.microsoft.com/office/drawing/2014/main" id="{5B683BF3-B0C0-8646-A39A-BCC5DB1B377D}"/>
              </a:ext>
            </a:extLst>
          </p:cNvPr>
          <p:cNvSpPr>
            <a:spLocks noGrp="1"/>
          </p:cNvSpPr>
          <p:nvPr>
            <p:ph type="body" sz="quarter" idx="13" hasCustomPrompt="1"/>
          </p:nvPr>
        </p:nvSpPr>
        <p:spPr>
          <a:xfrm>
            <a:off x="250827" y="1754088"/>
            <a:ext cx="3127804" cy="300544"/>
          </a:xfrm>
          <a:noFill/>
          <a:effectLst/>
        </p:spPr>
        <p:txBody>
          <a:bodyPr wrap="square" lIns="0" tIns="0" rIns="0" bIns="0" anchor="ctr" anchorCtr="0">
            <a:spAutoFit/>
          </a:bodyPr>
          <a:lstStyle>
            <a:lvl1pPr marL="0" indent="0">
              <a:buNone/>
              <a:defRPr sz="2160" b="0" i="0" spc="100" baseline="0">
                <a:solidFill>
                  <a:srgbClr val="3C3C3B"/>
                </a:solidFill>
                <a:latin typeface="Meta Head IGM Cond Light" panose="02000506030000020004" pitchFamily="2" charset="77"/>
              </a:defRPr>
            </a:lvl1pPr>
          </a:lstStyle>
          <a:p>
            <a:r>
              <a:rPr lang="de-DE" dirty="0"/>
              <a:t>Unterzeile einfügen</a:t>
            </a:r>
          </a:p>
        </p:txBody>
      </p:sp>
      <p:pic>
        <p:nvPicPr>
          <p:cNvPr id="3" name="Grafik 2">
            <a:extLst>
              <a:ext uri="{FF2B5EF4-FFF2-40B4-BE49-F238E27FC236}">
                <a16:creationId xmlns:a16="http://schemas.microsoft.com/office/drawing/2014/main" id="{DF2F02F7-D5D3-D74F-AD9F-18776F87CD0A}"/>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flipH="1">
            <a:off x="4830792" y="979592"/>
            <a:ext cx="3964615" cy="3770244"/>
          </a:xfrm>
          <a:prstGeom prst="rect">
            <a:avLst/>
          </a:prstGeom>
        </p:spPr>
      </p:pic>
    </p:spTree>
    <p:extLst>
      <p:ext uri="{BB962C8B-B14F-4D97-AF65-F5344CB8AC3E}">
        <p14:creationId xmlns:p14="http://schemas.microsoft.com/office/powerpoint/2010/main" val="389606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ohne Bi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BFFC5244-067F-C447-B524-C43904981697}"/>
              </a:ext>
            </a:extLst>
          </p:cNvPr>
          <p:cNvPicPr>
            <a:picLocks noChangeAspect="1"/>
          </p:cNvPicPr>
          <p:nvPr userDrawn="1"/>
        </p:nvPicPr>
        <p:blipFill>
          <a:blip r:embed="rId2"/>
          <a:stretch>
            <a:fillRect/>
          </a:stretch>
        </p:blipFill>
        <p:spPr>
          <a:xfrm>
            <a:off x="0" y="0"/>
            <a:ext cx="8516009" cy="5143500"/>
          </a:xfrm>
          <a:prstGeom prst="rect">
            <a:avLst/>
          </a:prstGeom>
        </p:spPr>
      </p:pic>
      <p:sp>
        <p:nvSpPr>
          <p:cNvPr id="2" name="Title 1"/>
          <p:cNvSpPr>
            <a:spLocks noGrp="1"/>
          </p:cNvSpPr>
          <p:nvPr>
            <p:ph type="ctrTitle" hasCustomPrompt="1"/>
          </p:nvPr>
        </p:nvSpPr>
        <p:spPr>
          <a:xfrm>
            <a:off x="250825" y="2374211"/>
            <a:ext cx="6591039" cy="961628"/>
          </a:xfrm>
        </p:spPr>
        <p:txBody>
          <a:bodyPr anchor="ctr" anchorCtr="0"/>
          <a:lstStyle>
            <a:lvl1pPr algn="l">
              <a:defRPr sz="3500" spc="200" baseline="0">
                <a:solidFill>
                  <a:schemeClr val="bg1"/>
                </a:solidFill>
              </a:defRPr>
            </a:lvl1pPr>
          </a:lstStyle>
          <a:p>
            <a:r>
              <a:rPr lang="de-DE" dirty="0"/>
              <a:t>Gleiches Entgelt</a:t>
            </a:r>
            <a:endParaRPr lang="en-US" dirty="0"/>
          </a:p>
        </p:txBody>
      </p:sp>
      <p:sp>
        <p:nvSpPr>
          <p:cNvPr id="15" name="Textplatzhalter 14">
            <a:extLst>
              <a:ext uri="{FF2B5EF4-FFF2-40B4-BE49-F238E27FC236}">
                <a16:creationId xmlns:a16="http://schemas.microsoft.com/office/drawing/2014/main" id="{64E9B235-21E8-9341-A119-8338AD853901}"/>
              </a:ext>
            </a:extLst>
          </p:cNvPr>
          <p:cNvSpPr>
            <a:spLocks noGrp="1"/>
          </p:cNvSpPr>
          <p:nvPr>
            <p:ph type="body" sz="quarter" idx="14" hasCustomPrompt="1"/>
          </p:nvPr>
        </p:nvSpPr>
        <p:spPr>
          <a:xfrm>
            <a:off x="250825" y="3352934"/>
            <a:ext cx="2514146" cy="347696"/>
          </a:xfrm>
        </p:spPr>
        <p:txBody>
          <a:bodyPr wrap="none" lIns="0" tIns="0" rIns="0" bIns="0" anchor="ctr" anchorCtr="0">
            <a:normAutofit/>
          </a:bodyPr>
          <a:lstStyle>
            <a:lvl1pPr marL="0" indent="0">
              <a:buNone/>
              <a:defRPr sz="2100" b="0" i="0" spc="100" baseline="0">
                <a:solidFill>
                  <a:schemeClr val="bg1"/>
                </a:solidFill>
                <a:latin typeface="Meta Head IGM Cond Light" panose="02000506030000020004" pitchFamily="2" charset="77"/>
              </a:defRPr>
            </a:lvl1pPr>
          </a:lstStyle>
          <a:p>
            <a:r>
              <a:rPr lang="de-DE" dirty="0"/>
              <a:t>Datum</a:t>
            </a:r>
          </a:p>
        </p:txBody>
      </p:sp>
    </p:spTree>
    <p:extLst>
      <p:ext uri="{BB962C8B-B14F-4D97-AF65-F5344CB8AC3E}">
        <p14:creationId xmlns:p14="http://schemas.microsoft.com/office/powerpoint/2010/main" val="119743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5A4C292A-10AF-5647-B74D-B0BC39786803}"/>
              </a:ext>
            </a:extLst>
          </p:cNvPr>
          <p:cNvPicPr>
            <a:picLocks noChangeAspect="1"/>
          </p:cNvPicPr>
          <p:nvPr userDrawn="1"/>
        </p:nvPicPr>
        <p:blipFill>
          <a:blip r:embed="rId2"/>
          <a:stretch>
            <a:fillRect/>
          </a:stretch>
        </p:blipFill>
        <p:spPr>
          <a:xfrm>
            <a:off x="0" y="0"/>
            <a:ext cx="8516009" cy="5143500"/>
          </a:xfrm>
          <a:prstGeom prst="rect">
            <a:avLst/>
          </a:prstGeom>
        </p:spPr>
      </p:pic>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a:stretch>
            <a:fillRect/>
          </a:stretch>
        </p:blipFill>
        <p:spPr>
          <a:xfrm>
            <a:off x="8173175" y="238618"/>
            <a:ext cx="720000" cy="720000"/>
          </a:xfrm>
          <a:prstGeom prst="rect">
            <a:avLst/>
          </a:prstGeom>
        </p:spPr>
      </p:pic>
      <p:sp>
        <p:nvSpPr>
          <p:cNvPr id="2" name="Title 1"/>
          <p:cNvSpPr>
            <a:spLocks noGrp="1"/>
          </p:cNvSpPr>
          <p:nvPr>
            <p:ph type="ctrTitle" hasCustomPrompt="1"/>
          </p:nvPr>
        </p:nvSpPr>
        <p:spPr>
          <a:xfrm>
            <a:off x="250825" y="1603659"/>
            <a:ext cx="4859057" cy="2524062"/>
          </a:xfrm>
        </p:spPr>
        <p:txBody>
          <a:bodyPr anchor="ctr" anchorCtr="0"/>
          <a:lstStyle>
            <a:lvl1pPr algn="l">
              <a:defRPr sz="3500" b="1" i="0" spc="200" baseline="0">
                <a:solidFill>
                  <a:schemeClr val="bg1"/>
                </a:solidFill>
                <a:latin typeface="Meta Head IGM Cond Black" panose="02000506030000020004" pitchFamily="2" charset="77"/>
              </a:defRPr>
            </a:lvl1pPr>
          </a:lstStyle>
          <a:p>
            <a:r>
              <a:rPr lang="de-DE" dirty="0"/>
              <a:t>ZWISCHENTITEL BEARBEITEN</a:t>
            </a:r>
            <a:endParaRPr lang="en-US" dirty="0"/>
          </a:p>
        </p:txBody>
      </p:sp>
    </p:spTree>
    <p:extLst>
      <p:ext uri="{BB962C8B-B14F-4D97-AF65-F5344CB8AC3E}">
        <p14:creationId xmlns:p14="http://schemas.microsoft.com/office/powerpoint/2010/main" val="366517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080000"/>
            <a:ext cx="8642349" cy="454025"/>
          </a:xfrm>
        </p:spPr>
        <p:txBody>
          <a:bodyPr/>
          <a:lstStyle>
            <a:lvl1pPr>
              <a:defRPr spc="200" baseline="0"/>
            </a:lvl1pPr>
          </a:lstStyle>
          <a:p>
            <a:r>
              <a:rPr lang="de-DE" dirty="0"/>
              <a:t>TITEL BEARBEITEN</a:t>
            </a:r>
            <a:endParaRPr lang="en-US" dirty="0"/>
          </a:p>
        </p:txBody>
      </p:sp>
      <p:sp>
        <p:nvSpPr>
          <p:cNvPr id="3" name="Content Placeholder 2"/>
          <p:cNvSpPr>
            <a:spLocks noGrp="1"/>
          </p:cNvSpPr>
          <p:nvPr>
            <p:ph idx="1"/>
          </p:nvPr>
        </p:nvSpPr>
        <p:spPr>
          <a:xfrm>
            <a:off x="250825" y="2299168"/>
            <a:ext cx="8642349" cy="2119409"/>
          </a:xfrm>
        </p:spPr>
        <p:txBody>
          <a:bodyPr lIns="0" tIns="0" rIns="0" bIns="0">
            <a:normAutofit/>
          </a:bodyPr>
          <a:lstStyle>
            <a:lvl1pPr marL="280800" indent="-279450">
              <a:spcBef>
                <a:spcPts val="750"/>
              </a:spcBef>
              <a:buSzPct val="90000"/>
              <a:buFontTx/>
              <a:buBlip>
                <a:blip r:embed="rId2"/>
              </a:buBlip>
              <a:defRPr sz="1800" b="0" i="0">
                <a:solidFill>
                  <a:srgbClr val="3C3C3B"/>
                </a:solidFill>
                <a:latin typeface="Meta IGM" panose="02000503040000020004" pitchFamily="2" charset="0"/>
              </a:defRPr>
            </a:lvl1pPr>
            <a:lvl2pPr marL="586350" indent="-279450">
              <a:spcBef>
                <a:spcPts val="750"/>
              </a:spcBef>
              <a:buSzPct val="90000"/>
              <a:buFontTx/>
              <a:buBlip>
                <a:blip r:embed="rId3"/>
              </a:buBlip>
              <a:defRPr sz="1800" b="0" i="0">
                <a:solidFill>
                  <a:srgbClr val="3C3C3B"/>
                </a:solidFill>
                <a:latin typeface="Meta IGM" panose="02000503040000020004" pitchFamily="2" charset="0"/>
              </a:defRPr>
            </a:lvl2pPr>
            <a:lvl3pPr marL="899550" indent="-285750">
              <a:spcBef>
                <a:spcPts val="750"/>
              </a:spcBef>
              <a:buFontTx/>
              <a:buBlip>
                <a:blip r:embed="rId3"/>
              </a:buBlip>
              <a:defRPr b="0" i="0">
                <a:solidFill>
                  <a:srgbClr val="3C3C3B"/>
                </a:solidFill>
                <a:latin typeface="Meta IGM" panose="02000503040000020004" pitchFamily="2" charset="0"/>
              </a:defRPr>
            </a:lvl3pPr>
            <a:lvl4pPr marL="1200150" indent="-279450">
              <a:spcBef>
                <a:spcPts val="750"/>
              </a:spcBef>
              <a:buFontTx/>
              <a:buBlip>
                <a:blip r:embed="rId3"/>
              </a:buBlip>
              <a:defRPr b="0" i="0">
                <a:solidFill>
                  <a:srgbClr val="3C3C3B"/>
                </a:solidFill>
                <a:latin typeface="Meta IGM" panose="02000503040000020004" pitchFamily="2" charset="0"/>
              </a:defRPr>
            </a:lvl4pPr>
            <a:lvl5pPr marL="1471050">
              <a:spcBef>
                <a:spcPts val="750"/>
              </a:spcBef>
              <a:defRPr b="0" i="0">
                <a:solidFill>
                  <a:srgbClr val="3C3C3B"/>
                </a:solidFill>
                <a:latin typeface="Meta IGM" panose="02000503040000020004" pitchFamily="2" charset="0"/>
              </a:defRPr>
            </a:lvl5pPr>
            <a:lvl6pPr marL="1885950" indent="-171450">
              <a:buFontTx/>
              <a:buBlip>
                <a:blip r:embed="rId3"/>
              </a:buBlip>
              <a:defRPr/>
            </a:lvl6pPr>
          </a:lstStyle>
          <a:p>
            <a:pPr lvl="0"/>
            <a:r>
              <a:rPr lang="de-DE"/>
              <a:t>Formatvorlagen des Textmasters bearbeiten</a:t>
            </a:r>
          </a:p>
        </p:txBody>
      </p:sp>
      <p:sp>
        <p:nvSpPr>
          <p:cNvPr id="9" name="Textplatzhalter 8">
            <a:extLst>
              <a:ext uri="{FF2B5EF4-FFF2-40B4-BE49-F238E27FC236}">
                <a16:creationId xmlns:a16="http://schemas.microsoft.com/office/drawing/2014/main" id="{CBAFFCE6-5B0A-D047-AF37-74CD899250A6}"/>
              </a:ext>
            </a:extLst>
          </p:cNvPr>
          <p:cNvSpPr>
            <a:spLocks noGrp="1"/>
          </p:cNvSpPr>
          <p:nvPr>
            <p:ph type="body" sz="quarter" idx="13" hasCustomPrompt="1"/>
          </p:nvPr>
        </p:nvSpPr>
        <p:spPr>
          <a:xfrm>
            <a:off x="250825" y="1544968"/>
            <a:ext cx="8642349" cy="495300"/>
          </a:xfrm>
        </p:spPr>
        <p:txBody>
          <a:bodyPr lIns="0" tIns="0" rIns="0" bIns="0" anchor="ctr" anchorCtr="0">
            <a:noAutofit/>
          </a:bodyPr>
          <a:lstStyle>
            <a:lvl1pPr marL="0" indent="0">
              <a:buNone/>
              <a:defRPr sz="2400" b="0" i="0" spc="100" baseline="0">
                <a:latin typeface="Meta Head IGM Cond Light" panose="02000506030000020004" pitchFamily="2" charset="77"/>
              </a:defRPr>
            </a:lvl1pPr>
          </a:lstStyle>
          <a:p>
            <a:r>
              <a:rPr lang="de-DE" dirty="0"/>
              <a:t>Unterzeile einfügen</a:t>
            </a:r>
          </a:p>
        </p:txBody>
      </p:sp>
      <p:sp>
        <p:nvSpPr>
          <p:cNvPr id="8" name="Textplatzhalter 3">
            <a:extLst>
              <a:ext uri="{FF2B5EF4-FFF2-40B4-BE49-F238E27FC236}">
                <a16:creationId xmlns:a16="http://schemas.microsoft.com/office/drawing/2014/main" id="{D7486DF0-5739-C444-8591-8165BD759D7F}"/>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4"/>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4"/>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4"/>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4"/>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Tree>
    <p:extLst>
      <p:ext uri="{BB962C8B-B14F-4D97-AF65-F5344CB8AC3E}">
        <p14:creationId xmlns:p14="http://schemas.microsoft.com/office/powerpoint/2010/main" val="143693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und Bilder in Dreieck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0824" y="2213003"/>
            <a:ext cx="4228968" cy="2228368"/>
          </a:xfrm>
        </p:spPr>
        <p:txBody>
          <a:bodyPr lIns="0" tIns="0" rIns="0" bIns="0">
            <a:noAutofit/>
          </a:bodyPr>
          <a:lstStyle>
            <a:lvl1pPr marL="243450">
              <a:defRPr b="0" i="0">
                <a:latin typeface="Meta IGM" panose="02000503040000020004" pitchFamily="2" charset="0"/>
              </a:defRPr>
            </a:lvl1pPr>
            <a:lvl2pPr>
              <a:defRPr/>
            </a:lvl2pPr>
            <a:lvl3pPr>
              <a:defRPr/>
            </a:lvl3pPr>
            <a:lvl4pPr>
              <a:defRPr/>
            </a:lvl4pPr>
            <a:lvl5pPr>
              <a:defRPr/>
            </a:lvl5pPr>
          </a:lstStyle>
          <a:p>
            <a:pPr lvl="0"/>
            <a:r>
              <a:rPr lang="de-DE"/>
              <a:t>Formatvorlagen des Textmasters bearbeiten</a:t>
            </a:r>
          </a:p>
        </p:txBody>
      </p:sp>
      <p:sp>
        <p:nvSpPr>
          <p:cNvPr id="9" name="Textplatzhalter 8">
            <a:extLst>
              <a:ext uri="{FF2B5EF4-FFF2-40B4-BE49-F238E27FC236}">
                <a16:creationId xmlns:a16="http://schemas.microsoft.com/office/drawing/2014/main" id="{701916FA-D5D3-3649-805F-88EF80C0F85B}"/>
              </a:ext>
            </a:extLst>
          </p:cNvPr>
          <p:cNvSpPr>
            <a:spLocks noGrp="1"/>
          </p:cNvSpPr>
          <p:nvPr>
            <p:ph type="body" sz="quarter" idx="13" hasCustomPrompt="1"/>
          </p:nvPr>
        </p:nvSpPr>
        <p:spPr>
          <a:xfrm>
            <a:off x="250825" y="1579389"/>
            <a:ext cx="4228967" cy="495300"/>
          </a:xfrm>
        </p:spPr>
        <p:txBody>
          <a:bodyPr lIns="0" tIns="0" rIns="0" bIns="0" anchor="ctr" anchorCtr="0">
            <a:noAutofit/>
          </a:bodyPr>
          <a:lstStyle>
            <a:lvl1pPr marL="0" indent="0">
              <a:buNone/>
              <a:defRPr sz="2400" b="0" i="0" spc="100" baseline="0">
                <a:latin typeface="Meta Head IGM Cond Light" panose="02000506030000020004" pitchFamily="2" charset="77"/>
              </a:defRPr>
            </a:lvl1pPr>
          </a:lstStyle>
          <a:p>
            <a:r>
              <a:rPr lang="de-DE" dirty="0"/>
              <a:t>Unterzeile einfügen</a:t>
            </a:r>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200" baseline="0"/>
            </a:lvl1pPr>
          </a:lstStyle>
          <a:p>
            <a:r>
              <a:rPr lang="de-DE" dirty="0"/>
              <a:t>TITEL BEARBEITEN</a:t>
            </a:r>
            <a:endParaRPr lang="en-US" dirty="0"/>
          </a:p>
        </p:txBody>
      </p:sp>
      <p:sp>
        <p:nvSpPr>
          <p:cNvPr id="6" name="Bildplatzhalter 5">
            <a:extLst>
              <a:ext uri="{FF2B5EF4-FFF2-40B4-BE49-F238E27FC236}">
                <a16:creationId xmlns:a16="http://schemas.microsoft.com/office/drawing/2014/main" id="{1AFD7D0B-45C0-0649-BF63-2ABAFA50360B}"/>
              </a:ext>
            </a:extLst>
          </p:cNvPr>
          <p:cNvSpPr>
            <a:spLocks noGrp="1"/>
          </p:cNvSpPr>
          <p:nvPr>
            <p:ph type="pic" sz="quarter" idx="15"/>
          </p:nvPr>
        </p:nvSpPr>
        <p:spPr>
          <a:xfrm>
            <a:off x="5250569" y="1732138"/>
            <a:ext cx="3895208" cy="3908072"/>
          </a:xfrm>
          <a:custGeom>
            <a:avLst/>
            <a:gdLst>
              <a:gd name="connsiteX0" fmla="*/ 0 w 2844800"/>
              <a:gd name="connsiteY0" fmla="*/ 1492250 h 1492250"/>
              <a:gd name="connsiteX1" fmla="*/ 1422400 w 2844800"/>
              <a:gd name="connsiteY1" fmla="*/ 0 h 1492250"/>
              <a:gd name="connsiteX2" fmla="*/ 2844800 w 2844800"/>
              <a:gd name="connsiteY2" fmla="*/ 1492250 h 1492250"/>
              <a:gd name="connsiteX3" fmla="*/ 0 w 2844800"/>
              <a:gd name="connsiteY3" fmla="*/ 1492250 h 1492250"/>
              <a:gd name="connsiteX0" fmla="*/ 0 w 3719689"/>
              <a:gd name="connsiteY0" fmla="*/ 1492250 h 3366205"/>
              <a:gd name="connsiteX1" fmla="*/ 1422400 w 3719689"/>
              <a:gd name="connsiteY1" fmla="*/ 0 h 3366205"/>
              <a:gd name="connsiteX2" fmla="*/ 3719689 w 3719689"/>
              <a:gd name="connsiteY2" fmla="*/ 3366205 h 3366205"/>
              <a:gd name="connsiteX3" fmla="*/ 0 w 3719689"/>
              <a:gd name="connsiteY3" fmla="*/ 1492250 h 3366205"/>
              <a:gd name="connsiteX0" fmla="*/ 0 w 3905955"/>
              <a:gd name="connsiteY0" fmla="*/ 1938161 h 3812116"/>
              <a:gd name="connsiteX1" fmla="*/ 3905955 w 3905955"/>
              <a:gd name="connsiteY1" fmla="*/ 0 h 3812116"/>
              <a:gd name="connsiteX2" fmla="*/ 3719689 w 3905955"/>
              <a:gd name="connsiteY2" fmla="*/ 3812116 h 3812116"/>
              <a:gd name="connsiteX3" fmla="*/ 0 w 3905955"/>
              <a:gd name="connsiteY3" fmla="*/ 1938161 h 3812116"/>
              <a:gd name="connsiteX0" fmla="*/ 0 w 3905955"/>
              <a:gd name="connsiteY0" fmla="*/ 1938161 h 3496027"/>
              <a:gd name="connsiteX1" fmla="*/ 3905955 w 3905955"/>
              <a:gd name="connsiteY1" fmla="*/ 0 h 3496027"/>
              <a:gd name="connsiteX2" fmla="*/ 3900311 w 3905955"/>
              <a:gd name="connsiteY2" fmla="*/ 3496027 h 3496027"/>
              <a:gd name="connsiteX3" fmla="*/ 0 w 3905955"/>
              <a:gd name="connsiteY3" fmla="*/ 1938161 h 3496027"/>
              <a:gd name="connsiteX0" fmla="*/ 0 w 3900342"/>
              <a:gd name="connsiteY0" fmla="*/ 1830917 h 3388783"/>
              <a:gd name="connsiteX1" fmla="*/ 3821289 w 3900342"/>
              <a:gd name="connsiteY1" fmla="*/ 0 h 3388783"/>
              <a:gd name="connsiteX2" fmla="*/ 3900311 w 3900342"/>
              <a:gd name="connsiteY2" fmla="*/ 3388783 h 3388783"/>
              <a:gd name="connsiteX3" fmla="*/ 0 w 3900342"/>
              <a:gd name="connsiteY3" fmla="*/ 1830917 h 3388783"/>
              <a:gd name="connsiteX0" fmla="*/ 0 w 3900561"/>
              <a:gd name="connsiteY0" fmla="*/ 1932517 h 3490383"/>
              <a:gd name="connsiteX1" fmla="*/ 3894666 w 3900561"/>
              <a:gd name="connsiteY1" fmla="*/ 0 h 3490383"/>
              <a:gd name="connsiteX2" fmla="*/ 3900311 w 3900561"/>
              <a:gd name="connsiteY2" fmla="*/ 3490383 h 3490383"/>
              <a:gd name="connsiteX3" fmla="*/ 0 w 3900561"/>
              <a:gd name="connsiteY3" fmla="*/ 1932517 h 3490383"/>
              <a:gd name="connsiteX0" fmla="*/ 0 w 3895208"/>
              <a:gd name="connsiteY0" fmla="*/ 1932517 h 3908072"/>
              <a:gd name="connsiteX1" fmla="*/ 3894666 w 3895208"/>
              <a:gd name="connsiteY1" fmla="*/ 0 h 3908072"/>
              <a:gd name="connsiteX2" fmla="*/ 3894666 w 3895208"/>
              <a:gd name="connsiteY2" fmla="*/ 3908072 h 3908072"/>
              <a:gd name="connsiteX3" fmla="*/ 0 w 3895208"/>
              <a:gd name="connsiteY3" fmla="*/ 1932517 h 3908072"/>
            </a:gdLst>
            <a:ahLst/>
            <a:cxnLst>
              <a:cxn ang="0">
                <a:pos x="connsiteX0" y="connsiteY0"/>
              </a:cxn>
              <a:cxn ang="0">
                <a:pos x="connsiteX1" y="connsiteY1"/>
              </a:cxn>
              <a:cxn ang="0">
                <a:pos x="connsiteX2" y="connsiteY2"/>
              </a:cxn>
              <a:cxn ang="0">
                <a:pos x="connsiteX3" y="connsiteY3"/>
              </a:cxn>
            </a:cxnLst>
            <a:rect l="l" t="t" r="r" b="b"/>
            <a:pathLst>
              <a:path w="3895208" h="3908072">
                <a:moveTo>
                  <a:pt x="0" y="1932517"/>
                </a:moveTo>
                <a:lnTo>
                  <a:pt x="3894666" y="0"/>
                </a:lnTo>
                <a:cubicBezTo>
                  <a:pt x="3892785" y="1165342"/>
                  <a:pt x="3896547" y="2742730"/>
                  <a:pt x="3894666" y="3908072"/>
                </a:cubicBezTo>
                <a:lnTo>
                  <a:pt x="0" y="1932517"/>
                </a:lnTo>
                <a:close/>
              </a:path>
            </a:pathLst>
          </a:custGeom>
          <a:solidFill>
            <a:schemeClr val="accent6"/>
          </a:solidFill>
        </p:spPr>
        <p:txBody>
          <a:bodyPr anchor="ctr">
            <a:normAutofit/>
          </a:bodyPr>
          <a:lstStyle>
            <a:lvl1pPr marL="0" indent="0" algn="r">
              <a:spcBef>
                <a:spcPts val="500"/>
              </a:spcBef>
              <a:buFont typeface="Arial" panose="020B0604020202020204" pitchFamily="34" charset="0"/>
              <a:buNone/>
              <a:defRPr sz="1600"/>
            </a:lvl1pPr>
          </a:lstStyle>
          <a:p>
            <a:r>
              <a:rPr lang="de-DE"/>
              <a:t>Bild durch Klicken auf Symbol hinzufügen</a:t>
            </a:r>
            <a:endParaRPr lang="de-DE" dirty="0"/>
          </a:p>
        </p:txBody>
      </p:sp>
      <p:sp>
        <p:nvSpPr>
          <p:cNvPr id="14" name="Bildplatzhalter 13">
            <a:extLst>
              <a:ext uri="{FF2B5EF4-FFF2-40B4-BE49-F238E27FC236}">
                <a16:creationId xmlns:a16="http://schemas.microsoft.com/office/drawing/2014/main" id="{307DC63A-7B6C-E443-8FD2-12E8BE98F005}"/>
              </a:ext>
            </a:extLst>
          </p:cNvPr>
          <p:cNvSpPr>
            <a:spLocks noGrp="1"/>
          </p:cNvSpPr>
          <p:nvPr>
            <p:ph type="pic" sz="quarter" idx="16"/>
          </p:nvPr>
        </p:nvSpPr>
        <p:spPr>
          <a:xfrm>
            <a:off x="6142614" y="1023853"/>
            <a:ext cx="2114407" cy="2121623"/>
          </a:xfrm>
          <a:custGeom>
            <a:avLst/>
            <a:gdLst>
              <a:gd name="connsiteX0" fmla="*/ 0 w 1614487"/>
              <a:gd name="connsiteY0" fmla="*/ 0 h 2119313"/>
              <a:gd name="connsiteX1" fmla="*/ 1614487 w 1614487"/>
              <a:gd name="connsiteY1" fmla="*/ 0 h 2119313"/>
              <a:gd name="connsiteX2" fmla="*/ 1614487 w 1614487"/>
              <a:gd name="connsiteY2" fmla="*/ 2119313 h 2119313"/>
              <a:gd name="connsiteX3" fmla="*/ 0 w 1614487"/>
              <a:gd name="connsiteY3" fmla="*/ 2119313 h 2119313"/>
              <a:gd name="connsiteX4" fmla="*/ 0 w 1614487"/>
              <a:gd name="connsiteY4" fmla="*/ 0 h 2119313"/>
              <a:gd name="connsiteX0" fmla="*/ 0 w 1614487"/>
              <a:gd name="connsiteY0" fmla="*/ 0 h 2119313"/>
              <a:gd name="connsiteX1" fmla="*/ 1614487 w 1614487"/>
              <a:gd name="connsiteY1" fmla="*/ 2119313 h 2119313"/>
              <a:gd name="connsiteX2" fmla="*/ 0 w 1614487"/>
              <a:gd name="connsiteY2" fmla="*/ 2119313 h 2119313"/>
              <a:gd name="connsiteX3" fmla="*/ 0 w 1614487"/>
              <a:gd name="connsiteY3" fmla="*/ 0 h 2119313"/>
              <a:gd name="connsiteX0" fmla="*/ 90054 w 1614487"/>
              <a:gd name="connsiteY0" fmla="*/ 0 h 2244004"/>
              <a:gd name="connsiteX1" fmla="*/ 1614487 w 1614487"/>
              <a:gd name="connsiteY1" fmla="*/ 2244004 h 2244004"/>
              <a:gd name="connsiteX2" fmla="*/ 0 w 1614487"/>
              <a:gd name="connsiteY2" fmla="*/ 2244004 h 2244004"/>
              <a:gd name="connsiteX3" fmla="*/ 90054 w 1614487"/>
              <a:gd name="connsiteY3" fmla="*/ 0 h 2244004"/>
              <a:gd name="connsiteX0" fmla="*/ 0 w 1524433"/>
              <a:gd name="connsiteY0" fmla="*/ 0 h 2244004"/>
              <a:gd name="connsiteX1" fmla="*/ 1524433 w 1524433"/>
              <a:gd name="connsiteY1" fmla="*/ 2244004 h 2244004"/>
              <a:gd name="connsiteX2" fmla="*/ 6927 w 1524433"/>
              <a:gd name="connsiteY2" fmla="*/ 2160877 h 2244004"/>
              <a:gd name="connsiteX3" fmla="*/ 0 w 1524433"/>
              <a:gd name="connsiteY3" fmla="*/ 0 h 2244004"/>
              <a:gd name="connsiteX0" fmla="*/ 0 w 2120179"/>
              <a:gd name="connsiteY0" fmla="*/ 0 h 2160877"/>
              <a:gd name="connsiteX1" fmla="*/ 2120179 w 2120179"/>
              <a:gd name="connsiteY1" fmla="*/ 1080223 h 2160877"/>
              <a:gd name="connsiteX2" fmla="*/ 6927 w 2120179"/>
              <a:gd name="connsiteY2" fmla="*/ 2160877 h 2160877"/>
              <a:gd name="connsiteX3" fmla="*/ 0 w 2120179"/>
              <a:gd name="connsiteY3" fmla="*/ 0 h 2160877"/>
              <a:gd name="connsiteX0" fmla="*/ 0 w 2120179"/>
              <a:gd name="connsiteY0" fmla="*/ 0 h 2147023"/>
              <a:gd name="connsiteX1" fmla="*/ 2120179 w 2120179"/>
              <a:gd name="connsiteY1" fmla="*/ 1080223 h 2147023"/>
              <a:gd name="connsiteX2" fmla="*/ 6927 w 2120179"/>
              <a:gd name="connsiteY2" fmla="*/ 2147023 h 2147023"/>
              <a:gd name="connsiteX3" fmla="*/ 0 w 2120179"/>
              <a:gd name="connsiteY3" fmla="*/ 0 h 2147023"/>
              <a:gd name="connsiteX0" fmla="*/ 6928 w 2127107"/>
              <a:gd name="connsiteY0" fmla="*/ 0 h 2147023"/>
              <a:gd name="connsiteX1" fmla="*/ 2127107 w 2127107"/>
              <a:gd name="connsiteY1" fmla="*/ 1080223 h 2147023"/>
              <a:gd name="connsiteX2" fmla="*/ 0 w 2127107"/>
              <a:gd name="connsiteY2" fmla="*/ 2147023 h 2147023"/>
              <a:gd name="connsiteX3" fmla="*/ 6928 w 2127107"/>
              <a:gd name="connsiteY3" fmla="*/ 0 h 2147023"/>
              <a:gd name="connsiteX0" fmla="*/ 338 w 2120517"/>
              <a:gd name="connsiteY0" fmla="*/ 0 h 2147023"/>
              <a:gd name="connsiteX1" fmla="*/ 2120517 w 2120517"/>
              <a:gd name="connsiteY1" fmla="*/ 1080223 h 2147023"/>
              <a:gd name="connsiteX2" fmla="*/ 6110 w 2120517"/>
              <a:gd name="connsiteY2" fmla="*/ 2147023 h 2147023"/>
              <a:gd name="connsiteX3" fmla="*/ 338 w 2120517"/>
              <a:gd name="connsiteY3" fmla="*/ 0 h 2147023"/>
              <a:gd name="connsiteX0" fmla="*/ 35503 w 2114407"/>
              <a:gd name="connsiteY0" fmla="*/ 0 h 2004148"/>
              <a:gd name="connsiteX1" fmla="*/ 2114407 w 2114407"/>
              <a:gd name="connsiteY1" fmla="*/ 937348 h 2004148"/>
              <a:gd name="connsiteX2" fmla="*/ 0 w 2114407"/>
              <a:gd name="connsiteY2" fmla="*/ 2004148 h 2004148"/>
              <a:gd name="connsiteX3" fmla="*/ 35503 w 2114407"/>
              <a:gd name="connsiteY3" fmla="*/ 0 h 2004148"/>
              <a:gd name="connsiteX0" fmla="*/ 6928 w 2114407"/>
              <a:gd name="connsiteY0" fmla="*/ 0 h 2121623"/>
              <a:gd name="connsiteX1" fmla="*/ 2114407 w 2114407"/>
              <a:gd name="connsiteY1" fmla="*/ 1054823 h 2121623"/>
              <a:gd name="connsiteX2" fmla="*/ 0 w 2114407"/>
              <a:gd name="connsiteY2" fmla="*/ 2121623 h 2121623"/>
              <a:gd name="connsiteX3" fmla="*/ 6928 w 2114407"/>
              <a:gd name="connsiteY3" fmla="*/ 0 h 2121623"/>
            </a:gdLst>
            <a:ahLst/>
            <a:cxnLst>
              <a:cxn ang="0">
                <a:pos x="connsiteX0" y="connsiteY0"/>
              </a:cxn>
              <a:cxn ang="0">
                <a:pos x="connsiteX1" y="connsiteY1"/>
              </a:cxn>
              <a:cxn ang="0">
                <a:pos x="connsiteX2" y="connsiteY2"/>
              </a:cxn>
              <a:cxn ang="0">
                <a:pos x="connsiteX3" y="connsiteY3"/>
              </a:cxn>
            </a:cxnLst>
            <a:rect l="l" t="t" r="r" b="b"/>
            <a:pathLst>
              <a:path w="2114407" h="2121623">
                <a:moveTo>
                  <a:pt x="6928" y="0"/>
                </a:moveTo>
                <a:lnTo>
                  <a:pt x="2114407" y="1054823"/>
                </a:lnTo>
                <a:lnTo>
                  <a:pt x="0" y="2121623"/>
                </a:lnTo>
                <a:cubicBezTo>
                  <a:pt x="2309" y="1405949"/>
                  <a:pt x="4619" y="715674"/>
                  <a:pt x="6928" y="0"/>
                </a:cubicBezTo>
                <a:close/>
              </a:path>
            </a:pathLst>
          </a:custGeom>
          <a:solidFill>
            <a:schemeClr val="accent6"/>
          </a:solidFill>
        </p:spPr>
        <p:txBody>
          <a:bodyPr anchor="ctr">
            <a:normAutofit/>
          </a:bodyPr>
          <a:lstStyle>
            <a:lvl1pPr marL="0" indent="0" algn="l">
              <a:lnSpc>
                <a:spcPct val="100000"/>
              </a:lnSpc>
              <a:spcBef>
                <a:spcPts val="100"/>
              </a:spcBef>
              <a:buFont typeface="Arial" panose="020B0604020202020204" pitchFamily="34" charset="0"/>
              <a:buNone/>
              <a:defRPr sz="1400"/>
            </a:lvl1pPr>
          </a:lstStyle>
          <a:p>
            <a:r>
              <a:rPr lang="de-DE"/>
              <a:t>Bild durch Klicken auf Symbol hinzufügen</a:t>
            </a:r>
            <a:endParaRPr lang="de-DE" dirty="0"/>
          </a:p>
        </p:txBody>
      </p:sp>
      <p:pic>
        <p:nvPicPr>
          <p:cNvPr id="4" name="Grafik 3">
            <a:extLst>
              <a:ext uri="{FF2B5EF4-FFF2-40B4-BE49-F238E27FC236}">
                <a16:creationId xmlns:a16="http://schemas.microsoft.com/office/drawing/2014/main" id="{F6DCF02F-C1FA-3345-9455-044C8114F4A0}"/>
              </a:ext>
            </a:extLst>
          </p:cNvPr>
          <p:cNvPicPr>
            <a:picLocks noChangeAspect="1"/>
          </p:cNvPicPr>
          <p:nvPr userDrawn="1"/>
        </p:nvPicPr>
        <p:blipFill>
          <a:blip r:embed="rId3"/>
          <a:stretch>
            <a:fillRect/>
          </a:stretch>
        </p:blipFill>
        <p:spPr>
          <a:xfrm>
            <a:off x="5250569" y="3748884"/>
            <a:ext cx="4508500" cy="2057400"/>
          </a:xfrm>
          <a:prstGeom prst="rect">
            <a:avLst/>
          </a:prstGeom>
        </p:spPr>
      </p:pic>
    </p:spTree>
    <p:extLst>
      <p:ext uri="{BB962C8B-B14F-4D97-AF65-F5344CB8AC3E}">
        <p14:creationId xmlns:p14="http://schemas.microsoft.com/office/powerpoint/2010/main" val="197783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und Bild Quadra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0824" y="2213003"/>
            <a:ext cx="4228968" cy="2228368"/>
          </a:xfrm>
        </p:spPr>
        <p:txBody>
          <a:bodyPr lIns="0" tIns="0" rIns="0" bIns="0">
            <a:noAutofit/>
          </a:bodyPr>
          <a:lstStyle>
            <a:lvl1pPr marL="243450">
              <a:defRPr/>
            </a:lvl1pPr>
            <a:lvl2pPr>
              <a:defRPr/>
            </a:lvl2pPr>
            <a:lvl3pPr>
              <a:defRPr/>
            </a:lvl3pPr>
            <a:lvl4pPr>
              <a:defRPr/>
            </a:lvl4pPr>
            <a:lvl5pPr>
              <a:defRPr/>
            </a:lvl5pPr>
          </a:lstStyle>
          <a:p>
            <a:pPr lvl="0"/>
            <a:r>
              <a:rPr lang="de-DE"/>
              <a:t>Formatvorlagen des Textmasters bearbeiten</a:t>
            </a:r>
          </a:p>
        </p:txBody>
      </p:sp>
      <p:sp>
        <p:nvSpPr>
          <p:cNvPr id="9" name="Textplatzhalter 8">
            <a:extLst>
              <a:ext uri="{FF2B5EF4-FFF2-40B4-BE49-F238E27FC236}">
                <a16:creationId xmlns:a16="http://schemas.microsoft.com/office/drawing/2014/main" id="{701916FA-D5D3-3649-805F-88EF80C0F85B}"/>
              </a:ext>
            </a:extLst>
          </p:cNvPr>
          <p:cNvSpPr>
            <a:spLocks noGrp="1"/>
          </p:cNvSpPr>
          <p:nvPr>
            <p:ph type="body" sz="quarter" idx="13" hasCustomPrompt="1"/>
          </p:nvPr>
        </p:nvSpPr>
        <p:spPr>
          <a:xfrm>
            <a:off x="250825" y="1579389"/>
            <a:ext cx="4228967" cy="495300"/>
          </a:xfrm>
        </p:spPr>
        <p:txBody>
          <a:bodyPr lIns="0" tIns="0" rIns="0" bIns="0" anchor="ctr" anchorCtr="0">
            <a:noAutofit/>
          </a:bodyPr>
          <a:lstStyle>
            <a:lvl1pPr marL="0" indent="0">
              <a:buNone/>
              <a:defRPr sz="2400" b="0" i="0" spc="100" baseline="0">
                <a:latin typeface="Meta Head IGM Cond Light" panose="02000506030000020004" pitchFamily="2" charset="77"/>
              </a:defRPr>
            </a:lvl1pPr>
          </a:lstStyle>
          <a:p>
            <a:r>
              <a:rPr lang="de-DE" dirty="0"/>
              <a:t>Unterzeile einfügen</a:t>
            </a:r>
          </a:p>
        </p:txBody>
      </p:sp>
      <p:sp>
        <p:nvSpPr>
          <p:cNvPr id="11" name="Bildplatzhalter 9">
            <a:extLst>
              <a:ext uri="{FF2B5EF4-FFF2-40B4-BE49-F238E27FC236}">
                <a16:creationId xmlns:a16="http://schemas.microsoft.com/office/drawing/2014/main" id="{38FCB7D0-646F-AF48-A2B8-12A09927B98A}"/>
              </a:ext>
            </a:extLst>
          </p:cNvPr>
          <p:cNvSpPr>
            <a:spLocks noGrp="1"/>
          </p:cNvSpPr>
          <p:nvPr>
            <p:ph type="pic" sz="quarter" idx="14"/>
          </p:nvPr>
        </p:nvSpPr>
        <p:spPr>
          <a:xfrm>
            <a:off x="4745736" y="1080001"/>
            <a:ext cx="4147439" cy="3361632"/>
          </a:xfrm>
          <a:solidFill>
            <a:schemeClr val="accent6"/>
          </a:solidFill>
        </p:spPr>
        <p:txBody>
          <a:bodyPr lIns="0" tIns="0" rIns="0" bIns="0" anchor="ctr">
            <a:noAutofit/>
          </a:bodyPr>
          <a:lstStyle>
            <a:lvl1pPr marL="0" indent="0" algn="ctr">
              <a:buNone/>
              <a:defRPr/>
            </a:lvl1pPr>
          </a:lstStyle>
          <a:p>
            <a:r>
              <a:rPr lang="de-DE"/>
              <a:t>Bild durch Klicken auf Symbol hinzufügen</a:t>
            </a:r>
            <a:endParaRPr lang="de-DE" dirty="0"/>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200" baseline="0"/>
            </a:lvl1pPr>
          </a:lstStyle>
          <a:p>
            <a:r>
              <a:rPr lang="de-DE" dirty="0"/>
              <a:t>TITEL BEARBEITEN</a:t>
            </a:r>
            <a:endParaRPr lang="en-US" dirty="0"/>
          </a:p>
        </p:txBody>
      </p:sp>
    </p:spTree>
    <p:extLst>
      <p:ext uri="{BB962C8B-B14F-4D97-AF65-F5344CB8AC3E}">
        <p14:creationId xmlns:p14="http://schemas.microsoft.com/office/powerpoint/2010/main" val="385205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11" name="Bildplatzhalter 9">
            <a:extLst>
              <a:ext uri="{FF2B5EF4-FFF2-40B4-BE49-F238E27FC236}">
                <a16:creationId xmlns:a16="http://schemas.microsoft.com/office/drawing/2014/main" id="{38FCB7D0-646F-AF48-A2B8-12A09927B98A}"/>
              </a:ext>
            </a:extLst>
          </p:cNvPr>
          <p:cNvSpPr>
            <a:spLocks noGrp="1"/>
          </p:cNvSpPr>
          <p:nvPr>
            <p:ph type="pic" sz="quarter" idx="14"/>
          </p:nvPr>
        </p:nvSpPr>
        <p:spPr>
          <a:xfrm>
            <a:off x="250032" y="1080001"/>
            <a:ext cx="8643144" cy="3361632"/>
          </a:xfrm>
          <a:solidFill>
            <a:schemeClr val="accent6"/>
          </a:solidFill>
        </p:spPr>
        <p:txBody>
          <a:bodyPr lIns="0" tIns="0" rIns="0" bIns="0" anchor="ctr">
            <a:noAutofit/>
          </a:bodyPr>
          <a:lstStyle>
            <a:lvl1pPr marL="0" indent="0" algn="ctr">
              <a:buNone/>
              <a:defRPr/>
            </a:lvl1pPr>
          </a:lstStyle>
          <a:p>
            <a:r>
              <a:rPr lang="de-DE"/>
              <a:t>Bild durch Klicken auf Symbol hinzufügen</a:t>
            </a:r>
            <a:endParaRPr lang="de-DE" dirty="0"/>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Tree>
    <p:extLst>
      <p:ext uri="{BB962C8B-B14F-4D97-AF65-F5344CB8AC3E}">
        <p14:creationId xmlns:p14="http://schemas.microsoft.com/office/powerpoint/2010/main" val="603064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und Smartart">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200" baseline="0"/>
            </a:lvl1pPr>
          </a:lstStyle>
          <a:p>
            <a:r>
              <a:rPr lang="de-DE" dirty="0"/>
              <a:t>TITEL BEARBEITEN</a:t>
            </a:r>
            <a:endParaRPr lang="en-US" dirty="0"/>
          </a:p>
        </p:txBody>
      </p:sp>
      <p:sp>
        <p:nvSpPr>
          <p:cNvPr id="13" name="SmartArt-Platzhalter 3">
            <a:extLst>
              <a:ext uri="{FF2B5EF4-FFF2-40B4-BE49-F238E27FC236}">
                <a16:creationId xmlns:a16="http://schemas.microsoft.com/office/drawing/2014/main" id="{55665241-B298-6C48-8846-F34E0522A230}"/>
              </a:ext>
            </a:extLst>
          </p:cNvPr>
          <p:cNvSpPr>
            <a:spLocks noGrp="1"/>
          </p:cNvSpPr>
          <p:nvPr>
            <p:ph type="dgm" sz="quarter" idx="15"/>
          </p:nvPr>
        </p:nvSpPr>
        <p:spPr>
          <a:xfrm>
            <a:off x="250825" y="1739900"/>
            <a:ext cx="8642350" cy="2701925"/>
          </a:xfrm>
        </p:spPr>
        <p:txBody>
          <a:bodyPr/>
          <a:lstStyle>
            <a:lvl1pPr marL="0" indent="0">
              <a:buNone/>
              <a:defRPr/>
            </a:lvl1pPr>
          </a:lstStyle>
          <a:p>
            <a:r>
              <a:rPr lang="de-DE"/>
              <a:t>Klicken Sie auf das Symbol, um die SmartArt-Grafik hinzuzufügen</a:t>
            </a:r>
            <a:endParaRPr lang="de-DE" dirty="0"/>
          </a:p>
        </p:txBody>
      </p:sp>
    </p:spTree>
    <p:extLst>
      <p:ext uri="{BB962C8B-B14F-4D97-AF65-F5344CB8AC3E}">
        <p14:creationId xmlns:p14="http://schemas.microsoft.com/office/powerpoint/2010/main" val="928277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Tree>
    <p:extLst>
      <p:ext uri="{BB962C8B-B14F-4D97-AF65-F5344CB8AC3E}">
        <p14:creationId xmlns:p14="http://schemas.microsoft.com/office/powerpoint/2010/main" val="812010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825" y="1365774"/>
            <a:ext cx="7722401" cy="454025"/>
          </a:xfrm>
          <a:prstGeom prst="rect">
            <a:avLst/>
          </a:prstGeom>
        </p:spPr>
        <p:txBody>
          <a:bodyPr vert="horz" lIns="0" tIns="0" rIns="0" bIns="0" rtlCol="0" anchor="t" anchorCtr="0">
            <a:noAutofit/>
          </a:bodyPr>
          <a:lstStyle/>
          <a:p>
            <a:r>
              <a:rPr lang="de-DE" dirty="0"/>
              <a:t>TITEL BEARBEITEN</a:t>
            </a:r>
            <a:endParaRPr lang="en-US" dirty="0"/>
          </a:p>
        </p:txBody>
      </p:sp>
      <p:sp>
        <p:nvSpPr>
          <p:cNvPr id="3" name="Text Placeholder 2"/>
          <p:cNvSpPr>
            <a:spLocks noGrp="1"/>
          </p:cNvSpPr>
          <p:nvPr>
            <p:ph type="body" idx="1"/>
          </p:nvPr>
        </p:nvSpPr>
        <p:spPr>
          <a:xfrm>
            <a:off x="250825" y="1979525"/>
            <a:ext cx="8642349" cy="265319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feld 3">
            <a:extLst>
              <a:ext uri="{FF2B5EF4-FFF2-40B4-BE49-F238E27FC236}">
                <a16:creationId xmlns:a16="http://schemas.microsoft.com/office/drawing/2014/main" id="{36E83AFE-0D76-C240-A33D-8D8C0966DBEB}"/>
              </a:ext>
            </a:extLst>
          </p:cNvPr>
          <p:cNvSpPr txBox="1"/>
          <p:nvPr userDrawn="1"/>
        </p:nvSpPr>
        <p:spPr>
          <a:xfrm>
            <a:off x="250825" y="4786476"/>
            <a:ext cx="3560456" cy="153888"/>
          </a:xfrm>
          <a:prstGeom prst="rect">
            <a:avLst/>
          </a:prstGeom>
          <a:noFill/>
        </p:spPr>
        <p:txBody>
          <a:bodyPr wrap="square" lIns="0" tIns="0" rIns="0" bIns="0" rtlCol="0" anchor="b" anchorCtr="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000" b="0" i="0" dirty="0">
                <a:solidFill>
                  <a:srgbClr val="3C3C3B"/>
                </a:solidFill>
                <a:latin typeface="Meta IGM" panose="02000503040000020004" pitchFamily="2" charset="0"/>
              </a:rPr>
              <a:t>Gleiches und gerechtes Entgelt für Frauen | Juli 2024 </a:t>
            </a:r>
          </a:p>
        </p:txBody>
      </p:sp>
      <p:sp>
        <p:nvSpPr>
          <p:cNvPr id="13" name="Textfeld 12">
            <a:extLst>
              <a:ext uri="{FF2B5EF4-FFF2-40B4-BE49-F238E27FC236}">
                <a16:creationId xmlns:a16="http://schemas.microsoft.com/office/drawing/2014/main" id="{61566813-E909-A142-B31F-03FCE51CCD4D}"/>
              </a:ext>
            </a:extLst>
          </p:cNvPr>
          <p:cNvSpPr txBox="1"/>
          <p:nvPr userDrawn="1"/>
        </p:nvSpPr>
        <p:spPr>
          <a:xfrm>
            <a:off x="6115050" y="4636168"/>
            <a:ext cx="2784031" cy="307777"/>
          </a:xfrm>
          <a:prstGeom prst="rect">
            <a:avLst/>
          </a:prstGeom>
          <a:noFill/>
        </p:spPr>
        <p:txBody>
          <a:bodyPr wrap="square" lIns="0" tIns="0" rIns="0" bIns="0" rtlCol="0">
            <a:spAutoFit/>
          </a:bodyPr>
          <a:lstStyle/>
          <a:p>
            <a:pPr algn="r"/>
            <a:r>
              <a:rPr lang="de-DE" sz="1000" b="0" i="0" kern="1200" dirty="0">
                <a:solidFill>
                  <a:srgbClr val="3C3C3B"/>
                </a:solidFill>
                <a:effectLst/>
                <a:latin typeface="Meta IGM" panose="02000503040000020004" pitchFamily="2" charset="0"/>
                <a:ea typeface="+mn-ea"/>
                <a:cs typeface="+mn-cs"/>
              </a:rPr>
              <a:t>IG Metall Vorstand </a:t>
            </a:r>
          </a:p>
          <a:p>
            <a:pPr algn="r"/>
            <a:r>
              <a:rPr lang="de-DE" sz="1000" b="1" i="0" kern="1200" dirty="0">
                <a:solidFill>
                  <a:srgbClr val="3C3C3B"/>
                </a:solidFill>
                <a:effectLst/>
                <a:latin typeface="Meta IGM" panose="02000503040000020004" pitchFamily="2" charset="0"/>
                <a:ea typeface="+mn-ea"/>
                <a:cs typeface="+mn-cs"/>
              </a:rPr>
              <a:t>Frauen</a:t>
            </a:r>
            <a:r>
              <a:rPr lang="de-DE" sz="1000" b="1" i="0" kern="1200" baseline="0" dirty="0">
                <a:solidFill>
                  <a:srgbClr val="3C3C3B"/>
                </a:solidFill>
                <a:effectLst/>
                <a:latin typeface="Meta IGM" panose="02000503040000020004" pitchFamily="2" charset="0"/>
                <a:ea typeface="+mn-ea"/>
                <a:cs typeface="+mn-cs"/>
              </a:rPr>
              <a:t> und Gleichstellung</a:t>
            </a:r>
            <a:endParaRPr lang="de-DE" sz="1000" b="1" i="0" kern="1200" dirty="0">
              <a:solidFill>
                <a:srgbClr val="3C3C3B"/>
              </a:solidFill>
              <a:effectLst/>
              <a:latin typeface="Meta IGM" panose="02000503040000020004" pitchFamily="2" charset="0"/>
              <a:ea typeface="+mn-ea"/>
              <a:cs typeface="+mn-cs"/>
            </a:endParaRPr>
          </a:p>
        </p:txBody>
      </p:sp>
      <p:pic>
        <p:nvPicPr>
          <p:cNvPr id="7" name="Grafik 6"/>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7035884" y="233663"/>
            <a:ext cx="1949681" cy="972385"/>
          </a:xfrm>
          <a:prstGeom prst="rect">
            <a:avLst/>
          </a:prstGeom>
        </p:spPr>
      </p:pic>
    </p:spTree>
    <p:extLst>
      <p:ext uri="{BB962C8B-B14F-4D97-AF65-F5344CB8AC3E}">
        <p14:creationId xmlns:p14="http://schemas.microsoft.com/office/powerpoint/2010/main" val="2581257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77" r:id="rId5"/>
    <p:sldLayoutId id="2147483675" r:id="rId6"/>
    <p:sldLayoutId id="2147483678" r:id="rId7"/>
    <p:sldLayoutId id="2147483676" r:id="rId8"/>
    <p:sldLayoutId id="2147483679" r:id="rId9"/>
    <p:sldLayoutId id="2147483674" r:id="rId10"/>
    <p:sldLayoutId id="2147483682" r:id="rId11"/>
    <p:sldLayoutId id="2147483683" r:id="rId12"/>
    <p:sldLayoutId id="2147483684" r:id="rId13"/>
    <p:sldLayoutId id="2147483685" r:id="rId14"/>
  </p:sldLayoutIdLst>
  <p:hf sldNum="0" hdr="0" dt="0"/>
  <p:txStyles>
    <p:titleStyle>
      <a:lvl1pPr algn="l" defTabSz="685800" rtl="0" eaLnBrk="1" latinLnBrk="0" hangingPunct="1">
        <a:lnSpc>
          <a:spcPct val="90000"/>
        </a:lnSpc>
        <a:spcBef>
          <a:spcPct val="0"/>
        </a:spcBef>
        <a:buNone/>
        <a:defRPr sz="4000" b="1" i="0" kern="1200" cap="all" spc="200" baseline="0">
          <a:solidFill>
            <a:srgbClr val="A71680"/>
          </a:solidFill>
          <a:latin typeface="Meta Head IGM Cond Black" panose="02000506030000020004" pitchFamily="2" charset="77"/>
          <a:ea typeface="+mj-ea"/>
          <a:cs typeface="+mj-cs"/>
        </a:defRPr>
      </a:lvl1pPr>
    </p:titleStyle>
    <p:bodyStyle>
      <a:lvl1pPr marL="285750" indent="-285750" algn="l" defTabSz="685800" rtl="0" eaLnBrk="1" latinLnBrk="0" hangingPunct="1">
        <a:lnSpc>
          <a:spcPct val="90000"/>
        </a:lnSpc>
        <a:spcBef>
          <a:spcPts val="750"/>
        </a:spcBef>
        <a:buClr>
          <a:srgbClr val="A71680"/>
        </a:buClr>
        <a:buSzPct val="90000"/>
        <a:buFontTx/>
        <a:buBlip>
          <a:blip r:embed="rId17"/>
        </a:buBlip>
        <a:defRPr sz="1800" b="0" i="0" kern="1200">
          <a:solidFill>
            <a:srgbClr val="3C3C3B"/>
          </a:solidFill>
          <a:latin typeface="Meta IGM" panose="02000503040000020004" pitchFamily="2" charset="0"/>
          <a:ea typeface="+mn-ea"/>
          <a:cs typeface="+mn-cs"/>
        </a:defRPr>
      </a:lvl1pPr>
      <a:lvl2pPr marL="556650" indent="-285750" algn="l" defTabSz="685800" rtl="0" eaLnBrk="1" latinLnBrk="0" hangingPunct="1">
        <a:lnSpc>
          <a:spcPct val="90000"/>
        </a:lnSpc>
        <a:spcBef>
          <a:spcPts val="375"/>
        </a:spcBef>
        <a:buClr>
          <a:srgbClr val="A71680"/>
        </a:buClr>
        <a:buSzPct val="90000"/>
        <a:buFontTx/>
        <a:buBlip>
          <a:blip r:embed="rId17"/>
        </a:buBlip>
        <a:defRPr sz="1800" b="0" i="0" kern="1200">
          <a:solidFill>
            <a:srgbClr val="3C3C3B"/>
          </a:solidFill>
          <a:latin typeface="Meta IGM" panose="02000503040000020004" pitchFamily="2" charset="0"/>
          <a:ea typeface="+mn-ea"/>
          <a:cs typeface="+mn-cs"/>
        </a:defRPr>
      </a:lvl2pPr>
      <a:lvl3pPr marL="827550" indent="-285750" algn="l" defTabSz="685800" rtl="0" eaLnBrk="1" latinLnBrk="0" hangingPunct="1">
        <a:lnSpc>
          <a:spcPct val="90000"/>
        </a:lnSpc>
        <a:spcBef>
          <a:spcPts val="375"/>
        </a:spcBef>
        <a:buClr>
          <a:srgbClr val="A71680"/>
        </a:buClr>
        <a:buSzPct val="90000"/>
        <a:buFontTx/>
        <a:buBlip>
          <a:blip r:embed="rId17"/>
        </a:buBlip>
        <a:defRPr sz="1800" b="0" i="0" kern="1200">
          <a:solidFill>
            <a:srgbClr val="3C3C3B"/>
          </a:solidFill>
          <a:latin typeface="Meta IGM" panose="02000503040000020004" pitchFamily="2" charset="0"/>
          <a:ea typeface="+mn-ea"/>
          <a:cs typeface="+mn-cs"/>
        </a:defRPr>
      </a:lvl3pPr>
      <a:lvl4pPr marL="1098450" indent="-285750" algn="l" defTabSz="685800" rtl="0" eaLnBrk="1" latinLnBrk="0" hangingPunct="1">
        <a:lnSpc>
          <a:spcPct val="90000"/>
        </a:lnSpc>
        <a:spcBef>
          <a:spcPts val="375"/>
        </a:spcBef>
        <a:buClr>
          <a:srgbClr val="A71680"/>
        </a:buClr>
        <a:buSzPct val="90000"/>
        <a:buFontTx/>
        <a:buBlip>
          <a:blip r:embed="rId17"/>
        </a:buBlip>
        <a:defRPr sz="1800" b="0" i="0" kern="1200">
          <a:solidFill>
            <a:srgbClr val="3C3C3B"/>
          </a:solidFill>
          <a:latin typeface="Meta IGM" panose="02000503040000020004" pitchFamily="2" charset="0"/>
          <a:ea typeface="+mn-ea"/>
          <a:cs typeface="+mn-cs"/>
        </a:defRPr>
      </a:lvl4pPr>
      <a:lvl5pPr marL="1369350" indent="-285750" algn="l" defTabSz="685800" rtl="0" eaLnBrk="1" latinLnBrk="0" hangingPunct="1">
        <a:lnSpc>
          <a:spcPct val="90000"/>
        </a:lnSpc>
        <a:spcBef>
          <a:spcPts val="375"/>
        </a:spcBef>
        <a:buClr>
          <a:srgbClr val="A71680"/>
        </a:buClr>
        <a:buSzPct val="90000"/>
        <a:buFontTx/>
        <a:buBlip>
          <a:blip r:embed="rId17"/>
        </a:buBlip>
        <a:defRPr sz="1800" b="0" i="0" kern="1200">
          <a:solidFill>
            <a:srgbClr val="3C3C3B"/>
          </a:solidFill>
          <a:latin typeface="Meta IGM" panose="0200050304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800" b="0" i="0" kern="1200">
          <a:solidFill>
            <a:srgbClr val="3C3C3B"/>
          </a:solidFill>
          <a:latin typeface="Meta IGM" panose="02000503040000020004"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158">
          <p15:clr>
            <a:srgbClr val="F26B43"/>
          </p15:clr>
        </p15:guide>
        <p15:guide id="4" pos="5602">
          <p15:clr>
            <a:srgbClr val="F26B43"/>
          </p15:clr>
        </p15:guide>
        <p15:guide id="5" orient="horz" pos="146">
          <p15:clr>
            <a:srgbClr val="F26B43"/>
          </p15:clr>
        </p15:guide>
        <p15:guide id="6" orient="horz" pos="309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sv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13.sv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36.sv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hyperlink" Target="https://www.igmetall.de/aktive/politik-und-gesellschaft/gleichstellung/entgeltgerechtigkeit/tag-der-betrieblichen-entgeltgleichheit"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250824" y="391231"/>
            <a:ext cx="8642349" cy="454025"/>
          </a:xfrm>
        </p:spPr>
        <p:txBody>
          <a:bodyPr/>
          <a:lstStyle/>
          <a:p>
            <a:r>
              <a:rPr lang="de-DE" dirty="0"/>
              <a:t>HOW TO Foliensatz? </a:t>
            </a:r>
          </a:p>
        </p:txBody>
      </p:sp>
      <p:sp>
        <p:nvSpPr>
          <p:cNvPr id="3" name="Inhaltsplatzhalter 2"/>
          <p:cNvSpPr>
            <a:spLocks noGrp="1"/>
          </p:cNvSpPr>
          <p:nvPr>
            <p:ph idx="1"/>
          </p:nvPr>
        </p:nvSpPr>
        <p:spPr>
          <a:xfrm>
            <a:off x="250823" y="1384768"/>
            <a:ext cx="8642349" cy="2119409"/>
          </a:xfrm>
        </p:spPr>
        <p:txBody>
          <a:bodyPr>
            <a:normAutofit fontScale="70000" lnSpcReduction="20000"/>
          </a:bodyPr>
          <a:lstStyle/>
          <a:p>
            <a:pPr marL="1350" indent="0">
              <a:buNone/>
            </a:pPr>
            <a:r>
              <a:rPr lang="de-DE" dirty="0"/>
              <a:t>Der Foliensatz bietet einen Überblick über </a:t>
            </a:r>
          </a:p>
          <a:p>
            <a:pPr lvl="1"/>
            <a:r>
              <a:rPr lang="de-DE" dirty="0"/>
              <a:t>die Zahlen, Daten und Fakten zur Entgeltlücke</a:t>
            </a:r>
          </a:p>
          <a:p>
            <a:pPr lvl="1"/>
            <a:r>
              <a:rPr lang="de-DE" dirty="0"/>
              <a:t>die Ursachen der Entgeltlücke </a:t>
            </a:r>
          </a:p>
          <a:p>
            <a:pPr lvl="1"/>
            <a:r>
              <a:rPr lang="de-DE" dirty="0"/>
              <a:t>die finanziellen Auswirkungen der Elternschaft auf Frauen</a:t>
            </a:r>
          </a:p>
          <a:p>
            <a:pPr lvl="1"/>
            <a:r>
              <a:rPr lang="de-DE" dirty="0"/>
              <a:t>die Wirkung von Tarifverträgen</a:t>
            </a:r>
          </a:p>
          <a:p>
            <a:pPr lvl="1"/>
            <a:r>
              <a:rPr lang="de-DE" dirty="0"/>
              <a:t>die gesetzlichen Grundlagen und BAG-Urteile</a:t>
            </a:r>
          </a:p>
          <a:p>
            <a:pPr lvl="1"/>
            <a:r>
              <a:rPr lang="de-DE" dirty="0"/>
              <a:t>die Handlungsmöglichkeiten im Betrieb</a:t>
            </a:r>
          </a:p>
          <a:p>
            <a:endParaRPr lang="de-DE" dirty="0"/>
          </a:p>
          <a:p>
            <a:r>
              <a:rPr lang="de-DE" dirty="0"/>
              <a:t>Je nach Zielgruppe und Ziel des Inputs sucht die für euch interessanten Kapitel aus </a:t>
            </a:r>
          </a:p>
        </p:txBody>
      </p:sp>
    </p:spTree>
    <p:extLst>
      <p:ext uri="{BB962C8B-B14F-4D97-AF65-F5344CB8AC3E}">
        <p14:creationId xmlns:p14="http://schemas.microsoft.com/office/powerpoint/2010/main" val="1420655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870792" y="2667824"/>
            <a:ext cx="4883888" cy="561692"/>
          </a:xfrm>
          <a:prstGeom prst="rect">
            <a:avLst/>
          </a:prstGeom>
          <a:noFill/>
        </p:spPr>
        <p:txBody>
          <a:bodyPr wrap="square" rtlCol="0">
            <a:spAutoFit/>
          </a:bodyPr>
          <a:lstStyle/>
          <a:p>
            <a:endParaRPr lang="de-DE" sz="1700" dirty="0"/>
          </a:p>
          <a:p>
            <a:endParaRPr lang="de-DE" dirty="0"/>
          </a:p>
        </p:txBody>
      </p:sp>
      <p:sp>
        <p:nvSpPr>
          <p:cNvPr id="9" name="Textfeld 8"/>
          <p:cNvSpPr txBox="1"/>
          <p:nvPr/>
        </p:nvSpPr>
        <p:spPr>
          <a:xfrm>
            <a:off x="3388243" y="1571370"/>
            <a:ext cx="4366437" cy="3316292"/>
          </a:xfrm>
          <a:prstGeom prst="rect">
            <a:avLst/>
          </a:prstGeom>
          <a:noFill/>
        </p:spPr>
        <p:txBody>
          <a:bodyPr wrap="square" rtlCol="0">
            <a:spAutoFit/>
          </a:bodyPr>
          <a:lstStyle/>
          <a:p>
            <a:r>
              <a:rPr lang="de-DE" sz="1400" b="1" dirty="0">
                <a:solidFill>
                  <a:schemeClr val="accent5">
                    <a:lumMod val="50000"/>
                  </a:schemeClr>
                </a:solidFill>
              </a:rPr>
              <a:t>Männer</a:t>
            </a:r>
            <a:r>
              <a:rPr lang="de-DE" sz="1400" dirty="0">
                <a:solidFill>
                  <a:schemeClr val="accent5">
                    <a:lumMod val="50000"/>
                  </a:schemeClr>
                </a:solidFill>
              </a:rPr>
              <a:t> verdienen in den alten Bundesländern </a:t>
            </a:r>
          </a:p>
          <a:p>
            <a:r>
              <a:rPr lang="de-DE" sz="1400" dirty="0">
                <a:solidFill>
                  <a:schemeClr val="accent5">
                    <a:lumMod val="50000"/>
                  </a:schemeClr>
                </a:solidFill>
              </a:rPr>
              <a:t>1,5 Millionen Euro bis zum Ende ihrer Erwerbstätigkeit. </a:t>
            </a:r>
          </a:p>
          <a:p>
            <a:r>
              <a:rPr lang="de-DE" sz="1400" dirty="0">
                <a:solidFill>
                  <a:schemeClr val="accent5">
                    <a:lumMod val="50000"/>
                  </a:schemeClr>
                </a:solidFill>
              </a:rPr>
              <a:t>In den neuen Bundesländern sind es 1,1 Millionen Euro.</a:t>
            </a:r>
          </a:p>
          <a:p>
            <a:endParaRPr lang="de-DE" sz="1400" dirty="0">
              <a:solidFill>
                <a:schemeClr val="accent5">
                  <a:lumMod val="50000"/>
                </a:schemeClr>
              </a:solidFill>
            </a:endParaRPr>
          </a:p>
          <a:p>
            <a:r>
              <a:rPr lang="de-DE" sz="1400" b="1" dirty="0">
                <a:solidFill>
                  <a:schemeClr val="accent5">
                    <a:lumMod val="50000"/>
                  </a:schemeClr>
                </a:solidFill>
              </a:rPr>
              <a:t>Frauen ohne Kinde</a:t>
            </a:r>
            <a:r>
              <a:rPr lang="de-DE" sz="1400" dirty="0">
                <a:solidFill>
                  <a:schemeClr val="accent5">
                    <a:lumMod val="50000"/>
                  </a:schemeClr>
                </a:solidFill>
              </a:rPr>
              <a:t>r verdienen 1,3 Millionen Euro in den alten Bundesländern und 1,1 Millionen Euro in den neuen.</a:t>
            </a:r>
          </a:p>
          <a:p>
            <a:endParaRPr lang="de-DE" sz="1400" dirty="0">
              <a:solidFill>
                <a:schemeClr val="accent5">
                  <a:lumMod val="50000"/>
                </a:schemeClr>
              </a:solidFill>
            </a:endParaRPr>
          </a:p>
          <a:p>
            <a:r>
              <a:rPr lang="de-DE" sz="1400" b="1" dirty="0">
                <a:solidFill>
                  <a:schemeClr val="accent5">
                    <a:lumMod val="50000"/>
                  </a:schemeClr>
                </a:solidFill>
              </a:rPr>
              <a:t>Mütter</a:t>
            </a:r>
            <a:r>
              <a:rPr lang="de-DE" sz="1400" dirty="0">
                <a:solidFill>
                  <a:schemeClr val="accent5">
                    <a:lumMod val="50000"/>
                  </a:schemeClr>
                </a:solidFill>
              </a:rPr>
              <a:t> verdienen in den alten Bundesländern</a:t>
            </a:r>
          </a:p>
          <a:p>
            <a:r>
              <a:rPr lang="de-DE" sz="1400" dirty="0">
                <a:solidFill>
                  <a:schemeClr val="accent5">
                    <a:lumMod val="50000"/>
                  </a:schemeClr>
                </a:solidFill>
              </a:rPr>
              <a:t>830.000 Euro und in den neuen Bundesländern nur 660.000 Euro.</a:t>
            </a:r>
          </a:p>
          <a:p>
            <a:endParaRPr lang="de-DE" sz="1400" dirty="0">
              <a:solidFill>
                <a:schemeClr val="accent5">
                  <a:lumMod val="50000"/>
                </a:schemeClr>
              </a:solidFill>
            </a:endParaRPr>
          </a:p>
          <a:p>
            <a:endParaRPr lang="de-DE" sz="1400" dirty="0">
              <a:solidFill>
                <a:schemeClr val="accent5">
                  <a:lumMod val="50000"/>
                </a:schemeClr>
              </a:solidFill>
            </a:endParaRPr>
          </a:p>
          <a:p>
            <a:endParaRPr lang="de-DE" dirty="0"/>
          </a:p>
        </p:txBody>
      </p:sp>
      <p:sp>
        <p:nvSpPr>
          <p:cNvPr id="10" name="Textfeld 9"/>
          <p:cNvSpPr txBox="1"/>
          <p:nvPr/>
        </p:nvSpPr>
        <p:spPr>
          <a:xfrm rot="16200000">
            <a:off x="7919567" y="3498071"/>
            <a:ext cx="1845160" cy="184666"/>
          </a:xfrm>
          <a:prstGeom prst="rect">
            <a:avLst/>
          </a:prstGeom>
          <a:noFill/>
        </p:spPr>
        <p:txBody>
          <a:bodyPr wrap="square" rtlCol="0">
            <a:spAutoFit/>
          </a:bodyPr>
          <a:lstStyle/>
          <a:p>
            <a:r>
              <a:rPr lang="de-DE" sz="600" dirty="0">
                <a:solidFill>
                  <a:schemeClr val="accent5">
                    <a:lumMod val="50000"/>
                  </a:schemeClr>
                </a:solidFill>
              </a:rPr>
              <a:t>Quelle: Bertelsmann Stiftung 2020</a:t>
            </a:r>
          </a:p>
        </p:txBody>
      </p:sp>
      <p:sp>
        <p:nvSpPr>
          <p:cNvPr id="11" name="Textfeld 10"/>
          <p:cNvSpPr txBox="1"/>
          <p:nvPr/>
        </p:nvSpPr>
        <p:spPr>
          <a:xfrm>
            <a:off x="556254" y="1086759"/>
            <a:ext cx="2573264" cy="507831"/>
          </a:xfrm>
          <a:prstGeom prst="rect">
            <a:avLst/>
          </a:prstGeom>
          <a:noFill/>
        </p:spPr>
        <p:txBody>
          <a:bodyPr wrap="square" rtlCol="0">
            <a:spAutoFit/>
          </a:bodyPr>
          <a:lstStyle/>
          <a:p>
            <a:r>
              <a:rPr lang="de-DE" dirty="0">
                <a:solidFill>
                  <a:schemeClr val="accent5">
                    <a:lumMod val="50000"/>
                  </a:schemeClr>
                </a:solidFill>
              </a:rPr>
              <a:t>Das Lebenserwerbseinkommen unterscheidet sich massiv</a:t>
            </a:r>
            <a:r>
              <a:rPr lang="de-DE" b="1" dirty="0">
                <a:solidFill>
                  <a:schemeClr val="accent5">
                    <a:lumMod val="50000"/>
                  </a:schemeClr>
                </a:solidFill>
              </a:rPr>
              <a:t> </a:t>
            </a:r>
          </a:p>
        </p:txBody>
      </p:sp>
      <p:sp>
        <p:nvSpPr>
          <p:cNvPr id="12" name="Textfeld 11"/>
          <p:cNvSpPr txBox="1"/>
          <p:nvPr/>
        </p:nvSpPr>
        <p:spPr>
          <a:xfrm>
            <a:off x="250825" y="353866"/>
            <a:ext cx="7035198" cy="369332"/>
          </a:xfrm>
          <a:prstGeom prst="rect">
            <a:avLst/>
          </a:prstGeom>
          <a:noFill/>
        </p:spPr>
        <p:txBody>
          <a:bodyPr wrap="square" rtlCol="0">
            <a:spAutoFit/>
          </a:bodyPr>
          <a:lstStyle/>
          <a:p>
            <a:r>
              <a:rPr lang="de-DE" sz="1800" dirty="0">
                <a:solidFill>
                  <a:schemeClr val="accent5">
                    <a:lumMod val="50000"/>
                  </a:schemeClr>
                </a:solidFill>
                <a:latin typeface="+mj-lt"/>
              </a:rPr>
              <a:t>IM GANZEN ERWERBSLEBEN SIND ES MEHRERE HUNDERTTAUSEND EURO</a:t>
            </a:r>
            <a:r>
              <a:rPr lang="de-DE" dirty="0"/>
              <a:t> </a:t>
            </a:r>
          </a:p>
        </p:txBody>
      </p:sp>
      <p:pic>
        <p:nvPicPr>
          <p:cNvPr id="13" name="Grafi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827" y="1773674"/>
            <a:ext cx="1017493" cy="1018002"/>
          </a:xfrm>
          <a:prstGeom prst="rect">
            <a:avLst/>
          </a:prstGeom>
        </p:spPr>
      </p:pic>
    </p:spTree>
    <p:extLst>
      <p:ext uri="{BB962C8B-B14F-4D97-AF65-F5344CB8AC3E}">
        <p14:creationId xmlns:p14="http://schemas.microsoft.com/office/powerpoint/2010/main" val="510895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0825" y="383075"/>
            <a:ext cx="7848600" cy="369332"/>
          </a:xfrm>
          <a:prstGeom prst="rect">
            <a:avLst/>
          </a:prstGeom>
          <a:noFill/>
        </p:spPr>
        <p:txBody>
          <a:bodyPr wrap="square" rtlCol="0">
            <a:spAutoFit/>
          </a:bodyPr>
          <a:lstStyle/>
          <a:p>
            <a:r>
              <a:rPr lang="de-DE" sz="1800" b="1" dirty="0">
                <a:solidFill>
                  <a:schemeClr val="accent5">
                    <a:lumMod val="50000"/>
                  </a:schemeClr>
                </a:solidFill>
                <a:latin typeface="+mj-lt"/>
              </a:rPr>
              <a:t>IM ALTER HABEN FRAUEN WENIGER RENTE ALS MÄNNER</a:t>
            </a:r>
            <a:r>
              <a:rPr lang="de-DE" dirty="0">
                <a:latin typeface="+mj-lt"/>
              </a:rPr>
              <a:t> </a:t>
            </a:r>
          </a:p>
        </p:txBody>
      </p:sp>
      <p:sp>
        <p:nvSpPr>
          <p:cNvPr id="11" name="Textfeld 10"/>
          <p:cNvSpPr txBox="1"/>
          <p:nvPr/>
        </p:nvSpPr>
        <p:spPr>
          <a:xfrm>
            <a:off x="462115" y="1777072"/>
            <a:ext cx="3573670" cy="1815882"/>
          </a:xfrm>
          <a:prstGeom prst="rect">
            <a:avLst/>
          </a:prstGeom>
          <a:solidFill>
            <a:schemeClr val="bg2">
              <a:lumMod val="65000"/>
            </a:schemeClr>
          </a:solidFill>
          <a:ln>
            <a:solidFill>
              <a:schemeClr val="bg1"/>
            </a:solidFill>
          </a:ln>
        </p:spPr>
        <p:txBody>
          <a:bodyPr wrap="square" rtlCol="0">
            <a:spAutoFit/>
          </a:bodyPr>
          <a:lstStyle/>
          <a:p>
            <a:r>
              <a:rPr lang="de-DE" sz="1400" b="1" dirty="0">
                <a:solidFill>
                  <a:schemeClr val="bg1"/>
                </a:solidFill>
              </a:rPr>
              <a:t>Wenn alle drei Säulen der Alterssicherung einbezogen werden, haben Frauen </a:t>
            </a:r>
          </a:p>
          <a:p>
            <a:r>
              <a:rPr lang="de-DE" sz="1400" b="1" dirty="0">
                <a:solidFill>
                  <a:schemeClr val="bg1"/>
                </a:solidFill>
              </a:rPr>
              <a:t>49 Prozent weniger Alterssicherung als Männer. </a:t>
            </a:r>
          </a:p>
          <a:p>
            <a:r>
              <a:rPr lang="de-DE" sz="1400" b="1" dirty="0">
                <a:solidFill>
                  <a:schemeClr val="bg1"/>
                </a:solidFill>
              </a:rPr>
              <a:t>In den westdeutschen Bundesländern sind es 55 Prozent weniger Rente. </a:t>
            </a:r>
          </a:p>
          <a:p>
            <a:r>
              <a:rPr lang="de-DE" sz="1400" b="1" dirty="0">
                <a:solidFill>
                  <a:schemeClr val="bg1"/>
                </a:solidFill>
              </a:rPr>
              <a:t>In den ostdeutschen Bundesländern „nur“ 23 Prozent. </a:t>
            </a:r>
          </a:p>
        </p:txBody>
      </p:sp>
      <p:sp>
        <p:nvSpPr>
          <p:cNvPr id="13" name="Inhaltsplatzhalter 2"/>
          <p:cNvSpPr txBox="1">
            <a:spLocks/>
          </p:cNvSpPr>
          <p:nvPr/>
        </p:nvSpPr>
        <p:spPr>
          <a:xfrm rot="16200000">
            <a:off x="-1308752" y="2911401"/>
            <a:ext cx="3200998" cy="257177"/>
          </a:xfrm>
          <a:prstGeom prst="rect">
            <a:avLst/>
          </a:prstGeom>
        </p:spPr>
        <p:txBody>
          <a:bodyPr vert="horz" lIns="0" tIns="0" rIns="0" bIns="0" rtlCol="0">
            <a:noAutofit/>
          </a:bodyPr>
          <a:lstStyle>
            <a:lvl1pPr marL="280800" indent="-279450" algn="l" defTabSz="685800" rtl="0" eaLnBrk="1" latinLnBrk="0" hangingPunct="1">
              <a:lnSpc>
                <a:spcPct val="90000"/>
              </a:lnSpc>
              <a:spcBef>
                <a:spcPts val="750"/>
              </a:spcBef>
              <a:buClr>
                <a:srgbClr val="A71680"/>
              </a:buClr>
              <a:buSzPct val="90000"/>
              <a:buFontTx/>
              <a:buBlip>
                <a:blip r:embed="rId3"/>
              </a:buBlip>
              <a:defRPr sz="1800" b="0" i="0" kern="1200">
                <a:solidFill>
                  <a:srgbClr val="3C3C3B"/>
                </a:solidFill>
                <a:latin typeface="Meta IGM" panose="02000503040000020004" pitchFamily="2" charset="0"/>
                <a:ea typeface="+mn-ea"/>
                <a:cs typeface="+mn-cs"/>
              </a:defRPr>
            </a:lvl1pPr>
            <a:lvl2pPr marL="586350" indent="-279450" algn="l" defTabSz="685800" rtl="0" eaLnBrk="1" latinLnBrk="0" hangingPunct="1">
              <a:lnSpc>
                <a:spcPct val="90000"/>
              </a:lnSpc>
              <a:spcBef>
                <a:spcPts val="750"/>
              </a:spcBef>
              <a:buClr>
                <a:srgbClr val="A71680"/>
              </a:buClr>
              <a:buSzPct val="90000"/>
              <a:buFontTx/>
              <a:buBlip>
                <a:blip r:embed="rId4"/>
              </a:buBlip>
              <a:defRPr sz="1800" b="0" i="0" kern="1200">
                <a:solidFill>
                  <a:srgbClr val="3C3C3B"/>
                </a:solidFill>
                <a:latin typeface="Meta IGM" panose="02000503040000020004" pitchFamily="2" charset="0"/>
                <a:ea typeface="+mn-ea"/>
                <a:cs typeface="+mn-cs"/>
              </a:defRPr>
            </a:lvl2pPr>
            <a:lvl3pPr marL="899550" indent="-285750" algn="l" defTabSz="685800" rtl="0" eaLnBrk="1" latinLnBrk="0" hangingPunct="1">
              <a:lnSpc>
                <a:spcPct val="90000"/>
              </a:lnSpc>
              <a:spcBef>
                <a:spcPts val="750"/>
              </a:spcBef>
              <a:buClr>
                <a:srgbClr val="A71680"/>
              </a:buClr>
              <a:buSzPct val="90000"/>
              <a:buFontTx/>
              <a:buBlip>
                <a:blip r:embed="rId4"/>
              </a:buBlip>
              <a:defRPr sz="1800" b="0" i="0" kern="1200">
                <a:solidFill>
                  <a:srgbClr val="3C3C3B"/>
                </a:solidFill>
                <a:latin typeface="Meta IGM" panose="02000503040000020004" pitchFamily="2" charset="0"/>
                <a:ea typeface="+mn-ea"/>
                <a:cs typeface="+mn-cs"/>
              </a:defRPr>
            </a:lvl3pPr>
            <a:lvl4pPr marL="1200150" indent="-279450" algn="l" defTabSz="685800" rtl="0" eaLnBrk="1" latinLnBrk="0" hangingPunct="1">
              <a:lnSpc>
                <a:spcPct val="90000"/>
              </a:lnSpc>
              <a:spcBef>
                <a:spcPts val="750"/>
              </a:spcBef>
              <a:buClr>
                <a:srgbClr val="A71680"/>
              </a:buClr>
              <a:buSzPct val="90000"/>
              <a:buFontTx/>
              <a:buBlip>
                <a:blip r:embed="rId4"/>
              </a:buBlip>
              <a:defRPr sz="1800" b="0" i="0" kern="1200">
                <a:solidFill>
                  <a:srgbClr val="3C3C3B"/>
                </a:solidFill>
                <a:latin typeface="Meta IGM" panose="02000503040000020004" pitchFamily="2" charset="0"/>
                <a:ea typeface="+mn-ea"/>
                <a:cs typeface="+mn-cs"/>
              </a:defRPr>
            </a:lvl4pPr>
            <a:lvl5pPr marL="1471050" indent="-285750" algn="l" defTabSz="685800" rtl="0" eaLnBrk="1" latinLnBrk="0" hangingPunct="1">
              <a:lnSpc>
                <a:spcPct val="90000"/>
              </a:lnSpc>
              <a:spcBef>
                <a:spcPts val="750"/>
              </a:spcBef>
              <a:buClr>
                <a:srgbClr val="A71680"/>
              </a:buClr>
              <a:buSzPct val="90000"/>
              <a:buFontTx/>
              <a:buBlip>
                <a:blip r:embed="rId3"/>
              </a:buBlip>
              <a:defRPr sz="1800" b="0" i="0" kern="1200">
                <a:solidFill>
                  <a:srgbClr val="3C3C3B"/>
                </a:solidFill>
                <a:latin typeface="Meta IGM" panose="02000503040000020004" pitchFamily="2" charset="0"/>
                <a:ea typeface="+mn-ea"/>
                <a:cs typeface="+mn-cs"/>
              </a:defRPr>
            </a:lvl5pPr>
            <a:lvl6pPr marL="1885950" indent="-171450" algn="l" defTabSz="685800" rtl="0" eaLnBrk="1" latinLnBrk="0" hangingPunct="1">
              <a:lnSpc>
                <a:spcPct val="90000"/>
              </a:lnSpc>
              <a:spcBef>
                <a:spcPts val="375"/>
              </a:spcBef>
              <a:buFontTx/>
              <a:buBlip>
                <a:blip r:embed="rId4"/>
              </a:buBlip>
              <a:defRPr sz="1800" b="0" i="0" kern="1200">
                <a:solidFill>
                  <a:srgbClr val="3C3C3B"/>
                </a:solidFill>
                <a:latin typeface="Meta IGM" panose="02000503040000020004"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350" indent="0">
              <a:buNone/>
            </a:pPr>
            <a:r>
              <a:rPr lang="de-DE" sz="600" dirty="0"/>
              <a:t>Quelle: Gender Pension Gap bei eigenen Alterssicherungsleistungen 1992-2019. WSI 2021</a:t>
            </a:r>
          </a:p>
        </p:txBody>
      </p:sp>
      <p:grpSp>
        <p:nvGrpSpPr>
          <p:cNvPr id="14" name="Gruppieren 13"/>
          <p:cNvGrpSpPr/>
          <p:nvPr/>
        </p:nvGrpSpPr>
        <p:grpSpPr>
          <a:xfrm>
            <a:off x="4658568" y="1168347"/>
            <a:ext cx="4141322" cy="3530012"/>
            <a:chOff x="4658568" y="1168347"/>
            <a:chExt cx="4141322" cy="3530012"/>
          </a:xfrm>
        </p:grpSpPr>
        <p:grpSp>
          <p:nvGrpSpPr>
            <p:cNvPr id="12" name="Gruppieren 11"/>
            <p:cNvGrpSpPr/>
            <p:nvPr/>
          </p:nvGrpSpPr>
          <p:grpSpPr>
            <a:xfrm>
              <a:off x="4909672" y="1168347"/>
              <a:ext cx="3396156" cy="3009900"/>
              <a:chOff x="303352" y="885988"/>
              <a:chExt cx="3396156" cy="3009900"/>
            </a:xfrm>
          </p:grpSpPr>
          <p:sp>
            <p:nvSpPr>
              <p:cNvPr id="3" name="Rechteck 2"/>
              <p:cNvSpPr/>
              <p:nvPr/>
            </p:nvSpPr>
            <p:spPr>
              <a:xfrm>
                <a:off x="2122909" y="885988"/>
                <a:ext cx="1042224" cy="3009900"/>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1.256 / 1.174 Euro</a:t>
                </a:r>
                <a:r>
                  <a:rPr lang="de-DE" dirty="0"/>
                  <a:t> </a:t>
                </a:r>
              </a:p>
            </p:txBody>
          </p:sp>
          <p:grpSp>
            <p:nvGrpSpPr>
              <p:cNvPr id="4" name="Gruppieren 3"/>
              <p:cNvGrpSpPr/>
              <p:nvPr/>
            </p:nvGrpSpPr>
            <p:grpSpPr>
              <a:xfrm>
                <a:off x="3238662" y="1279168"/>
                <a:ext cx="460846" cy="1322363"/>
                <a:chOff x="6939827" y="2126900"/>
                <a:chExt cx="460846" cy="1322363"/>
              </a:xfrm>
            </p:grpSpPr>
            <p:sp>
              <p:nvSpPr>
                <p:cNvPr id="5" name="Ellipse 4"/>
                <p:cNvSpPr/>
                <p:nvPr/>
              </p:nvSpPr>
              <p:spPr>
                <a:xfrm>
                  <a:off x="6947545" y="2126900"/>
                  <a:ext cx="445410" cy="421094"/>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Gleichschenkliges Dreieck 5"/>
                <p:cNvSpPr/>
                <p:nvPr/>
              </p:nvSpPr>
              <p:spPr>
                <a:xfrm rot="10800000">
                  <a:off x="6939827" y="2575663"/>
                  <a:ext cx="460846" cy="873600"/>
                </a:xfrm>
                <a:prstGeom prst="triangl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7" name="Rechteck 6"/>
              <p:cNvSpPr/>
              <p:nvPr/>
            </p:nvSpPr>
            <p:spPr>
              <a:xfrm>
                <a:off x="919289" y="2063750"/>
                <a:ext cx="1073974" cy="1820398"/>
              </a:xfrm>
              <a:prstGeom prst="rect">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842 / 1.109 Euro</a:t>
                </a:r>
                <a:r>
                  <a:rPr lang="de-DE" dirty="0"/>
                  <a:t> </a:t>
                </a:r>
              </a:p>
            </p:txBody>
          </p:sp>
          <p:grpSp>
            <p:nvGrpSpPr>
              <p:cNvPr id="8" name="Gruppieren 7"/>
              <p:cNvGrpSpPr/>
              <p:nvPr/>
            </p:nvGrpSpPr>
            <p:grpSpPr>
              <a:xfrm>
                <a:off x="303352" y="1279168"/>
                <a:ext cx="574158" cy="1328089"/>
                <a:chOff x="1454965" y="2133600"/>
                <a:chExt cx="574158" cy="1328089"/>
              </a:xfrm>
              <a:solidFill>
                <a:schemeClr val="accent3">
                  <a:lumMod val="75000"/>
                </a:schemeClr>
              </a:solidFill>
            </p:grpSpPr>
            <p:sp>
              <p:nvSpPr>
                <p:cNvPr id="9" name="Ellipse 8"/>
                <p:cNvSpPr/>
                <p:nvPr/>
              </p:nvSpPr>
              <p:spPr>
                <a:xfrm>
                  <a:off x="1522305" y="2133600"/>
                  <a:ext cx="439479" cy="438150"/>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p:cNvSpPr/>
                <p:nvPr/>
              </p:nvSpPr>
              <p:spPr>
                <a:xfrm>
                  <a:off x="1454965" y="2601660"/>
                  <a:ext cx="574158" cy="860029"/>
                </a:xfrm>
                <a:prstGeom prst="triangl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17" name="Textfeld 16"/>
            <p:cNvSpPr txBox="1"/>
            <p:nvPr/>
          </p:nvSpPr>
          <p:spPr>
            <a:xfrm>
              <a:off x="4658568" y="4205916"/>
              <a:ext cx="4141322" cy="492443"/>
            </a:xfrm>
            <a:prstGeom prst="rect">
              <a:avLst/>
            </a:prstGeom>
            <a:noFill/>
          </p:spPr>
          <p:txBody>
            <a:bodyPr wrap="square" rtlCol="0">
              <a:spAutoFit/>
            </a:bodyPr>
            <a:lstStyle/>
            <a:p>
              <a:r>
                <a:rPr lang="de-DE" sz="1000" dirty="0">
                  <a:solidFill>
                    <a:schemeClr val="accent5">
                      <a:lumMod val="50000"/>
                    </a:schemeClr>
                  </a:solidFill>
                </a:rPr>
                <a:t>Durchschnittliche Zahlbeträge für Altersrenten bei Rentenzugang 2022 unterteilt nach westdeutschen und ostdeutschen Bundesländern </a:t>
              </a:r>
            </a:p>
            <a:p>
              <a:r>
                <a:rPr lang="de-DE" sz="600" dirty="0">
                  <a:solidFill>
                    <a:schemeClr val="accent5">
                      <a:lumMod val="50000"/>
                    </a:schemeClr>
                  </a:solidFill>
                </a:rPr>
                <a:t>(Quelle: DRV, Ergebnisse auf einen Blick, Februar 2024)</a:t>
              </a:r>
            </a:p>
          </p:txBody>
        </p:sp>
      </p:grpSp>
    </p:spTree>
    <p:extLst>
      <p:ext uri="{BB962C8B-B14F-4D97-AF65-F5344CB8AC3E}">
        <p14:creationId xmlns:p14="http://schemas.microsoft.com/office/powerpoint/2010/main" val="263942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p:nvPr>
            <p:extLst>
              <p:ext uri="{D42A27DB-BD31-4B8C-83A1-F6EECF244321}">
                <p14:modId xmlns:p14="http://schemas.microsoft.com/office/powerpoint/2010/main" val="2258067131"/>
              </p:ext>
            </p:extLst>
          </p:nvPr>
        </p:nvGraphicFramePr>
        <p:xfrm>
          <a:off x="411637" y="683574"/>
          <a:ext cx="7412610" cy="3605622"/>
        </p:xfrm>
        <a:graphic>
          <a:graphicData uri="http://schemas.openxmlformats.org/drawingml/2006/chart">
            <c:chart xmlns:c="http://schemas.openxmlformats.org/drawingml/2006/chart" xmlns:r="http://schemas.openxmlformats.org/officeDocument/2006/relationships" r:id="rId3"/>
          </a:graphicData>
        </a:graphic>
      </p:graphicFrame>
      <p:sp>
        <p:nvSpPr>
          <p:cNvPr id="5" name="Inhaltsplatzhalter 2"/>
          <p:cNvSpPr txBox="1">
            <a:spLocks/>
          </p:cNvSpPr>
          <p:nvPr/>
        </p:nvSpPr>
        <p:spPr>
          <a:xfrm rot="16200000">
            <a:off x="6556975" y="1856575"/>
            <a:ext cx="3200998" cy="257177"/>
          </a:xfrm>
          <a:prstGeom prst="rect">
            <a:avLst/>
          </a:prstGeom>
        </p:spPr>
        <p:txBody>
          <a:bodyPr vert="horz" lIns="0" tIns="0" rIns="0" bIns="0" rtlCol="0">
            <a:noAutofit/>
          </a:bodyPr>
          <a:lstStyle>
            <a:lvl1pPr marL="280800" indent="-279450" algn="l" defTabSz="685800" rtl="0" eaLnBrk="1" latinLnBrk="0" hangingPunct="1">
              <a:lnSpc>
                <a:spcPct val="90000"/>
              </a:lnSpc>
              <a:spcBef>
                <a:spcPts val="750"/>
              </a:spcBef>
              <a:buClr>
                <a:srgbClr val="A71680"/>
              </a:buClr>
              <a:buSzPct val="90000"/>
              <a:buFontTx/>
              <a:buBlip>
                <a:blip r:embed="rId4"/>
              </a:buBlip>
              <a:defRPr sz="1800" b="0" i="0" kern="1200">
                <a:solidFill>
                  <a:srgbClr val="3C3C3B"/>
                </a:solidFill>
                <a:latin typeface="Meta IGM" panose="02000503040000020004" pitchFamily="2" charset="0"/>
                <a:ea typeface="+mn-ea"/>
                <a:cs typeface="+mn-cs"/>
              </a:defRPr>
            </a:lvl1pPr>
            <a:lvl2pPr marL="586350" indent="-279450" algn="l" defTabSz="685800" rtl="0" eaLnBrk="1" latinLnBrk="0" hangingPunct="1">
              <a:lnSpc>
                <a:spcPct val="90000"/>
              </a:lnSpc>
              <a:spcBef>
                <a:spcPts val="750"/>
              </a:spcBef>
              <a:buClr>
                <a:srgbClr val="A71680"/>
              </a:buClr>
              <a:buSzPct val="90000"/>
              <a:buFontTx/>
              <a:buBlip>
                <a:blip r:embed="rId5"/>
              </a:buBlip>
              <a:defRPr sz="1800" b="0" i="0" kern="1200">
                <a:solidFill>
                  <a:srgbClr val="3C3C3B"/>
                </a:solidFill>
                <a:latin typeface="Meta IGM" panose="02000503040000020004" pitchFamily="2" charset="0"/>
                <a:ea typeface="+mn-ea"/>
                <a:cs typeface="+mn-cs"/>
              </a:defRPr>
            </a:lvl2pPr>
            <a:lvl3pPr marL="899550" indent="-285750" algn="l" defTabSz="685800" rtl="0" eaLnBrk="1" latinLnBrk="0" hangingPunct="1">
              <a:lnSpc>
                <a:spcPct val="90000"/>
              </a:lnSpc>
              <a:spcBef>
                <a:spcPts val="750"/>
              </a:spcBef>
              <a:buClr>
                <a:srgbClr val="A71680"/>
              </a:buClr>
              <a:buSzPct val="90000"/>
              <a:buFontTx/>
              <a:buBlip>
                <a:blip r:embed="rId5"/>
              </a:buBlip>
              <a:defRPr sz="1800" b="0" i="0" kern="1200">
                <a:solidFill>
                  <a:srgbClr val="3C3C3B"/>
                </a:solidFill>
                <a:latin typeface="Meta IGM" panose="02000503040000020004" pitchFamily="2" charset="0"/>
                <a:ea typeface="+mn-ea"/>
                <a:cs typeface="+mn-cs"/>
              </a:defRPr>
            </a:lvl3pPr>
            <a:lvl4pPr marL="1200150" indent="-279450" algn="l" defTabSz="685800" rtl="0" eaLnBrk="1" latinLnBrk="0" hangingPunct="1">
              <a:lnSpc>
                <a:spcPct val="90000"/>
              </a:lnSpc>
              <a:spcBef>
                <a:spcPts val="750"/>
              </a:spcBef>
              <a:buClr>
                <a:srgbClr val="A71680"/>
              </a:buClr>
              <a:buSzPct val="90000"/>
              <a:buFontTx/>
              <a:buBlip>
                <a:blip r:embed="rId5"/>
              </a:buBlip>
              <a:defRPr sz="1800" b="0" i="0" kern="1200">
                <a:solidFill>
                  <a:srgbClr val="3C3C3B"/>
                </a:solidFill>
                <a:latin typeface="Meta IGM" panose="02000503040000020004" pitchFamily="2" charset="0"/>
                <a:ea typeface="+mn-ea"/>
                <a:cs typeface="+mn-cs"/>
              </a:defRPr>
            </a:lvl4pPr>
            <a:lvl5pPr marL="1471050" indent="-285750" algn="l" defTabSz="685800" rtl="0" eaLnBrk="1" latinLnBrk="0" hangingPunct="1">
              <a:lnSpc>
                <a:spcPct val="90000"/>
              </a:lnSpc>
              <a:spcBef>
                <a:spcPts val="750"/>
              </a:spcBef>
              <a:buClr>
                <a:srgbClr val="A71680"/>
              </a:buClr>
              <a:buSzPct val="90000"/>
              <a:buFontTx/>
              <a:buBlip>
                <a:blip r:embed="rId4"/>
              </a:buBlip>
              <a:defRPr sz="1800" b="0" i="0" kern="1200">
                <a:solidFill>
                  <a:srgbClr val="3C3C3B"/>
                </a:solidFill>
                <a:latin typeface="Meta IGM" panose="02000503040000020004" pitchFamily="2" charset="0"/>
                <a:ea typeface="+mn-ea"/>
                <a:cs typeface="+mn-cs"/>
              </a:defRPr>
            </a:lvl5pPr>
            <a:lvl6pPr marL="1885950" indent="-171450" algn="l" defTabSz="685800" rtl="0" eaLnBrk="1" latinLnBrk="0" hangingPunct="1">
              <a:lnSpc>
                <a:spcPct val="90000"/>
              </a:lnSpc>
              <a:spcBef>
                <a:spcPts val="375"/>
              </a:spcBef>
              <a:buFontTx/>
              <a:buBlip>
                <a:blip r:embed="rId5"/>
              </a:buBlip>
              <a:defRPr sz="1800" b="0" i="0" kern="1200">
                <a:solidFill>
                  <a:srgbClr val="3C3C3B"/>
                </a:solidFill>
                <a:latin typeface="Meta IGM" panose="02000503040000020004"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350" indent="0">
              <a:buNone/>
            </a:pPr>
            <a:r>
              <a:rPr lang="de-DE" sz="600" dirty="0"/>
              <a:t>Quelle: Statistisches Bundesamt 2024</a:t>
            </a:r>
          </a:p>
        </p:txBody>
      </p:sp>
      <p:sp>
        <p:nvSpPr>
          <p:cNvPr id="6" name="Inhaltsplatzhalter 2"/>
          <p:cNvSpPr txBox="1">
            <a:spLocks/>
          </p:cNvSpPr>
          <p:nvPr/>
        </p:nvSpPr>
        <p:spPr>
          <a:xfrm>
            <a:off x="524759" y="4289196"/>
            <a:ext cx="5857188" cy="383585"/>
          </a:xfrm>
          <a:prstGeom prst="rect">
            <a:avLst/>
          </a:prstGeom>
        </p:spPr>
        <p:txBody>
          <a:bodyPr vert="horz" lIns="0" tIns="0" rIns="0" bIns="0" rtlCol="0">
            <a:noAutofit/>
          </a:bodyPr>
          <a:lstStyle>
            <a:lvl1pPr marL="280800" indent="-279450" algn="l" defTabSz="685800" rtl="0" eaLnBrk="1" latinLnBrk="0" hangingPunct="1">
              <a:lnSpc>
                <a:spcPct val="90000"/>
              </a:lnSpc>
              <a:spcBef>
                <a:spcPts val="750"/>
              </a:spcBef>
              <a:buClr>
                <a:srgbClr val="A71680"/>
              </a:buClr>
              <a:buSzPct val="90000"/>
              <a:buFontTx/>
              <a:buBlip>
                <a:blip r:embed="rId4"/>
              </a:buBlip>
              <a:defRPr sz="1800" b="0" i="0" kern="1200">
                <a:solidFill>
                  <a:srgbClr val="3C3C3B"/>
                </a:solidFill>
                <a:latin typeface="Meta IGM" panose="02000503040000020004" pitchFamily="2" charset="0"/>
                <a:ea typeface="+mn-ea"/>
                <a:cs typeface="+mn-cs"/>
              </a:defRPr>
            </a:lvl1pPr>
            <a:lvl2pPr marL="586350" indent="-279450" algn="l" defTabSz="685800" rtl="0" eaLnBrk="1" latinLnBrk="0" hangingPunct="1">
              <a:lnSpc>
                <a:spcPct val="90000"/>
              </a:lnSpc>
              <a:spcBef>
                <a:spcPts val="750"/>
              </a:spcBef>
              <a:buClr>
                <a:srgbClr val="A71680"/>
              </a:buClr>
              <a:buSzPct val="90000"/>
              <a:buFontTx/>
              <a:buBlip>
                <a:blip r:embed="rId5"/>
              </a:buBlip>
              <a:defRPr sz="1800" b="0" i="0" kern="1200">
                <a:solidFill>
                  <a:srgbClr val="3C3C3B"/>
                </a:solidFill>
                <a:latin typeface="Meta IGM" panose="02000503040000020004" pitchFamily="2" charset="0"/>
                <a:ea typeface="+mn-ea"/>
                <a:cs typeface="+mn-cs"/>
              </a:defRPr>
            </a:lvl2pPr>
            <a:lvl3pPr marL="899550" indent="-285750" algn="l" defTabSz="685800" rtl="0" eaLnBrk="1" latinLnBrk="0" hangingPunct="1">
              <a:lnSpc>
                <a:spcPct val="90000"/>
              </a:lnSpc>
              <a:spcBef>
                <a:spcPts val="750"/>
              </a:spcBef>
              <a:buClr>
                <a:srgbClr val="A71680"/>
              </a:buClr>
              <a:buSzPct val="90000"/>
              <a:buFontTx/>
              <a:buBlip>
                <a:blip r:embed="rId5"/>
              </a:buBlip>
              <a:defRPr sz="1800" b="0" i="0" kern="1200">
                <a:solidFill>
                  <a:srgbClr val="3C3C3B"/>
                </a:solidFill>
                <a:latin typeface="Meta IGM" panose="02000503040000020004" pitchFamily="2" charset="0"/>
                <a:ea typeface="+mn-ea"/>
                <a:cs typeface="+mn-cs"/>
              </a:defRPr>
            </a:lvl3pPr>
            <a:lvl4pPr marL="1200150" indent="-279450" algn="l" defTabSz="685800" rtl="0" eaLnBrk="1" latinLnBrk="0" hangingPunct="1">
              <a:lnSpc>
                <a:spcPct val="90000"/>
              </a:lnSpc>
              <a:spcBef>
                <a:spcPts val="750"/>
              </a:spcBef>
              <a:buClr>
                <a:srgbClr val="A71680"/>
              </a:buClr>
              <a:buSzPct val="90000"/>
              <a:buFontTx/>
              <a:buBlip>
                <a:blip r:embed="rId5"/>
              </a:buBlip>
              <a:defRPr sz="1800" b="0" i="0" kern="1200">
                <a:solidFill>
                  <a:srgbClr val="3C3C3B"/>
                </a:solidFill>
                <a:latin typeface="Meta IGM" panose="02000503040000020004" pitchFamily="2" charset="0"/>
                <a:ea typeface="+mn-ea"/>
                <a:cs typeface="+mn-cs"/>
              </a:defRPr>
            </a:lvl4pPr>
            <a:lvl5pPr marL="1471050" indent="-285750" algn="l" defTabSz="685800" rtl="0" eaLnBrk="1" latinLnBrk="0" hangingPunct="1">
              <a:lnSpc>
                <a:spcPct val="90000"/>
              </a:lnSpc>
              <a:spcBef>
                <a:spcPts val="750"/>
              </a:spcBef>
              <a:buClr>
                <a:srgbClr val="A71680"/>
              </a:buClr>
              <a:buSzPct val="90000"/>
              <a:buFontTx/>
              <a:buBlip>
                <a:blip r:embed="rId4"/>
              </a:buBlip>
              <a:defRPr sz="1800" b="0" i="0" kern="1200">
                <a:solidFill>
                  <a:srgbClr val="3C3C3B"/>
                </a:solidFill>
                <a:latin typeface="Meta IGM" panose="02000503040000020004" pitchFamily="2" charset="0"/>
                <a:ea typeface="+mn-ea"/>
                <a:cs typeface="+mn-cs"/>
              </a:defRPr>
            </a:lvl5pPr>
            <a:lvl6pPr marL="1885950" indent="-171450" algn="l" defTabSz="685800" rtl="0" eaLnBrk="1" latinLnBrk="0" hangingPunct="1">
              <a:lnSpc>
                <a:spcPct val="90000"/>
              </a:lnSpc>
              <a:spcBef>
                <a:spcPts val="375"/>
              </a:spcBef>
              <a:buFontTx/>
              <a:buBlip>
                <a:blip r:embed="rId5"/>
              </a:buBlip>
              <a:defRPr sz="1800" b="0" i="0" kern="1200">
                <a:solidFill>
                  <a:srgbClr val="3C3C3B"/>
                </a:solidFill>
                <a:latin typeface="Meta IGM" panose="02000503040000020004"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350" indent="0">
              <a:buNone/>
            </a:pPr>
            <a:r>
              <a:rPr lang="de-DE" sz="1000" dirty="0"/>
              <a:t>Alters-/ Hinterbliebenenrenten </a:t>
            </a:r>
            <a:r>
              <a:rPr lang="de-DE" sz="1000"/>
              <a:t>und -pensionen </a:t>
            </a:r>
            <a:r>
              <a:rPr lang="de-DE" sz="1000" dirty="0"/>
              <a:t>sowie Renten aus individueller privater Vorsorge 2020</a:t>
            </a:r>
          </a:p>
        </p:txBody>
      </p:sp>
      <p:sp>
        <p:nvSpPr>
          <p:cNvPr id="2" name="Textfeld 1">
            <a:extLst>
              <a:ext uri="{FF2B5EF4-FFF2-40B4-BE49-F238E27FC236}">
                <a16:creationId xmlns:a16="http://schemas.microsoft.com/office/drawing/2014/main" id="{BA53021B-17E1-7267-FB68-523EBFD22309}"/>
              </a:ext>
            </a:extLst>
          </p:cNvPr>
          <p:cNvSpPr txBox="1"/>
          <p:nvPr/>
        </p:nvSpPr>
        <p:spPr>
          <a:xfrm>
            <a:off x="1861072" y="1769634"/>
            <a:ext cx="887506" cy="338554"/>
          </a:xfrm>
          <a:prstGeom prst="rect">
            <a:avLst/>
          </a:prstGeom>
          <a:noFill/>
        </p:spPr>
        <p:txBody>
          <a:bodyPr wrap="square" rtlCol="0">
            <a:spAutoFit/>
          </a:bodyPr>
          <a:lstStyle/>
          <a:p>
            <a:r>
              <a:rPr lang="de-DE" sz="800" b="1" dirty="0">
                <a:solidFill>
                  <a:schemeClr val="accent5">
                    <a:lumMod val="50000"/>
                  </a:schemeClr>
                </a:solidFill>
              </a:rPr>
              <a:t>Rentenlücke für Frauen </a:t>
            </a:r>
            <a:r>
              <a:rPr lang="de-DE" sz="800" b="1" dirty="0"/>
              <a:t>29,9 %</a:t>
            </a:r>
          </a:p>
        </p:txBody>
      </p:sp>
      <p:sp>
        <p:nvSpPr>
          <p:cNvPr id="3" name="Textfeld 2">
            <a:extLst>
              <a:ext uri="{FF2B5EF4-FFF2-40B4-BE49-F238E27FC236}">
                <a16:creationId xmlns:a16="http://schemas.microsoft.com/office/drawing/2014/main" id="{1540ECA3-B6E2-382F-F325-1A9F39DA8C94}"/>
              </a:ext>
            </a:extLst>
          </p:cNvPr>
          <p:cNvSpPr txBox="1"/>
          <p:nvPr/>
        </p:nvSpPr>
        <p:spPr>
          <a:xfrm>
            <a:off x="5122432" y="1769634"/>
            <a:ext cx="887506" cy="338554"/>
          </a:xfrm>
          <a:prstGeom prst="rect">
            <a:avLst/>
          </a:prstGeom>
          <a:noFill/>
        </p:spPr>
        <p:txBody>
          <a:bodyPr wrap="square" rtlCol="0">
            <a:spAutoFit/>
          </a:bodyPr>
          <a:lstStyle/>
          <a:p>
            <a:r>
              <a:rPr lang="de-DE" sz="800" b="1" dirty="0">
                <a:solidFill>
                  <a:schemeClr val="accent5">
                    <a:lumMod val="50000"/>
                  </a:schemeClr>
                </a:solidFill>
              </a:rPr>
              <a:t>Rentenlücke für Frauen </a:t>
            </a:r>
            <a:r>
              <a:rPr lang="de-DE" sz="800" b="1" dirty="0"/>
              <a:t>42,6 %</a:t>
            </a:r>
          </a:p>
        </p:txBody>
      </p:sp>
    </p:spTree>
    <p:extLst>
      <p:ext uri="{BB962C8B-B14F-4D97-AF65-F5344CB8AC3E}">
        <p14:creationId xmlns:p14="http://schemas.microsoft.com/office/powerpoint/2010/main" val="3452294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04"/>
            <a:ext cx="9144000" cy="5143291"/>
          </a:xfrm>
          <a:prstGeom prst="rect">
            <a:avLst/>
          </a:prstGeom>
        </p:spPr>
      </p:pic>
      <p:sp>
        <p:nvSpPr>
          <p:cNvPr id="5" name="Textfeld 4"/>
          <p:cNvSpPr txBox="1"/>
          <p:nvPr/>
        </p:nvSpPr>
        <p:spPr>
          <a:xfrm>
            <a:off x="0" y="4911725"/>
            <a:ext cx="2245360" cy="184666"/>
          </a:xfrm>
          <a:prstGeom prst="rect">
            <a:avLst/>
          </a:prstGeom>
          <a:noFill/>
        </p:spPr>
        <p:txBody>
          <a:bodyPr wrap="square" rtlCol="0">
            <a:spAutoFit/>
          </a:bodyPr>
          <a:lstStyle/>
          <a:p>
            <a:r>
              <a:rPr lang="de-DE" sz="600" dirty="0">
                <a:solidFill>
                  <a:schemeClr val="accent5">
                    <a:lumMod val="50000"/>
                  </a:schemeClr>
                </a:solidFill>
              </a:rPr>
              <a:t>Foto von </a:t>
            </a:r>
            <a:r>
              <a:rPr lang="de-DE" sz="600" dirty="0" err="1">
                <a:solidFill>
                  <a:schemeClr val="accent5">
                    <a:lumMod val="50000"/>
                  </a:schemeClr>
                </a:solidFill>
              </a:rPr>
              <a:t>Anastasiia</a:t>
            </a:r>
            <a:r>
              <a:rPr lang="de-DE" sz="600" dirty="0">
                <a:solidFill>
                  <a:schemeClr val="accent5">
                    <a:lumMod val="50000"/>
                  </a:schemeClr>
                </a:solidFill>
              </a:rPr>
              <a:t> </a:t>
            </a:r>
            <a:r>
              <a:rPr lang="de-DE" sz="600" dirty="0" err="1">
                <a:solidFill>
                  <a:schemeClr val="accent5">
                    <a:lumMod val="50000"/>
                  </a:schemeClr>
                </a:solidFill>
              </a:rPr>
              <a:t>Makarevich</a:t>
            </a:r>
            <a:r>
              <a:rPr lang="de-DE" sz="600" dirty="0">
                <a:solidFill>
                  <a:schemeClr val="accent5">
                    <a:lumMod val="50000"/>
                  </a:schemeClr>
                </a:solidFill>
              </a:rPr>
              <a:t> auf </a:t>
            </a:r>
            <a:r>
              <a:rPr lang="de-DE" sz="600" dirty="0" err="1">
                <a:solidFill>
                  <a:schemeClr val="accent5">
                    <a:lumMod val="50000"/>
                  </a:schemeClr>
                </a:solidFill>
              </a:rPr>
              <a:t>iStock</a:t>
            </a:r>
            <a:endParaRPr lang="de-DE" sz="600" dirty="0">
              <a:solidFill>
                <a:schemeClr val="accent5">
                  <a:lumMod val="50000"/>
                </a:schemeClr>
              </a:solidFill>
            </a:endParaRPr>
          </a:p>
        </p:txBody>
      </p:sp>
    </p:spTree>
    <p:extLst>
      <p:ext uri="{BB962C8B-B14F-4D97-AF65-F5344CB8AC3E}">
        <p14:creationId xmlns:p14="http://schemas.microsoft.com/office/powerpoint/2010/main" val="2165105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0910" y="1131017"/>
            <a:ext cx="2341245" cy="2341245"/>
          </a:xfrm>
          <a:prstGeom prst="rect">
            <a:avLst/>
          </a:prstGeom>
        </p:spPr>
      </p:pic>
      <p:sp>
        <p:nvSpPr>
          <p:cNvPr id="4" name="Textfeld 3"/>
          <p:cNvSpPr txBox="1"/>
          <p:nvPr/>
        </p:nvSpPr>
        <p:spPr>
          <a:xfrm>
            <a:off x="4294312" y="1220707"/>
            <a:ext cx="2317446" cy="1754326"/>
          </a:xfrm>
          <a:prstGeom prst="rect">
            <a:avLst/>
          </a:prstGeom>
          <a:noFill/>
        </p:spPr>
        <p:txBody>
          <a:bodyPr wrap="square" rtlCol="0">
            <a:spAutoFit/>
          </a:bodyPr>
          <a:lstStyle/>
          <a:p>
            <a:r>
              <a:rPr lang="de-DE" dirty="0">
                <a:solidFill>
                  <a:schemeClr val="accent5">
                    <a:lumMod val="50000"/>
                  </a:schemeClr>
                </a:solidFill>
              </a:rPr>
              <a:t>Systemrelevante Berufe „erster Stunde“: </a:t>
            </a:r>
          </a:p>
          <a:p>
            <a:r>
              <a:rPr lang="de-DE" dirty="0">
                <a:solidFill>
                  <a:schemeClr val="accent5">
                    <a:lumMod val="50000"/>
                  </a:schemeClr>
                </a:solidFill>
              </a:rPr>
              <a:t>Berufe im Gesundheitssektor, Erziehungs- und Reinigungsberufe, Dienstleistungen, Berufe im Polizei- und Justizwesen. </a:t>
            </a:r>
          </a:p>
        </p:txBody>
      </p:sp>
      <p:sp>
        <p:nvSpPr>
          <p:cNvPr id="6" name="Textfeld 5"/>
          <p:cNvSpPr txBox="1"/>
          <p:nvPr/>
        </p:nvSpPr>
        <p:spPr>
          <a:xfrm>
            <a:off x="210185" y="213514"/>
            <a:ext cx="7077583" cy="923330"/>
          </a:xfrm>
          <a:prstGeom prst="rect">
            <a:avLst/>
          </a:prstGeom>
          <a:noFill/>
        </p:spPr>
        <p:txBody>
          <a:bodyPr wrap="square" rtlCol="0">
            <a:spAutoFit/>
          </a:bodyPr>
          <a:lstStyle/>
          <a:p>
            <a:r>
              <a:rPr lang="de-DE" sz="1800" b="1" dirty="0">
                <a:solidFill>
                  <a:schemeClr val="accent5">
                    <a:lumMod val="50000"/>
                  </a:schemeClr>
                </a:solidFill>
                <a:latin typeface="+mj-lt"/>
              </a:rPr>
              <a:t>SYSTEMRELEVANTE BERUFE SIND ÜBERLEBENSWICHTIG, GERING WERTGESCHÄTZT, UNTERDURCHSCHNITTLICH ENTLOHNT UND FRAUENDOMINIERT</a:t>
            </a:r>
            <a:endParaRPr lang="de-DE" sz="1800" dirty="0">
              <a:latin typeface="+mj-lt"/>
            </a:endParaRPr>
          </a:p>
        </p:txBody>
      </p:sp>
      <p:grpSp>
        <p:nvGrpSpPr>
          <p:cNvPr id="12" name="Gruppieren 11"/>
          <p:cNvGrpSpPr/>
          <p:nvPr/>
        </p:nvGrpSpPr>
        <p:grpSpPr>
          <a:xfrm>
            <a:off x="604521" y="1867700"/>
            <a:ext cx="2055099" cy="2249640"/>
            <a:chOff x="4824730" y="1317625"/>
            <a:chExt cx="2150109" cy="2150109"/>
          </a:xfrm>
        </p:grpSpPr>
        <p:pic>
          <p:nvPicPr>
            <p:cNvPr id="8" name="Grafik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4730" y="1317625"/>
              <a:ext cx="2150109" cy="2150109"/>
            </a:xfrm>
            <a:prstGeom prst="rect">
              <a:avLst/>
            </a:prstGeom>
          </p:spPr>
        </p:pic>
        <p:sp>
          <p:nvSpPr>
            <p:cNvPr id="9" name="Textfeld 8"/>
            <p:cNvSpPr txBox="1"/>
            <p:nvPr/>
          </p:nvSpPr>
          <p:spPr>
            <a:xfrm>
              <a:off x="5148824" y="2440093"/>
              <a:ext cx="1501918" cy="676079"/>
            </a:xfrm>
            <a:prstGeom prst="rect">
              <a:avLst/>
            </a:prstGeom>
            <a:noFill/>
          </p:spPr>
          <p:txBody>
            <a:bodyPr wrap="square" rtlCol="0">
              <a:spAutoFit/>
            </a:bodyPr>
            <a:lstStyle/>
            <a:p>
              <a:r>
                <a:rPr lang="de-DE" b="1" dirty="0">
                  <a:solidFill>
                    <a:schemeClr val="accent5">
                      <a:lumMod val="50000"/>
                    </a:schemeClr>
                  </a:solidFill>
                </a:rPr>
                <a:t>17 Euro</a:t>
              </a:r>
              <a:r>
                <a:rPr lang="de-DE" dirty="0">
                  <a:solidFill>
                    <a:schemeClr val="accent5">
                      <a:lumMod val="50000"/>
                    </a:schemeClr>
                  </a:solidFill>
                </a:rPr>
                <a:t> </a:t>
              </a:r>
            </a:p>
            <a:p>
              <a:r>
                <a:rPr lang="de-DE" dirty="0">
                  <a:solidFill>
                    <a:schemeClr val="accent5">
                      <a:lumMod val="50000"/>
                    </a:schemeClr>
                  </a:solidFill>
                </a:rPr>
                <a:t>pro Stunde </a:t>
              </a:r>
            </a:p>
          </p:txBody>
        </p:sp>
      </p:grpSp>
      <p:pic>
        <p:nvPicPr>
          <p:cNvPr id="10" name="Grafik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29363" y="3155247"/>
            <a:ext cx="1693849" cy="1693849"/>
          </a:xfrm>
          <a:prstGeom prst="rect">
            <a:avLst/>
          </a:prstGeom>
        </p:spPr>
      </p:pic>
      <p:sp>
        <p:nvSpPr>
          <p:cNvPr id="11" name="Textfeld 10"/>
          <p:cNvSpPr txBox="1"/>
          <p:nvPr/>
        </p:nvSpPr>
        <p:spPr>
          <a:xfrm>
            <a:off x="5301006" y="3962633"/>
            <a:ext cx="1097280" cy="507831"/>
          </a:xfrm>
          <a:prstGeom prst="rect">
            <a:avLst/>
          </a:prstGeom>
          <a:noFill/>
        </p:spPr>
        <p:txBody>
          <a:bodyPr wrap="square" rtlCol="0">
            <a:spAutoFit/>
          </a:bodyPr>
          <a:lstStyle/>
          <a:p>
            <a:r>
              <a:rPr lang="de-DE" b="1" dirty="0">
                <a:solidFill>
                  <a:schemeClr val="accent5">
                    <a:lumMod val="50000"/>
                  </a:schemeClr>
                </a:solidFill>
              </a:rPr>
              <a:t>&lt; 15 Euro</a:t>
            </a:r>
            <a:r>
              <a:rPr lang="de-DE" dirty="0">
                <a:solidFill>
                  <a:schemeClr val="accent5">
                    <a:lumMod val="50000"/>
                  </a:schemeClr>
                </a:solidFill>
              </a:rPr>
              <a:t> pro Stunde </a:t>
            </a:r>
          </a:p>
        </p:txBody>
      </p:sp>
      <p:sp>
        <p:nvSpPr>
          <p:cNvPr id="13" name="Textfeld 12"/>
          <p:cNvSpPr txBox="1"/>
          <p:nvPr/>
        </p:nvSpPr>
        <p:spPr>
          <a:xfrm>
            <a:off x="287128" y="1246741"/>
            <a:ext cx="1610360" cy="715581"/>
          </a:xfrm>
          <a:prstGeom prst="rect">
            <a:avLst/>
          </a:prstGeom>
          <a:noFill/>
        </p:spPr>
        <p:txBody>
          <a:bodyPr wrap="square" rtlCol="0">
            <a:spAutoFit/>
          </a:bodyPr>
          <a:lstStyle/>
          <a:p>
            <a:r>
              <a:rPr lang="de-DE" dirty="0">
                <a:solidFill>
                  <a:schemeClr val="accent5">
                    <a:lumMod val="50000"/>
                  </a:schemeClr>
                </a:solidFill>
              </a:rPr>
              <a:t>Durchschnittlicher Bruttolohn aller Berufe </a:t>
            </a:r>
          </a:p>
        </p:txBody>
      </p:sp>
      <p:sp>
        <p:nvSpPr>
          <p:cNvPr id="14" name="Textfeld 13"/>
          <p:cNvSpPr txBox="1"/>
          <p:nvPr/>
        </p:nvSpPr>
        <p:spPr>
          <a:xfrm>
            <a:off x="7208783" y="1708407"/>
            <a:ext cx="805497" cy="507831"/>
          </a:xfrm>
          <a:prstGeom prst="rect">
            <a:avLst/>
          </a:prstGeom>
          <a:noFill/>
        </p:spPr>
        <p:txBody>
          <a:bodyPr wrap="square" rtlCol="0">
            <a:spAutoFit/>
          </a:bodyPr>
          <a:lstStyle/>
          <a:p>
            <a:pPr algn="ctr"/>
            <a:r>
              <a:rPr lang="de-DE" b="1" dirty="0">
                <a:solidFill>
                  <a:schemeClr val="accent5">
                    <a:lumMod val="50000"/>
                  </a:schemeClr>
                </a:solidFill>
              </a:rPr>
              <a:t>60</a:t>
            </a:r>
            <a:r>
              <a:rPr lang="de-DE" dirty="0">
                <a:solidFill>
                  <a:schemeClr val="accent5">
                    <a:lumMod val="50000"/>
                  </a:schemeClr>
                </a:solidFill>
              </a:rPr>
              <a:t> Prozent</a:t>
            </a:r>
          </a:p>
        </p:txBody>
      </p:sp>
      <p:cxnSp>
        <p:nvCxnSpPr>
          <p:cNvPr id="16" name="Gerader Verbinder 15"/>
          <p:cNvCxnSpPr/>
          <p:nvPr/>
        </p:nvCxnSpPr>
        <p:spPr>
          <a:xfrm>
            <a:off x="3001481" y="3335896"/>
            <a:ext cx="1874599" cy="751641"/>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2942727" y="3833622"/>
            <a:ext cx="1071880" cy="507831"/>
          </a:xfrm>
          <a:prstGeom prst="rect">
            <a:avLst/>
          </a:prstGeom>
          <a:noFill/>
        </p:spPr>
        <p:txBody>
          <a:bodyPr wrap="square" rtlCol="0">
            <a:spAutoFit/>
          </a:bodyPr>
          <a:lstStyle/>
          <a:p>
            <a:r>
              <a:rPr lang="de-DE" b="1" dirty="0">
                <a:solidFill>
                  <a:schemeClr val="accent5">
                    <a:lumMod val="50000"/>
                  </a:schemeClr>
                </a:solidFill>
              </a:rPr>
              <a:t>- 12 Prozent</a:t>
            </a:r>
            <a:r>
              <a:rPr lang="de-DE" dirty="0">
                <a:solidFill>
                  <a:schemeClr val="accent5">
                    <a:lumMod val="50000"/>
                  </a:schemeClr>
                </a:solidFill>
              </a:rPr>
              <a:t> Bruttolohn</a:t>
            </a:r>
          </a:p>
        </p:txBody>
      </p:sp>
      <p:sp>
        <p:nvSpPr>
          <p:cNvPr id="22" name="Gleichschenkliges Dreieck 21"/>
          <p:cNvSpPr/>
          <p:nvPr/>
        </p:nvSpPr>
        <p:spPr>
          <a:xfrm rot="6676464">
            <a:off x="4457719" y="3737212"/>
            <a:ext cx="377527" cy="529916"/>
          </a:xfrm>
          <a:prstGeom prst="triangle">
            <a:avLst/>
          </a:prstGeom>
          <a:solidFill>
            <a:schemeClr val="bg2">
              <a:lumMod val="65000"/>
            </a:schemeClr>
          </a:solid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rot="16200000">
            <a:off x="7744526" y="3317327"/>
            <a:ext cx="2131114" cy="184666"/>
          </a:xfrm>
          <a:prstGeom prst="rect">
            <a:avLst/>
          </a:prstGeom>
          <a:noFill/>
        </p:spPr>
        <p:txBody>
          <a:bodyPr wrap="square" rtlCol="0">
            <a:spAutoFit/>
          </a:bodyPr>
          <a:lstStyle/>
          <a:p>
            <a:r>
              <a:rPr lang="de-DE" sz="600" dirty="0">
                <a:solidFill>
                  <a:schemeClr val="accent5">
                    <a:lumMod val="50000"/>
                  </a:schemeClr>
                </a:solidFill>
              </a:rPr>
              <a:t>Quelle: DIW aktuell, Nr.48 / Juni 2020</a:t>
            </a:r>
          </a:p>
        </p:txBody>
      </p:sp>
    </p:spTree>
    <p:extLst>
      <p:ext uri="{BB962C8B-B14F-4D97-AF65-F5344CB8AC3E}">
        <p14:creationId xmlns:p14="http://schemas.microsoft.com/office/powerpoint/2010/main" val="3357971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58333" y="1598908"/>
            <a:ext cx="8642349" cy="2495820"/>
          </a:xfrm>
        </p:spPr>
        <p:txBody>
          <a:bodyPr/>
          <a:lstStyle/>
          <a:p>
            <a:pPr marL="1350" indent="0">
              <a:buNone/>
            </a:pPr>
            <a:r>
              <a:rPr lang="de-DE" dirty="0"/>
              <a:t>Ein Test: 636 Personalverantwortliche von Ausbildungsbetrieben begutachten fiktive Lebensläufe und schätzen ein, wen sie zum Vorstellungsgespräch einladen. </a:t>
            </a:r>
          </a:p>
          <a:p>
            <a:endParaRPr lang="de-DE" dirty="0"/>
          </a:p>
        </p:txBody>
      </p:sp>
      <p:pic>
        <p:nvPicPr>
          <p:cNvPr id="5" name="Grafik 4">
            <a:extLst>
              <a:ext uri="{FF2B5EF4-FFF2-40B4-BE49-F238E27FC236}">
                <a16:creationId xmlns:a16="http://schemas.microsoft.com/office/drawing/2014/main" id="{71B6EA23-5CE8-4908-B5A7-C0E6AF7450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2425" y="2323456"/>
            <a:ext cx="7779146" cy="2441900"/>
          </a:xfrm>
          <a:prstGeom prst="rect">
            <a:avLst/>
          </a:prstGeom>
        </p:spPr>
      </p:pic>
      <p:sp>
        <p:nvSpPr>
          <p:cNvPr id="6" name="Textfeld 5">
            <a:extLst>
              <a:ext uri="{FF2B5EF4-FFF2-40B4-BE49-F238E27FC236}">
                <a16:creationId xmlns:a16="http://schemas.microsoft.com/office/drawing/2014/main" id="{C6CDD2C5-BED9-4E10-902E-90636541B3A8}"/>
              </a:ext>
            </a:extLst>
          </p:cNvPr>
          <p:cNvSpPr txBox="1"/>
          <p:nvPr/>
        </p:nvSpPr>
        <p:spPr>
          <a:xfrm>
            <a:off x="6542785" y="4002395"/>
            <a:ext cx="1224536" cy="184666"/>
          </a:xfrm>
          <a:prstGeom prst="rect">
            <a:avLst/>
          </a:prstGeom>
          <a:noFill/>
        </p:spPr>
        <p:txBody>
          <a:bodyPr wrap="square" rtlCol="0">
            <a:spAutoFit/>
          </a:bodyPr>
          <a:lstStyle/>
          <a:p>
            <a:r>
              <a:rPr lang="de-DE" sz="600" dirty="0">
                <a:solidFill>
                  <a:schemeClr val="accent5">
                    <a:lumMod val="50000"/>
                  </a:schemeClr>
                </a:solidFill>
              </a:rPr>
              <a:t>Quelle: Böckler Impuls 14/2017 </a:t>
            </a:r>
          </a:p>
        </p:txBody>
      </p:sp>
      <p:sp>
        <p:nvSpPr>
          <p:cNvPr id="8" name="Textfeld 7"/>
          <p:cNvSpPr txBox="1"/>
          <p:nvPr/>
        </p:nvSpPr>
        <p:spPr>
          <a:xfrm>
            <a:off x="266185" y="267138"/>
            <a:ext cx="6739255" cy="646331"/>
          </a:xfrm>
          <a:prstGeom prst="rect">
            <a:avLst/>
          </a:prstGeom>
          <a:noFill/>
        </p:spPr>
        <p:txBody>
          <a:bodyPr wrap="square" rtlCol="0">
            <a:spAutoFit/>
          </a:bodyPr>
          <a:lstStyle/>
          <a:p>
            <a:r>
              <a:rPr lang="de-DE" sz="1800" dirty="0">
                <a:solidFill>
                  <a:schemeClr val="accent5">
                    <a:lumMod val="50000"/>
                  </a:schemeClr>
                </a:solidFill>
                <a:latin typeface="+mj-lt"/>
              </a:rPr>
              <a:t>IN MÄNNERDOMINIERTE UND BESSER BEZAHLTE JOBS KOMMEN FRAUEN GANZ OFT NICHT REIN</a:t>
            </a:r>
          </a:p>
        </p:txBody>
      </p:sp>
    </p:spTree>
    <p:extLst>
      <p:ext uri="{BB962C8B-B14F-4D97-AF65-F5344CB8AC3E}">
        <p14:creationId xmlns:p14="http://schemas.microsoft.com/office/powerpoint/2010/main" val="639601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98348" y="349215"/>
            <a:ext cx="6290734" cy="369332"/>
          </a:xfrm>
          <a:prstGeom prst="rect">
            <a:avLst/>
          </a:prstGeom>
          <a:noFill/>
        </p:spPr>
        <p:txBody>
          <a:bodyPr wrap="square" rtlCol="0">
            <a:spAutoFit/>
          </a:bodyPr>
          <a:lstStyle/>
          <a:p>
            <a:r>
              <a:rPr lang="de-DE" sz="1800" dirty="0">
                <a:solidFill>
                  <a:schemeClr val="accent5">
                    <a:lumMod val="50000"/>
                  </a:schemeClr>
                </a:solidFill>
                <a:latin typeface="+mj-lt"/>
              </a:rPr>
              <a:t>MÄNNER SIND ÖFTERS CHEFS ALS FRAUEN </a:t>
            </a:r>
          </a:p>
        </p:txBody>
      </p:sp>
      <p:sp>
        <p:nvSpPr>
          <p:cNvPr id="29" name="Rechteck 28"/>
          <p:cNvSpPr/>
          <p:nvPr/>
        </p:nvSpPr>
        <p:spPr>
          <a:xfrm rot="5400000" flipV="1">
            <a:off x="7990628" y="3467769"/>
            <a:ext cx="1660692" cy="184666"/>
          </a:xfrm>
          <a:prstGeom prst="rect">
            <a:avLst/>
          </a:prstGeom>
        </p:spPr>
        <p:txBody>
          <a:bodyPr wrap="square">
            <a:spAutoFit/>
          </a:bodyPr>
          <a:lstStyle/>
          <a:p>
            <a:r>
              <a:rPr lang="de-DE" sz="600" dirty="0">
                <a:solidFill>
                  <a:schemeClr val="accent5">
                    <a:lumMod val="50000"/>
                  </a:schemeClr>
                </a:solidFill>
              </a:rPr>
              <a:t>Quelle: Statisches Bundesamt 2024</a:t>
            </a:r>
          </a:p>
        </p:txBody>
      </p:sp>
      <p:grpSp>
        <p:nvGrpSpPr>
          <p:cNvPr id="2" name="Gruppieren 1"/>
          <p:cNvGrpSpPr/>
          <p:nvPr/>
        </p:nvGrpSpPr>
        <p:grpSpPr>
          <a:xfrm>
            <a:off x="1011763" y="1163549"/>
            <a:ext cx="6707494" cy="3290463"/>
            <a:chOff x="1011763" y="1163549"/>
            <a:chExt cx="6707494" cy="3290463"/>
          </a:xfrm>
        </p:grpSpPr>
        <p:grpSp>
          <p:nvGrpSpPr>
            <p:cNvPr id="126" name="Gruppieren 125"/>
            <p:cNvGrpSpPr/>
            <p:nvPr/>
          </p:nvGrpSpPr>
          <p:grpSpPr>
            <a:xfrm>
              <a:off x="1086157" y="1163549"/>
              <a:ext cx="6402550" cy="670291"/>
              <a:chOff x="521566" y="1368773"/>
              <a:chExt cx="6563823" cy="740965"/>
            </a:xfrm>
          </p:grpSpPr>
          <p:pic>
            <p:nvPicPr>
              <p:cNvPr id="10" name="Grafik 9"/>
              <p:cNvPicPr>
                <a:picLocks noChangeAspect="1"/>
              </p:cNvPicPr>
              <p:nvPr/>
            </p:nvPicPr>
            <p:blipFill>
              <a:blip r:embed="rId3"/>
              <a:stretch>
                <a:fillRect/>
              </a:stretch>
            </p:blipFill>
            <p:spPr>
              <a:xfrm>
                <a:off x="521566" y="1368797"/>
                <a:ext cx="254127" cy="740941"/>
              </a:xfrm>
              <a:prstGeom prst="rect">
                <a:avLst/>
              </a:prstGeom>
            </p:spPr>
          </p:pic>
          <p:pic>
            <p:nvPicPr>
              <p:cNvPr id="34" name="Grafik 33"/>
              <p:cNvPicPr>
                <a:picLocks noChangeAspect="1"/>
              </p:cNvPicPr>
              <p:nvPr/>
            </p:nvPicPr>
            <p:blipFill>
              <a:blip r:embed="rId3"/>
              <a:stretch>
                <a:fillRect/>
              </a:stretch>
            </p:blipFill>
            <p:spPr>
              <a:xfrm>
                <a:off x="784470" y="1368796"/>
                <a:ext cx="254127" cy="740941"/>
              </a:xfrm>
              <a:prstGeom prst="rect">
                <a:avLst/>
              </a:prstGeom>
            </p:spPr>
          </p:pic>
          <p:pic>
            <p:nvPicPr>
              <p:cNvPr id="35" name="Grafik 34"/>
              <p:cNvPicPr>
                <a:picLocks noChangeAspect="1"/>
              </p:cNvPicPr>
              <p:nvPr/>
            </p:nvPicPr>
            <p:blipFill>
              <a:blip r:embed="rId3"/>
              <a:stretch>
                <a:fillRect/>
              </a:stretch>
            </p:blipFill>
            <p:spPr>
              <a:xfrm>
                <a:off x="1047374" y="1368795"/>
                <a:ext cx="254127" cy="740941"/>
              </a:xfrm>
              <a:prstGeom prst="rect">
                <a:avLst/>
              </a:prstGeom>
            </p:spPr>
          </p:pic>
          <p:pic>
            <p:nvPicPr>
              <p:cNvPr id="36" name="Grafik 35"/>
              <p:cNvPicPr>
                <a:picLocks noChangeAspect="1"/>
              </p:cNvPicPr>
              <p:nvPr/>
            </p:nvPicPr>
            <p:blipFill>
              <a:blip r:embed="rId3"/>
              <a:stretch>
                <a:fillRect/>
              </a:stretch>
            </p:blipFill>
            <p:spPr>
              <a:xfrm>
                <a:off x="1310278" y="1368794"/>
                <a:ext cx="254127" cy="740941"/>
              </a:xfrm>
              <a:prstGeom prst="rect">
                <a:avLst/>
              </a:prstGeom>
            </p:spPr>
          </p:pic>
          <p:pic>
            <p:nvPicPr>
              <p:cNvPr id="37" name="Grafik 36"/>
              <p:cNvPicPr>
                <a:picLocks noChangeAspect="1"/>
              </p:cNvPicPr>
              <p:nvPr/>
            </p:nvPicPr>
            <p:blipFill>
              <a:blip r:embed="rId3"/>
              <a:stretch>
                <a:fillRect/>
              </a:stretch>
            </p:blipFill>
            <p:spPr>
              <a:xfrm>
                <a:off x="1573182" y="1368793"/>
                <a:ext cx="254127" cy="740941"/>
              </a:xfrm>
              <a:prstGeom prst="rect">
                <a:avLst/>
              </a:prstGeom>
            </p:spPr>
          </p:pic>
          <p:pic>
            <p:nvPicPr>
              <p:cNvPr id="38" name="Grafik 37"/>
              <p:cNvPicPr>
                <a:picLocks noChangeAspect="1"/>
              </p:cNvPicPr>
              <p:nvPr/>
            </p:nvPicPr>
            <p:blipFill>
              <a:blip r:embed="rId3"/>
              <a:stretch>
                <a:fillRect/>
              </a:stretch>
            </p:blipFill>
            <p:spPr>
              <a:xfrm>
                <a:off x="1836086" y="1368792"/>
                <a:ext cx="254127" cy="740941"/>
              </a:xfrm>
              <a:prstGeom prst="rect">
                <a:avLst/>
              </a:prstGeom>
            </p:spPr>
          </p:pic>
          <p:pic>
            <p:nvPicPr>
              <p:cNvPr id="39" name="Grafik 38"/>
              <p:cNvPicPr>
                <a:picLocks noChangeAspect="1"/>
              </p:cNvPicPr>
              <p:nvPr/>
            </p:nvPicPr>
            <p:blipFill>
              <a:blip r:embed="rId3"/>
              <a:stretch>
                <a:fillRect/>
              </a:stretch>
            </p:blipFill>
            <p:spPr>
              <a:xfrm>
                <a:off x="2098990" y="1368791"/>
                <a:ext cx="254127" cy="740941"/>
              </a:xfrm>
              <a:prstGeom prst="rect">
                <a:avLst/>
              </a:prstGeom>
            </p:spPr>
          </p:pic>
          <p:pic>
            <p:nvPicPr>
              <p:cNvPr id="40" name="Grafik 39"/>
              <p:cNvPicPr>
                <a:picLocks noChangeAspect="1"/>
              </p:cNvPicPr>
              <p:nvPr/>
            </p:nvPicPr>
            <p:blipFill>
              <a:blip r:embed="rId3"/>
              <a:stretch>
                <a:fillRect/>
              </a:stretch>
            </p:blipFill>
            <p:spPr>
              <a:xfrm>
                <a:off x="2361894" y="1368790"/>
                <a:ext cx="254127" cy="740941"/>
              </a:xfrm>
              <a:prstGeom prst="rect">
                <a:avLst/>
              </a:prstGeom>
            </p:spPr>
          </p:pic>
          <p:pic>
            <p:nvPicPr>
              <p:cNvPr id="41" name="Grafik 40"/>
              <p:cNvPicPr>
                <a:picLocks noChangeAspect="1"/>
              </p:cNvPicPr>
              <p:nvPr/>
            </p:nvPicPr>
            <p:blipFill>
              <a:blip r:embed="rId3"/>
              <a:stretch>
                <a:fillRect/>
              </a:stretch>
            </p:blipFill>
            <p:spPr>
              <a:xfrm>
                <a:off x="2624798" y="1368789"/>
                <a:ext cx="254127" cy="740941"/>
              </a:xfrm>
              <a:prstGeom prst="rect">
                <a:avLst/>
              </a:prstGeom>
            </p:spPr>
          </p:pic>
          <p:pic>
            <p:nvPicPr>
              <p:cNvPr id="42" name="Grafik 41"/>
              <p:cNvPicPr>
                <a:picLocks noChangeAspect="1"/>
              </p:cNvPicPr>
              <p:nvPr/>
            </p:nvPicPr>
            <p:blipFill>
              <a:blip r:embed="rId3"/>
              <a:stretch>
                <a:fillRect/>
              </a:stretch>
            </p:blipFill>
            <p:spPr>
              <a:xfrm>
                <a:off x="2887702" y="1368788"/>
                <a:ext cx="254127" cy="740941"/>
              </a:xfrm>
              <a:prstGeom prst="rect">
                <a:avLst/>
              </a:prstGeom>
            </p:spPr>
          </p:pic>
          <p:pic>
            <p:nvPicPr>
              <p:cNvPr id="43" name="Grafik 42"/>
              <p:cNvPicPr>
                <a:picLocks noChangeAspect="1"/>
              </p:cNvPicPr>
              <p:nvPr/>
            </p:nvPicPr>
            <p:blipFill>
              <a:blip r:embed="rId3"/>
              <a:stretch>
                <a:fillRect/>
              </a:stretch>
            </p:blipFill>
            <p:spPr>
              <a:xfrm>
                <a:off x="3150606" y="1368787"/>
                <a:ext cx="254127" cy="740941"/>
              </a:xfrm>
              <a:prstGeom prst="rect">
                <a:avLst/>
              </a:prstGeom>
            </p:spPr>
          </p:pic>
          <p:pic>
            <p:nvPicPr>
              <p:cNvPr id="44" name="Grafik 43"/>
              <p:cNvPicPr>
                <a:picLocks noChangeAspect="1"/>
              </p:cNvPicPr>
              <p:nvPr/>
            </p:nvPicPr>
            <p:blipFill>
              <a:blip r:embed="rId3"/>
              <a:stretch>
                <a:fillRect/>
              </a:stretch>
            </p:blipFill>
            <p:spPr>
              <a:xfrm>
                <a:off x="3413510" y="1368786"/>
                <a:ext cx="254127" cy="740941"/>
              </a:xfrm>
              <a:prstGeom prst="rect">
                <a:avLst/>
              </a:prstGeom>
            </p:spPr>
          </p:pic>
          <p:pic>
            <p:nvPicPr>
              <p:cNvPr id="45" name="Grafik 44"/>
              <p:cNvPicPr>
                <a:picLocks noChangeAspect="1"/>
              </p:cNvPicPr>
              <p:nvPr/>
            </p:nvPicPr>
            <p:blipFill>
              <a:blip r:embed="rId3"/>
              <a:stretch>
                <a:fillRect/>
              </a:stretch>
            </p:blipFill>
            <p:spPr>
              <a:xfrm>
                <a:off x="3676414" y="1368785"/>
                <a:ext cx="254127" cy="740941"/>
              </a:xfrm>
              <a:prstGeom prst="rect">
                <a:avLst/>
              </a:prstGeom>
            </p:spPr>
          </p:pic>
          <p:pic>
            <p:nvPicPr>
              <p:cNvPr id="46" name="Grafik 45"/>
              <p:cNvPicPr>
                <a:picLocks noChangeAspect="1"/>
              </p:cNvPicPr>
              <p:nvPr/>
            </p:nvPicPr>
            <p:blipFill>
              <a:blip r:embed="rId3"/>
              <a:stretch>
                <a:fillRect/>
              </a:stretch>
            </p:blipFill>
            <p:spPr>
              <a:xfrm>
                <a:off x="3939318" y="1368784"/>
                <a:ext cx="254127" cy="740941"/>
              </a:xfrm>
              <a:prstGeom prst="rect">
                <a:avLst/>
              </a:prstGeom>
            </p:spPr>
          </p:pic>
          <p:pic>
            <p:nvPicPr>
              <p:cNvPr id="47" name="Grafik 46"/>
              <p:cNvPicPr>
                <a:picLocks noChangeAspect="1"/>
              </p:cNvPicPr>
              <p:nvPr/>
            </p:nvPicPr>
            <p:blipFill>
              <a:blip r:embed="rId3"/>
              <a:stretch>
                <a:fillRect/>
              </a:stretch>
            </p:blipFill>
            <p:spPr>
              <a:xfrm>
                <a:off x="4202222" y="1368783"/>
                <a:ext cx="254127" cy="740941"/>
              </a:xfrm>
              <a:prstGeom prst="rect">
                <a:avLst/>
              </a:prstGeom>
            </p:spPr>
          </p:pic>
          <p:pic>
            <p:nvPicPr>
              <p:cNvPr id="48" name="Grafik 47"/>
              <p:cNvPicPr>
                <a:picLocks noChangeAspect="1"/>
              </p:cNvPicPr>
              <p:nvPr/>
            </p:nvPicPr>
            <p:blipFill>
              <a:blip r:embed="rId3"/>
              <a:stretch>
                <a:fillRect/>
              </a:stretch>
            </p:blipFill>
            <p:spPr>
              <a:xfrm>
                <a:off x="4465126" y="1368782"/>
                <a:ext cx="254127" cy="740941"/>
              </a:xfrm>
              <a:prstGeom prst="rect">
                <a:avLst/>
              </a:prstGeom>
            </p:spPr>
          </p:pic>
          <p:pic>
            <p:nvPicPr>
              <p:cNvPr id="49" name="Grafik 48"/>
              <p:cNvPicPr>
                <a:picLocks noChangeAspect="1"/>
              </p:cNvPicPr>
              <p:nvPr/>
            </p:nvPicPr>
            <p:blipFill>
              <a:blip r:embed="rId3"/>
              <a:stretch>
                <a:fillRect/>
              </a:stretch>
            </p:blipFill>
            <p:spPr>
              <a:xfrm>
                <a:off x="4728030" y="1368781"/>
                <a:ext cx="254127" cy="740941"/>
              </a:xfrm>
              <a:prstGeom prst="rect">
                <a:avLst/>
              </a:prstGeom>
            </p:spPr>
          </p:pic>
          <p:pic>
            <p:nvPicPr>
              <p:cNvPr id="50" name="Grafik 49"/>
              <p:cNvPicPr>
                <a:picLocks noChangeAspect="1"/>
              </p:cNvPicPr>
              <p:nvPr/>
            </p:nvPicPr>
            <p:blipFill>
              <a:blip r:embed="rId3"/>
              <a:stretch>
                <a:fillRect/>
              </a:stretch>
            </p:blipFill>
            <p:spPr>
              <a:xfrm>
                <a:off x="4990934" y="1368780"/>
                <a:ext cx="254127" cy="740941"/>
              </a:xfrm>
              <a:prstGeom prst="rect">
                <a:avLst/>
              </a:prstGeom>
            </p:spPr>
          </p:pic>
          <p:pic>
            <p:nvPicPr>
              <p:cNvPr id="51" name="Grafik 50"/>
              <p:cNvPicPr>
                <a:picLocks noChangeAspect="1"/>
              </p:cNvPicPr>
              <p:nvPr/>
            </p:nvPicPr>
            <p:blipFill>
              <a:blip r:embed="rId3"/>
              <a:stretch>
                <a:fillRect/>
              </a:stretch>
            </p:blipFill>
            <p:spPr>
              <a:xfrm>
                <a:off x="5253838" y="1368779"/>
                <a:ext cx="254127" cy="740941"/>
              </a:xfrm>
              <a:prstGeom prst="rect">
                <a:avLst/>
              </a:prstGeom>
            </p:spPr>
          </p:pic>
          <p:pic>
            <p:nvPicPr>
              <p:cNvPr id="52" name="Grafik 51"/>
              <p:cNvPicPr>
                <a:picLocks noChangeAspect="1"/>
              </p:cNvPicPr>
              <p:nvPr/>
            </p:nvPicPr>
            <p:blipFill>
              <a:blip r:embed="rId3"/>
              <a:stretch>
                <a:fillRect/>
              </a:stretch>
            </p:blipFill>
            <p:spPr>
              <a:xfrm>
                <a:off x="5516742" y="1368778"/>
                <a:ext cx="254127" cy="740941"/>
              </a:xfrm>
              <a:prstGeom prst="rect">
                <a:avLst/>
              </a:prstGeom>
            </p:spPr>
          </p:pic>
          <p:pic>
            <p:nvPicPr>
              <p:cNvPr id="53" name="Grafik 52"/>
              <p:cNvPicPr>
                <a:picLocks noChangeAspect="1"/>
              </p:cNvPicPr>
              <p:nvPr/>
            </p:nvPicPr>
            <p:blipFill>
              <a:blip r:embed="rId3"/>
              <a:stretch>
                <a:fillRect/>
              </a:stretch>
            </p:blipFill>
            <p:spPr>
              <a:xfrm>
                <a:off x="5779646" y="1368777"/>
                <a:ext cx="254127" cy="740941"/>
              </a:xfrm>
              <a:prstGeom prst="rect">
                <a:avLst/>
              </a:prstGeom>
            </p:spPr>
          </p:pic>
          <p:pic>
            <p:nvPicPr>
              <p:cNvPr id="54" name="Grafik 53"/>
              <p:cNvPicPr>
                <a:picLocks noChangeAspect="1"/>
              </p:cNvPicPr>
              <p:nvPr/>
            </p:nvPicPr>
            <p:blipFill>
              <a:blip r:embed="rId3"/>
              <a:stretch>
                <a:fillRect/>
              </a:stretch>
            </p:blipFill>
            <p:spPr>
              <a:xfrm>
                <a:off x="6042550" y="1368776"/>
                <a:ext cx="254127" cy="740941"/>
              </a:xfrm>
              <a:prstGeom prst="rect">
                <a:avLst/>
              </a:prstGeom>
            </p:spPr>
          </p:pic>
          <p:pic>
            <p:nvPicPr>
              <p:cNvPr id="55" name="Grafik 54"/>
              <p:cNvPicPr>
                <a:picLocks noChangeAspect="1"/>
              </p:cNvPicPr>
              <p:nvPr/>
            </p:nvPicPr>
            <p:blipFill>
              <a:blip r:embed="rId3"/>
              <a:stretch>
                <a:fillRect/>
              </a:stretch>
            </p:blipFill>
            <p:spPr>
              <a:xfrm>
                <a:off x="6305454" y="1368775"/>
                <a:ext cx="254127" cy="740941"/>
              </a:xfrm>
              <a:prstGeom prst="rect">
                <a:avLst/>
              </a:prstGeom>
            </p:spPr>
          </p:pic>
          <p:pic>
            <p:nvPicPr>
              <p:cNvPr id="56" name="Grafik 55"/>
              <p:cNvPicPr>
                <a:picLocks noChangeAspect="1"/>
              </p:cNvPicPr>
              <p:nvPr/>
            </p:nvPicPr>
            <p:blipFill>
              <a:blip r:embed="rId3"/>
              <a:stretch>
                <a:fillRect/>
              </a:stretch>
            </p:blipFill>
            <p:spPr>
              <a:xfrm>
                <a:off x="6568358" y="1368774"/>
                <a:ext cx="254127" cy="740941"/>
              </a:xfrm>
              <a:prstGeom prst="rect">
                <a:avLst/>
              </a:prstGeom>
            </p:spPr>
          </p:pic>
          <p:pic>
            <p:nvPicPr>
              <p:cNvPr id="57" name="Grafik 56"/>
              <p:cNvPicPr>
                <a:picLocks noChangeAspect="1"/>
              </p:cNvPicPr>
              <p:nvPr/>
            </p:nvPicPr>
            <p:blipFill>
              <a:blip r:embed="rId3"/>
              <a:stretch>
                <a:fillRect/>
              </a:stretch>
            </p:blipFill>
            <p:spPr>
              <a:xfrm>
                <a:off x="6831262" y="1368773"/>
                <a:ext cx="254127" cy="740941"/>
              </a:xfrm>
              <a:prstGeom prst="rect">
                <a:avLst/>
              </a:prstGeom>
            </p:spPr>
          </p:pic>
        </p:grpSp>
        <p:pic>
          <p:nvPicPr>
            <p:cNvPr id="128" name="Grafik 127"/>
            <p:cNvPicPr>
              <a:picLocks noChangeAspect="1"/>
            </p:cNvPicPr>
            <p:nvPr/>
          </p:nvPicPr>
          <p:blipFill>
            <a:blip r:embed="rId3"/>
            <a:stretch>
              <a:fillRect/>
            </a:stretch>
          </p:blipFill>
          <p:spPr>
            <a:xfrm>
              <a:off x="1043157" y="2968928"/>
              <a:ext cx="255596" cy="717702"/>
            </a:xfrm>
            <a:prstGeom prst="rect">
              <a:avLst/>
            </a:prstGeom>
          </p:spPr>
        </p:pic>
        <p:pic>
          <p:nvPicPr>
            <p:cNvPr id="129" name="Grafik 128"/>
            <p:cNvPicPr>
              <a:picLocks noChangeAspect="1"/>
            </p:cNvPicPr>
            <p:nvPr/>
          </p:nvPicPr>
          <p:blipFill>
            <a:blip r:embed="rId3"/>
            <a:stretch>
              <a:fillRect/>
            </a:stretch>
          </p:blipFill>
          <p:spPr>
            <a:xfrm>
              <a:off x="1307580" y="2968927"/>
              <a:ext cx="255596" cy="717702"/>
            </a:xfrm>
            <a:prstGeom prst="rect">
              <a:avLst/>
            </a:prstGeom>
          </p:spPr>
        </p:pic>
        <p:pic>
          <p:nvPicPr>
            <p:cNvPr id="130" name="Grafik 129"/>
            <p:cNvPicPr>
              <a:picLocks noChangeAspect="1"/>
            </p:cNvPicPr>
            <p:nvPr/>
          </p:nvPicPr>
          <p:blipFill>
            <a:blip r:embed="rId3"/>
            <a:stretch>
              <a:fillRect/>
            </a:stretch>
          </p:blipFill>
          <p:spPr>
            <a:xfrm>
              <a:off x="1572004" y="2968926"/>
              <a:ext cx="255596" cy="717702"/>
            </a:xfrm>
            <a:prstGeom prst="rect">
              <a:avLst/>
            </a:prstGeom>
          </p:spPr>
        </p:pic>
        <p:pic>
          <p:nvPicPr>
            <p:cNvPr id="131" name="Grafik 130"/>
            <p:cNvPicPr>
              <a:picLocks noChangeAspect="1"/>
            </p:cNvPicPr>
            <p:nvPr/>
          </p:nvPicPr>
          <p:blipFill>
            <a:blip r:embed="rId3"/>
            <a:stretch>
              <a:fillRect/>
            </a:stretch>
          </p:blipFill>
          <p:spPr>
            <a:xfrm>
              <a:off x="1836428" y="2968926"/>
              <a:ext cx="255596" cy="717702"/>
            </a:xfrm>
            <a:prstGeom prst="rect">
              <a:avLst/>
            </a:prstGeom>
          </p:spPr>
        </p:pic>
        <p:pic>
          <p:nvPicPr>
            <p:cNvPr id="132" name="Grafik 131"/>
            <p:cNvPicPr>
              <a:picLocks noChangeAspect="1"/>
            </p:cNvPicPr>
            <p:nvPr/>
          </p:nvPicPr>
          <p:blipFill>
            <a:blip r:embed="rId3"/>
            <a:stretch>
              <a:fillRect/>
            </a:stretch>
          </p:blipFill>
          <p:spPr>
            <a:xfrm>
              <a:off x="2100852" y="2968925"/>
              <a:ext cx="255596" cy="717702"/>
            </a:xfrm>
            <a:prstGeom prst="rect">
              <a:avLst/>
            </a:prstGeom>
          </p:spPr>
        </p:pic>
        <p:pic>
          <p:nvPicPr>
            <p:cNvPr id="133" name="Grafik 132"/>
            <p:cNvPicPr>
              <a:picLocks noChangeAspect="1"/>
            </p:cNvPicPr>
            <p:nvPr/>
          </p:nvPicPr>
          <p:blipFill>
            <a:blip r:embed="rId3"/>
            <a:stretch>
              <a:fillRect/>
            </a:stretch>
          </p:blipFill>
          <p:spPr>
            <a:xfrm>
              <a:off x="2365276" y="2968924"/>
              <a:ext cx="255596" cy="717702"/>
            </a:xfrm>
            <a:prstGeom prst="rect">
              <a:avLst/>
            </a:prstGeom>
          </p:spPr>
        </p:pic>
        <p:pic>
          <p:nvPicPr>
            <p:cNvPr id="134" name="Grafik 133"/>
            <p:cNvPicPr>
              <a:picLocks noChangeAspect="1"/>
            </p:cNvPicPr>
            <p:nvPr/>
          </p:nvPicPr>
          <p:blipFill>
            <a:blip r:embed="rId3"/>
            <a:stretch>
              <a:fillRect/>
            </a:stretch>
          </p:blipFill>
          <p:spPr>
            <a:xfrm>
              <a:off x="2629700" y="2968923"/>
              <a:ext cx="255596" cy="717702"/>
            </a:xfrm>
            <a:prstGeom prst="rect">
              <a:avLst/>
            </a:prstGeom>
          </p:spPr>
        </p:pic>
        <p:pic>
          <p:nvPicPr>
            <p:cNvPr id="135" name="Grafik 134"/>
            <p:cNvPicPr>
              <a:picLocks noChangeAspect="1"/>
            </p:cNvPicPr>
            <p:nvPr/>
          </p:nvPicPr>
          <p:blipFill>
            <a:blip r:embed="rId3"/>
            <a:stretch>
              <a:fillRect/>
            </a:stretch>
          </p:blipFill>
          <p:spPr>
            <a:xfrm>
              <a:off x="2894124" y="2968921"/>
              <a:ext cx="255596" cy="717702"/>
            </a:xfrm>
            <a:prstGeom prst="rect">
              <a:avLst/>
            </a:prstGeom>
          </p:spPr>
        </p:pic>
        <p:pic>
          <p:nvPicPr>
            <p:cNvPr id="136" name="Grafik 135"/>
            <p:cNvPicPr>
              <a:picLocks noChangeAspect="1"/>
            </p:cNvPicPr>
            <p:nvPr/>
          </p:nvPicPr>
          <p:blipFill>
            <a:blip r:embed="rId3"/>
            <a:stretch>
              <a:fillRect/>
            </a:stretch>
          </p:blipFill>
          <p:spPr>
            <a:xfrm>
              <a:off x="3158547" y="2968920"/>
              <a:ext cx="255596" cy="717702"/>
            </a:xfrm>
            <a:prstGeom prst="rect">
              <a:avLst/>
            </a:prstGeom>
          </p:spPr>
        </p:pic>
        <p:pic>
          <p:nvPicPr>
            <p:cNvPr id="137" name="Grafik 136"/>
            <p:cNvPicPr>
              <a:picLocks noChangeAspect="1"/>
            </p:cNvPicPr>
            <p:nvPr/>
          </p:nvPicPr>
          <p:blipFill>
            <a:blip r:embed="rId3"/>
            <a:stretch>
              <a:fillRect/>
            </a:stretch>
          </p:blipFill>
          <p:spPr>
            <a:xfrm>
              <a:off x="3422971" y="2968919"/>
              <a:ext cx="255596" cy="717702"/>
            </a:xfrm>
            <a:prstGeom prst="rect">
              <a:avLst/>
            </a:prstGeom>
          </p:spPr>
        </p:pic>
        <p:pic>
          <p:nvPicPr>
            <p:cNvPr id="138" name="Grafik 137"/>
            <p:cNvPicPr>
              <a:picLocks noChangeAspect="1"/>
            </p:cNvPicPr>
            <p:nvPr/>
          </p:nvPicPr>
          <p:blipFill>
            <a:blip r:embed="rId3"/>
            <a:stretch>
              <a:fillRect/>
            </a:stretch>
          </p:blipFill>
          <p:spPr>
            <a:xfrm>
              <a:off x="3687395" y="2968918"/>
              <a:ext cx="255596" cy="717702"/>
            </a:xfrm>
            <a:prstGeom prst="rect">
              <a:avLst/>
            </a:prstGeom>
          </p:spPr>
        </p:pic>
        <p:pic>
          <p:nvPicPr>
            <p:cNvPr id="139" name="Grafik 138"/>
            <p:cNvPicPr>
              <a:picLocks noChangeAspect="1"/>
            </p:cNvPicPr>
            <p:nvPr/>
          </p:nvPicPr>
          <p:blipFill>
            <a:blip r:embed="rId3"/>
            <a:stretch>
              <a:fillRect/>
            </a:stretch>
          </p:blipFill>
          <p:spPr>
            <a:xfrm>
              <a:off x="3951819" y="2968917"/>
              <a:ext cx="255596" cy="717702"/>
            </a:xfrm>
            <a:prstGeom prst="rect">
              <a:avLst/>
            </a:prstGeom>
          </p:spPr>
        </p:pic>
        <p:pic>
          <p:nvPicPr>
            <p:cNvPr id="140" name="Grafik 139"/>
            <p:cNvPicPr>
              <a:picLocks noChangeAspect="1"/>
            </p:cNvPicPr>
            <p:nvPr/>
          </p:nvPicPr>
          <p:blipFill>
            <a:blip r:embed="rId3"/>
            <a:stretch>
              <a:fillRect/>
            </a:stretch>
          </p:blipFill>
          <p:spPr>
            <a:xfrm>
              <a:off x="4216242" y="2968916"/>
              <a:ext cx="255596" cy="717702"/>
            </a:xfrm>
            <a:prstGeom prst="rect">
              <a:avLst/>
            </a:prstGeom>
          </p:spPr>
        </p:pic>
        <p:pic>
          <p:nvPicPr>
            <p:cNvPr id="141" name="Grafik 140"/>
            <p:cNvPicPr>
              <a:picLocks noChangeAspect="1"/>
            </p:cNvPicPr>
            <p:nvPr/>
          </p:nvPicPr>
          <p:blipFill>
            <a:blip r:embed="rId3"/>
            <a:stretch>
              <a:fillRect/>
            </a:stretch>
          </p:blipFill>
          <p:spPr>
            <a:xfrm>
              <a:off x="4480666" y="2968915"/>
              <a:ext cx="255596" cy="717702"/>
            </a:xfrm>
            <a:prstGeom prst="rect">
              <a:avLst/>
            </a:prstGeom>
          </p:spPr>
        </p:pic>
        <p:pic>
          <p:nvPicPr>
            <p:cNvPr id="142" name="Grafik 141"/>
            <p:cNvPicPr>
              <a:picLocks noChangeAspect="1"/>
            </p:cNvPicPr>
            <p:nvPr/>
          </p:nvPicPr>
          <p:blipFill>
            <a:blip r:embed="rId3"/>
            <a:stretch>
              <a:fillRect/>
            </a:stretch>
          </p:blipFill>
          <p:spPr>
            <a:xfrm>
              <a:off x="4745091" y="2968914"/>
              <a:ext cx="255596" cy="717702"/>
            </a:xfrm>
            <a:prstGeom prst="rect">
              <a:avLst/>
            </a:prstGeom>
          </p:spPr>
        </p:pic>
        <p:pic>
          <p:nvPicPr>
            <p:cNvPr id="143" name="Grafik 142"/>
            <p:cNvPicPr>
              <a:picLocks noChangeAspect="1"/>
            </p:cNvPicPr>
            <p:nvPr/>
          </p:nvPicPr>
          <p:blipFill>
            <a:blip r:embed="rId3"/>
            <a:stretch>
              <a:fillRect/>
            </a:stretch>
          </p:blipFill>
          <p:spPr>
            <a:xfrm>
              <a:off x="5009515" y="2968913"/>
              <a:ext cx="255596" cy="717702"/>
            </a:xfrm>
            <a:prstGeom prst="rect">
              <a:avLst/>
            </a:prstGeom>
          </p:spPr>
        </p:pic>
        <p:pic>
          <p:nvPicPr>
            <p:cNvPr id="144" name="Grafik 143"/>
            <p:cNvPicPr>
              <a:picLocks noChangeAspect="1"/>
            </p:cNvPicPr>
            <p:nvPr/>
          </p:nvPicPr>
          <p:blipFill>
            <a:blip r:embed="rId3"/>
            <a:stretch>
              <a:fillRect/>
            </a:stretch>
          </p:blipFill>
          <p:spPr>
            <a:xfrm>
              <a:off x="5273938" y="2968912"/>
              <a:ext cx="255596" cy="717702"/>
            </a:xfrm>
            <a:prstGeom prst="rect">
              <a:avLst/>
            </a:prstGeom>
          </p:spPr>
        </p:pic>
        <p:pic>
          <p:nvPicPr>
            <p:cNvPr id="145" name="Grafik 144"/>
            <p:cNvPicPr>
              <a:picLocks noChangeAspect="1"/>
            </p:cNvPicPr>
            <p:nvPr/>
          </p:nvPicPr>
          <p:blipFill>
            <a:blip r:embed="rId3"/>
            <a:stretch>
              <a:fillRect/>
            </a:stretch>
          </p:blipFill>
          <p:spPr>
            <a:xfrm>
              <a:off x="5538362" y="2968912"/>
              <a:ext cx="255596" cy="717702"/>
            </a:xfrm>
            <a:prstGeom prst="rect">
              <a:avLst/>
            </a:prstGeom>
          </p:spPr>
        </p:pic>
        <p:pic>
          <p:nvPicPr>
            <p:cNvPr id="146" name="Grafik 145"/>
            <p:cNvPicPr>
              <a:picLocks noChangeAspect="1"/>
            </p:cNvPicPr>
            <p:nvPr/>
          </p:nvPicPr>
          <p:blipFill>
            <a:blip r:embed="rId3"/>
            <a:stretch>
              <a:fillRect/>
            </a:stretch>
          </p:blipFill>
          <p:spPr>
            <a:xfrm>
              <a:off x="5802786" y="2968911"/>
              <a:ext cx="255596" cy="717702"/>
            </a:xfrm>
            <a:prstGeom prst="rect">
              <a:avLst/>
            </a:prstGeom>
          </p:spPr>
        </p:pic>
        <p:pic>
          <p:nvPicPr>
            <p:cNvPr id="147" name="Grafik 146"/>
            <p:cNvPicPr>
              <a:picLocks noChangeAspect="1"/>
            </p:cNvPicPr>
            <p:nvPr/>
          </p:nvPicPr>
          <p:blipFill>
            <a:blip r:embed="rId3"/>
            <a:stretch>
              <a:fillRect/>
            </a:stretch>
          </p:blipFill>
          <p:spPr>
            <a:xfrm>
              <a:off x="6067209" y="2968910"/>
              <a:ext cx="255596" cy="717702"/>
            </a:xfrm>
            <a:prstGeom prst="rect">
              <a:avLst/>
            </a:prstGeom>
          </p:spPr>
        </p:pic>
        <p:pic>
          <p:nvPicPr>
            <p:cNvPr id="148" name="Grafik 147"/>
            <p:cNvPicPr>
              <a:picLocks noChangeAspect="1"/>
            </p:cNvPicPr>
            <p:nvPr/>
          </p:nvPicPr>
          <p:blipFill>
            <a:blip r:embed="rId3"/>
            <a:stretch>
              <a:fillRect/>
            </a:stretch>
          </p:blipFill>
          <p:spPr>
            <a:xfrm>
              <a:off x="6331633" y="2968909"/>
              <a:ext cx="255596" cy="717702"/>
            </a:xfrm>
            <a:prstGeom prst="rect">
              <a:avLst/>
            </a:prstGeom>
          </p:spPr>
        </p:pic>
        <p:grpSp>
          <p:nvGrpSpPr>
            <p:cNvPr id="153" name="Gruppieren 152"/>
            <p:cNvGrpSpPr/>
            <p:nvPr/>
          </p:nvGrpSpPr>
          <p:grpSpPr>
            <a:xfrm>
              <a:off x="1086157" y="2048721"/>
              <a:ext cx="6359678" cy="685357"/>
              <a:chOff x="521566" y="1368773"/>
              <a:chExt cx="6563823" cy="740965"/>
            </a:xfrm>
          </p:grpSpPr>
          <p:pic>
            <p:nvPicPr>
              <p:cNvPr id="154" name="Grafik 153"/>
              <p:cNvPicPr>
                <a:picLocks noChangeAspect="1"/>
              </p:cNvPicPr>
              <p:nvPr/>
            </p:nvPicPr>
            <p:blipFill>
              <a:blip r:embed="rId3"/>
              <a:stretch>
                <a:fillRect/>
              </a:stretch>
            </p:blipFill>
            <p:spPr>
              <a:xfrm>
                <a:off x="521566" y="1368797"/>
                <a:ext cx="254127" cy="740941"/>
              </a:xfrm>
              <a:prstGeom prst="rect">
                <a:avLst/>
              </a:prstGeom>
            </p:spPr>
          </p:pic>
          <p:pic>
            <p:nvPicPr>
              <p:cNvPr id="155" name="Grafik 154"/>
              <p:cNvPicPr>
                <a:picLocks noChangeAspect="1"/>
              </p:cNvPicPr>
              <p:nvPr/>
            </p:nvPicPr>
            <p:blipFill>
              <a:blip r:embed="rId3"/>
              <a:stretch>
                <a:fillRect/>
              </a:stretch>
            </p:blipFill>
            <p:spPr>
              <a:xfrm>
                <a:off x="784470" y="1368796"/>
                <a:ext cx="254127" cy="740941"/>
              </a:xfrm>
              <a:prstGeom prst="rect">
                <a:avLst/>
              </a:prstGeom>
            </p:spPr>
          </p:pic>
          <p:pic>
            <p:nvPicPr>
              <p:cNvPr id="156" name="Grafik 155"/>
              <p:cNvPicPr>
                <a:picLocks noChangeAspect="1"/>
              </p:cNvPicPr>
              <p:nvPr/>
            </p:nvPicPr>
            <p:blipFill>
              <a:blip r:embed="rId3"/>
              <a:stretch>
                <a:fillRect/>
              </a:stretch>
            </p:blipFill>
            <p:spPr>
              <a:xfrm>
                <a:off x="1047374" y="1368795"/>
                <a:ext cx="254127" cy="740941"/>
              </a:xfrm>
              <a:prstGeom prst="rect">
                <a:avLst/>
              </a:prstGeom>
            </p:spPr>
          </p:pic>
          <p:pic>
            <p:nvPicPr>
              <p:cNvPr id="157" name="Grafik 156"/>
              <p:cNvPicPr>
                <a:picLocks noChangeAspect="1"/>
              </p:cNvPicPr>
              <p:nvPr/>
            </p:nvPicPr>
            <p:blipFill>
              <a:blip r:embed="rId3"/>
              <a:stretch>
                <a:fillRect/>
              </a:stretch>
            </p:blipFill>
            <p:spPr>
              <a:xfrm>
                <a:off x="1310278" y="1368794"/>
                <a:ext cx="254127" cy="740941"/>
              </a:xfrm>
              <a:prstGeom prst="rect">
                <a:avLst/>
              </a:prstGeom>
            </p:spPr>
          </p:pic>
          <p:pic>
            <p:nvPicPr>
              <p:cNvPr id="158" name="Grafik 157"/>
              <p:cNvPicPr>
                <a:picLocks noChangeAspect="1"/>
              </p:cNvPicPr>
              <p:nvPr/>
            </p:nvPicPr>
            <p:blipFill>
              <a:blip r:embed="rId3"/>
              <a:stretch>
                <a:fillRect/>
              </a:stretch>
            </p:blipFill>
            <p:spPr>
              <a:xfrm>
                <a:off x="1573182" y="1368793"/>
                <a:ext cx="254127" cy="740941"/>
              </a:xfrm>
              <a:prstGeom prst="rect">
                <a:avLst/>
              </a:prstGeom>
            </p:spPr>
          </p:pic>
          <p:pic>
            <p:nvPicPr>
              <p:cNvPr id="159" name="Grafik 158"/>
              <p:cNvPicPr>
                <a:picLocks noChangeAspect="1"/>
              </p:cNvPicPr>
              <p:nvPr/>
            </p:nvPicPr>
            <p:blipFill>
              <a:blip r:embed="rId3"/>
              <a:stretch>
                <a:fillRect/>
              </a:stretch>
            </p:blipFill>
            <p:spPr>
              <a:xfrm>
                <a:off x="1836086" y="1368792"/>
                <a:ext cx="254127" cy="740941"/>
              </a:xfrm>
              <a:prstGeom prst="rect">
                <a:avLst/>
              </a:prstGeom>
            </p:spPr>
          </p:pic>
          <p:pic>
            <p:nvPicPr>
              <p:cNvPr id="160" name="Grafik 159"/>
              <p:cNvPicPr>
                <a:picLocks noChangeAspect="1"/>
              </p:cNvPicPr>
              <p:nvPr/>
            </p:nvPicPr>
            <p:blipFill>
              <a:blip r:embed="rId3"/>
              <a:stretch>
                <a:fillRect/>
              </a:stretch>
            </p:blipFill>
            <p:spPr>
              <a:xfrm>
                <a:off x="2098990" y="1368791"/>
                <a:ext cx="254127" cy="740941"/>
              </a:xfrm>
              <a:prstGeom prst="rect">
                <a:avLst/>
              </a:prstGeom>
            </p:spPr>
          </p:pic>
          <p:pic>
            <p:nvPicPr>
              <p:cNvPr id="161" name="Grafik 160"/>
              <p:cNvPicPr>
                <a:picLocks noChangeAspect="1"/>
              </p:cNvPicPr>
              <p:nvPr/>
            </p:nvPicPr>
            <p:blipFill>
              <a:blip r:embed="rId3"/>
              <a:stretch>
                <a:fillRect/>
              </a:stretch>
            </p:blipFill>
            <p:spPr>
              <a:xfrm>
                <a:off x="2361894" y="1368790"/>
                <a:ext cx="254127" cy="740941"/>
              </a:xfrm>
              <a:prstGeom prst="rect">
                <a:avLst/>
              </a:prstGeom>
            </p:spPr>
          </p:pic>
          <p:pic>
            <p:nvPicPr>
              <p:cNvPr id="162" name="Grafik 161"/>
              <p:cNvPicPr>
                <a:picLocks noChangeAspect="1"/>
              </p:cNvPicPr>
              <p:nvPr/>
            </p:nvPicPr>
            <p:blipFill>
              <a:blip r:embed="rId3"/>
              <a:stretch>
                <a:fillRect/>
              </a:stretch>
            </p:blipFill>
            <p:spPr>
              <a:xfrm>
                <a:off x="2624798" y="1368789"/>
                <a:ext cx="254127" cy="740941"/>
              </a:xfrm>
              <a:prstGeom prst="rect">
                <a:avLst/>
              </a:prstGeom>
            </p:spPr>
          </p:pic>
          <p:pic>
            <p:nvPicPr>
              <p:cNvPr id="163" name="Grafik 162"/>
              <p:cNvPicPr>
                <a:picLocks noChangeAspect="1"/>
              </p:cNvPicPr>
              <p:nvPr/>
            </p:nvPicPr>
            <p:blipFill>
              <a:blip r:embed="rId3"/>
              <a:stretch>
                <a:fillRect/>
              </a:stretch>
            </p:blipFill>
            <p:spPr>
              <a:xfrm>
                <a:off x="2887702" y="1368788"/>
                <a:ext cx="254127" cy="740941"/>
              </a:xfrm>
              <a:prstGeom prst="rect">
                <a:avLst/>
              </a:prstGeom>
            </p:spPr>
          </p:pic>
          <p:pic>
            <p:nvPicPr>
              <p:cNvPr id="164" name="Grafik 163"/>
              <p:cNvPicPr>
                <a:picLocks noChangeAspect="1"/>
              </p:cNvPicPr>
              <p:nvPr/>
            </p:nvPicPr>
            <p:blipFill>
              <a:blip r:embed="rId3"/>
              <a:stretch>
                <a:fillRect/>
              </a:stretch>
            </p:blipFill>
            <p:spPr>
              <a:xfrm>
                <a:off x="3150606" y="1368787"/>
                <a:ext cx="254127" cy="740941"/>
              </a:xfrm>
              <a:prstGeom prst="rect">
                <a:avLst/>
              </a:prstGeom>
            </p:spPr>
          </p:pic>
          <p:pic>
            <p:nvPicPr>
              <p:cNvPr id="165" name="Grafik 164"/>
              <p:cNvPicPr>
                <a:picLocks noChangeAspect="1"/>
              </p:cNvPicPr>
              <p:nvPr/>
            </p:nvPicPr>
            <p:blipFill>
              <a:blip r:embed="rId3"/>
              <a:stretch>
                <a:fillRect/>
              </a:stretch>
            </p:blipFill>
            <p:spPr>
              <a:xfrm>
                <a:off x="3413510" y="1368786"/>
                <a:ext cx="254127" cy="740941"/>
              </a:xfrm>
              <a:prstGeom prst="rect">
                <a:avLst/>
              </a:prstGeom>
            </p:spPr>
          </p:pic>
          <p:pic>
            <p:nvPicPr>
              <p:cNvPr id="166" name="Grafik 165"/>
              <p:cNvPicPr>
                <a:picLocks noChangeAspect="1"/>
              </p:cNvPicPr>
              <p:nvPr/>
            </p:nvPicPr>
            <p:blipFill>
              <a:blip r:embed="rId3"/>
              <a:stretch>
                <a:fillRect/>
              </a:stretch>
            </p:blipFill>
            <p:spPr>
              <a:xfrm>
                <a:off x="3676414" y="1368785"/>
                <a:ext cx="254127" cy="740941"/>
              </a:xfrm>
              <a:prstGeom prst="rect">
                <a:avLst/>
              </a:prstGeom>
            </p:spPr>
          </p:pic>
          <p:pic>
            <p:nvPicPr>
              <p:cNvPr id="167" name="Grafik 166"/>
              <p:cNvPicPr>
                <a:picLocks noChangeAspect="1"/>
              </p:cNvPicPr>
              <p:nvPr/>
            </p:nvPicPr>
            <p:blipFill>
              <a:blip r:embed="rId3"/>
              <a:stretch>
                <a:fillRect/>
              </a:stretch>
            </p:blipFill>
            <p:spPr>
              <a:xfrm>
                <a:off x="3939318" y="1368784"/>
                <a:ext cx="254127" cy="740941"/>
              </a:xfrm>
              <a:prstGeom prst="rect">
                <a:avLst/>
              </a:prstGeom>
            </p:spPr>
          </p:pic>
          <p:pic>
            <p:nvPicPr>
              <p:cNvPr id="168" name="Grafik 167"/>
              <p:cNvPicPr>
                <a:picLocks noChangeAspect="1"/>
              </p:cNvPicPr>
              <p:nvPr/>
            </p:nvPicPr>
            <p:blipFill>
              <a:blip r:embed="rId3"/>
              <a:stretch>
                <a:fillRect/>
              </a:stretch>
            </p:blipFill>
            <p:spPr>
              <a:xfrm>
                <a:off x="4202222" y="1368783"/>
                <a:ext cx="254127" cy="740941"/>
              </a:xfrm>
              <a:prstGeom prst="rect">
                <a:avLst/>
              </a:prstGeom>
            </p:spPr>
          </p:pic>
          <p:pic>
            <p:nvPicPr>
              <p:cNvPr id="169" name="Grafik 168"/>
              <p:cNvPicPr>
                <a:picLocks noChangeAspect="1"/>
              </p:cNvPicPr>
              <p:nvPr/>
            </p:nvPicPr>
            <p:blipFill>
              <a:blip r:embed="rId3"/>
              <a:stretch>
                <a:fillRect/>
              </a:stretch>
            </p:blipFill>
            <p:spPr>
              <a:xfrm>
                <a:off x="4465126" y="1368782"/>
                <a:ext cx="254127" cy="740941"/>
              </a:xfrm>
              <a:prstGeom prst="rect">
                <a:avLst/>
              </a:prstGeom>
            </p:spPr>
          </p:pic>
          <p:pic>
            <p:nvPicPr>
              <p:cNvPr id="170" name="Grafik 169"/>
              <p:cNvPicPr>
                <a:picLocks noChangeAspect="1"/>
              </p:cNvPicPr>
              <p:nvPr/>
            </p:nvPicPr>
            <p:blipFill>
              <a:blip r:embed="rId3"/>
              <a:stretch>
                <a:fillRect/>
              </a:stretch>
            </p:blipFill>
            <p:spPr>
              <a:xfrm>
                <a:off x="4728030" y="1368781"/>
                <a:ext cx="254127" cy="740941"/>
              </a:xfrm>
              <a:prstGeom prst="rect">
                <a:avLst/>
              </a:prstGeom>
            </p:spPr>
          </p:pic>
          <p:pic>
            <p:nvPicPr>
              <p:cNvPr id="171" name="Grafik 170"/>
              <p:cNvPicPr>
                <a:picLocks noChangeAspect="1"/>
              </p:cNvPicPr>
              <p:nvPr/>
            </p:nvPicPr>
            <p:blipFill>
              <a:blip r:embed="rId3"/>
              <a:stretch>
                <a:fillRect/>
              </a:stretch>
            </p:blipFill>
            <p:spPr>
              <a:xfrm>
                <a:off x="4990934" y="1368780"/>
                <a:ext cx="254127" cy="740941"/>
              </a:xfrm>
              <a:prstGeom prst="rect">
                <a:avLst/>
              </a:prstGeom>
            </p:spPr>
          </p:pic>
          <p:pic>
            <p:nvPicPr>
              <p:cNvPr id="172" name="Grafik 171"/>
              <p:cNvPicPr>
                <a:picLocks noChangeAspect="1"/>
              </p:cNvPicPr>
              <p:nvPr/>
            </p:nvPicPr>
            <p:blipFill>
              <a:blip r:embed="rId3"/>
              <a:stretch>
                <a:fillRect/>
              </a:stretch>
            </p:blipFill>
            <p:spPr>
              <a:xfrm>
                <a:off x="5253838" y="1368779"/>
                <a:ext cx="254127" cy="740941"/>
              </a:xfrm>
              <a:prstGeom prst="rect">
                <a:avLst/>
              </a:prstGeom>
            </p:spPr>
          </p:pic>
          <p:pic>
            <p:nvPicPr>
              <p:cNvPr id="173" name="Grafik 172"/>
              <p:cNvPicPr>
                <a:picLocks noChangeAspect="1"/>
              </p:cNvPicPr>
              <p:nvPr/>
            </p:nvPicPr>
            <p:blipFill>
              <a:blip r:embed="rId3"/>
              <a:stretch>
                <a:fillRect/>
              </a:stretch>
            </p:blipFill>
            <p:spPr>
              <a:xfrm>
                <a:off x="5516742" y="1368778"/>
                <a:ext cx="254127" cy="740941"/>
              </a:xfrm>
              <a:prstGeom prst="rect">
                <a:avLst/>
              </a:prstGeom>
            </p:spPr>
          </p:pic>
          <p:pic>
            <p:nvPicPr>
              <p:cNvPr id="174" name="Grafik 173"/>
              <p:cNvPicPr>
                <a:picLocks noChangeAspect="1"/>
              </p:cNvPicPr>
              <p:nvPr/>
            </p:nvPicPr>
            <p:blipFill>
              <a:blip r:embed="rId3"/>
              <a:stretch>
                <a:fillRect/>
              </a:stretch>
            </p:blipFill>
            <p:spPr>
              <a:xfrm>
                <a:off x="5779646" y="1368777"/>
                <a:ext cx="254127" cy="740941"/>
              </a:xfrm>
              <a:prstGeom prst="rect">
                <a:avLst/>
              </a:prstGeom>
            </p:spPr>
          </p:pic>
          <p:pic>
            <p:nvPicPr>
              <p:cNvPr id="175" name="Grafik 174"/>
              <p:cNvPicPr>
                <a:picLocks noChangeAspect="1"/>
              </p:cNvPicPr>
              <p:nvPr/>
            </p:nvPicPr>
            <p:blipFill>
              <a:blip r:embed="rId3"/>
              <a:stretch>
                <a:fillRect/>
              </a:stretch>
            </p:blipFill>
            <p:spPr>
              <a:xfrm>
                <a:off x="6042550" y="1368776"/>
                <a:ext cx="254127" cy="740941"/>
              </a:xfrm>
              <a:prstGeom prst="rect">
                <a:avLst/>
              </a:prstGeom>
            </p:spPr>
          </p:pic>
          <p:pic>
            <p:nvPicPr>
              <p:cNvPr id="176" name="Grafik 175"/>
              <p:cNvPicPr>
                <a:picLocks noChangeAspect="1"/>
              </p:cNvPicPr>
              <p:nvPr/>
            </p:nvPicPr>
            <p:blipFill>
              <a:blip r:embed="rId3"/>
              <a:stretch>
                <a:fillRect/>
              </a:stretch>
            </p:blipFill>
            <p:spPr>
              <a:xfrm>
                <a:off x="6305454" y="1368775"/>
                <a:ext cx="254127" cy="740941"/>
              </a:xfrm>
              <a:prstGeom prst="rect">
                <a:avLst/>
              </a:prstGeom>
            </p:spPr>
          </p:pic>
          <p:pic>
            <p:nvPicPr>
              <p:cNvPr id="177" name="Grafik 176"/>
              <p:cNvPicPr>
                <a:picLocks noChangeAspect="1"/>
              </p:cNvPicPr>
              <p:nvPr/>
            </p:nvPicPr>
            <p:blipFill>
              <a:blip r:embed="rId3"/>
              <a:stretch>
                <a:fillRect/>
              </a:stretch>
            </p:blipFill>
            <p:spPr>
              <a:xfrm>
                <a:off x="6568358" y="1368774"/>
                <a:ext cx="254127" cy="740941"/>
              </a:xfrm>
              <a:prstGeom prst="rect">
                <a:avLst/>
              </a:prstGeom>
            </p:spPr>
          </p:pic>
          <p:pic>
            <p:nvPicPr>
              <p:cNvPr id="178" name="Grafik 177"/>
              <p:cNvPicPr>
                <a:picLocks noChangeAspect="1"/>
              </p:cNvPicPr>
              <p:nvPr/>
            </p:nvPicPr>
            <p:blipFill>
              <a:blip r:embed="rId3"/>
              <a:stretch>
                <a:fillRect/>
              </a:stretch>
            </p:blipFill>
            <p:spPr>
              <a:xfrm>
                <a:off x="6831262" y="1368773"/>
                <a:ext cx="254127" cy="740941"/>
              </a:xfrm>
              <a:prstGeom prst="rect">
                <a:avLst/>
              </a:prstGeom>
            </p:spPr>
          </p:pic>
        </p:grpSp>
        <p:grpSp>
          <p:nvGrpSpPr>
            <p:cNvPr id="179" name="Gruppieren 178"/>
            <p:cNvGrpSpPr/>
            <p:nvPr/>
          </p:nvGrpSpPr>
          <p:grpSpPr>
            <a:xfrm>
              <a:off x="1011763" y="3832535"/>
              <a:ext cx="250087" cy="621477"/>
              <a:chOff x="8279485" y="2528645"/>
              <a:chExt cx="578052" cy="1404854"/>
            </a:xfrm>
          </p:grpSpPr>
          <p:sp>
            <p:nvSpPr>
              <p:cNvPr id="22" name="Ellipse 21"/>
              <p:cNvSpPr/>
              <p:nvPr/>
            </p:nvSpPr>
            <p:spPr>
              <a:xfrm>
                <a:off x="8347282" y="2528645"/>
                <a:ext cx="442460" cy="463476"/>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Gleichschenkliges Dreieck 22"/>
              <p:cNvSpPr/>
              <p:nvPr/>
            </p:nvSpPr>
            <p:spPr>
              <a:xfrm>
                <a:off x="8279485" y="3023759"/>
                <a:ext cx="578052" cy="909740"/>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80" name="Gruppieren 179"/>
            <p:cNvGrpSpPr/>
            <p:nvPr/>
          </p:nvGrpSpPr>
          <p:grpSpPr>
            <a:xfrm>
              <a:off x="1277725" y="3832535"/>
              <a:ext cx="250087" cy="621477"/>
              <a:chOff x="8279485" y="2528645"/>
              <a:chExt cx="578052" cy="1404854"/>
            </a:xfrm>
          </p:grpSpPr>
          <p:sp>
            <p:nvSpPr>
              <p:cNvPr id="181" name="Ellipse 180"/>
              <p:cNvSpPr/>
              <p:nvPr/>
            </p:nvSpPr>
            <p:spPr>
              <a:xfrm>
                <a:off x="8347282" y="2528645"/>
                <a:ext cx="442460" cy="463476"/>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2" name="Gleichschenkliges Dreieck 181"/>
              <p:cNvSpPr/>
              <p:nvPr/>
            </p:nvSpPr>
            <p:spPr>
              <a:xfrm>
                <a:off x="8279485" y="3023759"/>
                <a:ext cx="578052" cy="909740"/>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83" name="Gruppieren 182"/>
            <p:cNvGrpSpPr/>
            <p:nvPr/>
          </p:nvGrpSpPr>
          <p:grpSpPr>
            <a:xfrm>
              <a:off x="1543686" y="3832535"/>
              <a:ext cx="250087" cy="621477"/>
              <a:chOff x="8279485" y="2528645"/>
              <a:chExt cx="578052" cy="1404854"/>
            </a:xfrm>
          </p:grpSpPr>
          <p:sp>
            <p:nvSpPr>
              <p:cNvPr id="184" name="Ellipse 183"/>
              <p:cNvSpPr/>
              <p:nvPr/>
            </p:nvSpPr>
            <p:spPr>
              <a:xfrm>
                <a:off x="8347282" y="2528645"/>
                <a:ext cx="442460" cy="463476"/>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5" name="Gleichschenkliges Dreieck 184"/>
              <p:cNvSpPr/>
              <p:nvPr/>
            </p:nvSpPr>
            <p:spPr>
              <a:xfrm>
                <a:off x="8279485" y="3023759"/>
                <a:ext cx="578052" cy="909740"/>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86" name="Gruppieren 185"/>
            <p:cNvGrpSpPr/>
            <p:nvPr/>
          </p:nvGrpSpPr>
          <p:grpSpPr>
            <a:xfrm>
              <a:off x="1809647" y="3832535"/>
              <a:ext cx="250087" cy="621477"/>
              <a:chOff x="8279485" y="2528645"/>
              <a:chExt cx="578052" cy="1404854"/>
            </a:xfrm>
          </p:grpSpPr>
          <p:sp>
            <p:nvSpPr>
              <p:cNvPr id="187" name="Ellipse 186"/>
              <p:cNvSpPr/>
              <p:nvPr/>
            </p:nvSpPr>
            <p:spPr>
              <a:xfrm>
                <a:off x="8347282" y="2528645"/>
                <a:ext cx="442460" cy="463476"/>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8" name="Gleichschenkliges Dreieck 187"/>
              <p:cNvSpPr/>
              <p:nvPr/>
            </p:nvSpPr>
            <p:spPr>
              <a:xfrm>
                <a:off x="8279485" y="3023759"/>
                <a:ext cx="578052" cy="909740"/>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89" name="Gruppieren 188"/>
            <p:cNvGrpSpPr/>
            <p:nvPr/>
          </p:nvGrpSpPr>
          <p:grpSpPr>
            <a:xfrm>
              <a:off x="2075609" y="3832535"/>
              <a:ext cx="250087" cy="621477"/>
              <a:chOff x="8279485" y="2528645"/>
              <a:chExt cx="578052" cy="1404854"/>
            </a:xfrm>
          </p:grpSpPr>
          <p:sp>
            <p:nvSpPr>
              <p:cNvPr id="190" name="Ellipse 189"/>
              <p:cNvSpPr/>
              <p:nvPr/>
            </p:nvSpPr>
            <p:spPr>
              <a:xfrm>
                <a:off x="8347282" y="2528645"/>
                <a:ext cx="442460" cy="463476"/>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1" name="Gleichschenkliges Dreieck 190"/>
              <p:cNvSpPr/>
              <p:nvPr/>
            </p:nvSpPr>
            <p:spPr>
              <a:xfrm>
                <a:off x="8279485" y="3023759"/>
                <a:ext cx="578052" cy="909740"/>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92" name="Gruppieren 191"/>
            <p:cNvGrpSpPr/>
            <p:nvPr/>
          </p:nvGrpSpPr>
          <p:grpSpPr>
            <a:xfrm>
              <a:off x="2341571" y="3832535"/>
              <a:ext cx="250087" cy="621477"/>
              <a:chOff x="8279485" y="2528645"/>
              <a:chExt cx="578052" cy="1404854"/>
            </a:xfrm>
          </p:grpSpPr>
          <p:sp>
            <p:nvSpPr>
              <p:cNvPr id="193" name="Ellipse 192"/>
              <p:cNvSpPr/>
              <p:nvPr/>
            </p:nvSpPr>
            <p:spPr>
              <a:xfrm>
                <a:off x="8347282" y="2528645"/>
                <a:ext cx="442460" cy="463476"/>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4" name="Gleichschenkliges Dreieck 193"/>
              <p:cNvSpPr/>
              <p:nvPr/>
            </p:nvSpPr>
            <p:spPr>
              <a:xfrm>
                <a:off x="8279485" y="3023759"/>
                <a:ext cx="578052" cy="909740"/>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95" name="Gruppieren 194"/>
            <p:cNvGrpSpPr/>
            <p:nvPr/>
          </p:nvGrpSpPr>
          <p:grpSpPr>
            <a:xfrm>
              <a:off x="2607532" y="3832535"/>
              <a:ext cx="250087" cy="621477"/>
              <a:chOff x="8279485" y="2528645"/>
              <a:chExt cx="578052" cy="1404854"/>
            </a:xfrm>
          </p:grpSpPr>
          <p:sp>
            <p:nvSpPr>
              <p:cNvPr id="196" name="Ellipse 195"/>
              <p:cNvSpPr/>
              <p:nvPr/>
            </p:nvSpPr>
            <p:spPr>
              <a:xfrm>
                <a:off x="8347282" y="2528645"/>
                <a:ext cx="442460" cy="463476"/>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7" name="Gleichschenkliges Dreieck 196"/>
              <p:cNvSpPr/>
              <p:nvPr/>
            </p:nvSpPr>
            <p:spPr>
              <a:xfrm>
                <a:off x="8279485" y="3023759"/>
                <a:ext cx="578052" cy="909740"/>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98" name="Gruppieren 197"/>
            <p:cNvGrpSpPr/>
            <p:nvPr/>
          </p:nvGrpSpPr>
          <p:grpSpPr>
            <a:xfrm>
              <a:off x="2873493" y="3832535"/>
              <a:ext cx="250087" cy="621477"/>
              <a:chOff x="8279485" y="2528645"/>
              <a:chExt cx="578052" cy="1404854"/>
            </a:xfrm>
          </p:grpSpPr>
          <p:sp>
            <p:nvSpPr>
              <p:cNvPr id="199" name="Ellipse 198"/>
              <p:cNvSpPr/>
              <p:nvPr/>
            </p:nvSpPr>
            <p:spPr>
              <a:xfrm>
                <a:off x="8347282" y="2528645"/>
                <a:ext cx="442460" cy="463476"/>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0" name="Gleichschenkliges Dreieck 199"/>
              <p:cNvSpPr/>
              <p:nvPr/>
            </p:nvSpPr>
            <p:spPr>
              <a:xfrm>
                <a:off x="8279485" y="3023759"/>
                <a:ext cx="578052" cy="909740"/>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01" name="Gruppieren 200"/>
            <p:cNvGrpSpPr/>
            <p:nvPr/>
          </p:nvGrpSpPr>
          <p:grpSpPr>
            <a:xfrm>
              <a:off x="3139455" y="3832535"/>
              <a:ext cx="250087" cy="621477"/>
              <a:chOff x="8279485" y="2528645"/>
              <a:chExt cx="578052" cy="1404854"/>
            </a:xfrm>
          </p:grpSpPr>
          <p:sp>
            <p:nvSpPr>
              <p:cNvPr id="202" name="Ellipse 201"/>
              <p:cNvSpPr/>
              <p:nvPr/>
            </p:nvSpPr>
            <p:spPr>
              <a:xfrm>
                <a:off x="8347282" y="2528645"/>
                <a:ext cx="442460" cy="463476"/>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3" name="Gleichschenkliges Dreieck 202"/>
              <p:cNvSpPr/>
              <p:nvPr/>
            </p:nvSpPr>
            <p:spPr>
              <a:xfrm>
                <a:off x="8279485" y="3023759"/>
                <a:ext cx="578052" cy="909740"/>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04" name="Gruppieren 203"/>
            <p:cNvGrpSpPr/>
            <p:nvPr/>
          </p:nvGrpSpPr>
          <p:grpSpPr>
            <a:xfrm>
              <a:off x="3405417" y="3832535"/>
              <a:ext cx="250087" cy="621477"/>
              <a:chOff x="8279485" y="2528645"/>
              <a:chExt cx="578052" cy="1404854"/>
            </a:xfrm>
          </p:grpSpPr>
          <p:sp>
            <p:nvSpPr>
              <p:cNvPr id="205" name="Ellipse 204"/>
              <p:cNvSpPr/>
              <p:nvPr/>
            </p:nvSpPr>
            <p:spPr>
              <a:xfrm>
                <a:off x="8347282" y="2528645"/>
                <a:ext cx="442460" cy="463476"/>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6" name="Gleichschenkliges Dreieck 205"/>
              <p:cNvSpPr/>
              <p:nvPr/>
            </p:nvSpPr>
            <p:spPr>
              <a:xfrm>
                <a:off x="8279485" y="3023759"/>
                <a:ext cx="578052" cy="909740"/>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07" name="Gruppieren 206"/>
            <p:cNvGrpSpPr/>
            <p:nvPr/>
          </p:nvGrpSpPr>
          <p:grpSpPr>
            <a:xfrm>
              <a:off x="3671378" y="3832535"/>
              <a:ext cx="250087" cy="621477"/>
              <a:chOff x="8279485" y="2528645"/>
              <a:chExt cx="578052" cy="1404854"/>
            </a:xfrm>
          </p:grpSpPr>
          <p:sp>
            <p:nvSpPr>
              <p:cNvPr id="208" name="Ellipse 207"/>
              <p:cNvSpPr/>
              <p:nvPr/>
            </p:nvSpPr>
            <p:spPr>
              <a:xfrm>
                <a:off x="8347282" y="2528645"/>
                <a:ext cx="442460" cy="463476"/>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9" name="Gleichschenkliges Dreieck 208"/>
              <p:cNvSpPr/>
              <p:nvPr/>
            </p:nvSpPr>
            <p:spPr>
              <a:xfrm>
                <a:off x="8279485" y="3023759"/>
                <a:ext cx="578052" cy="909740"/>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10" name="Gruppieren 209"/>
            <p:cNvGrpSpPr/>
            <p:nvPr/>
          </p:nvGrpSpPr>
          <p:grpSpPr>
            <a:xfrm>
              <a:off x="3937339" y="3832535"/>
              <a:ext cx="250087" cy="621477"/>
              <a:chOff x="8279485" y="2528645"/>
              <a:chExt cx="578052" cy="1404854"/>
            </a:xfrm>
          </p:grpSpPr>
          <p:sp>
            <p:nvSpPr>
              <p:cNvPr id="211" name="Ellipse 210"/>
              <p:cNvSpPr/>
              <p:nvPr/>
            </p:nvSpPr>
            <p:spPr>
              <a:xfrm>
                <a:off x="8347282" y="2528645"/>
                <a:ext cx="442460" cy="463476"/>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2" name="Gleichschenkliges Dreieck 211"/>
              <p:cNvSpPr/>
              <p:nvPr/>
            </p:nvSpPr>
            <p:spPr>
              <a:xfrm>
                <a:off x="8279485" y="3023759"/>
                <a:ext cx="578052" cy="909740"/>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13" name="Gruppieren 212"/>
            <p:cNvGrpSpPr/>
            <p:nvPr/>
          </p:nvGrpSpPr>
          <p:grpSpPr>
            <a:xfrm>
              <a:off x="4203301" y="3832535"/>
              <a:ext cx="250087" cy="621477"/>
              <a:chOff x="8279485" y="2528645"/>
              <a:chExt cx="578052" cy="1404854"/>
            </a:xfrm>
          </p:grpSpPr>
          <p:sp>
            <p:nvSpPr>
              <p:cNvPr id="214" name="Ellipse 213"/>
              <p:cNvSpPr/>
              <p:nvPr/>
            </p:nvSpPr>
            <p:spPr>
              <a:xfrm>
                <a:off x="8347282" y="2528645"/>
                <a:ext cx="442460" cy="463476"/>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5" name="Gleichschenkliges Dreieck 214"/>
              <p:cNvSpPr/>
              <p:nvPr/>
            </p:nvSpPr>
            <p:spPr>
              <a:xfrm>
                <a:off x="8279485" y="3023759"/>
                <a:ext cx="578052" cy="909740"/>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16" name="Gruppieren 215"/>
            <p:cNvGrpSpPr/>
            <p:nvPr/>
          </p:nvGrpSpPr>
          <p:grpSpPr>
            <a:xfrm>
              <a:off x="4469262" y="3832535"/>
              <a:ext cx="250087" cy="621477"/>
              <a:chOff x="8279485" y="2528645"/>
              <a:chExt cx="578052" cy="1404854"/>
            </a:xfrm>
          </p:grpSpPr>
          <p:sp>
            <p:nvSpPr>
              <p:cNvPr id="217" name="Ellipse 216"/>
              <p:cNvSpPr/>
              <p:nvPr/>
            </p:nvSpPr>
            <p:spPr>
              <a:xfrm>
                <a:off x="8347282" y="2528645"/>
                <a:ext cx="442460" cy="463476"/>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8" name="Gleichschenkliges Dreieck 217"/>
              <p:cNvSpPr/>
              <p:nvPr/>
            </p:nvSpPr>
            <p:spPr>
              <a:xfrm>
                <a:off x="8279485" y="3023759"/>
                <a:ext cx="578052" cy="909740"/>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19" name="Gruppieren 218"/>
            <p:cNvGrpSpPr/>
            <p:nvPr/>
          </p:nvGrpSpPr>
          <p:grpSpPr>
            <a:xfrm>
              <a:off x="4735224" y="3832535"/>
              <a:ext cx="250087" cy="621477"/>
              <a:chOff x="8279485" y="2528645"/>
              <a:chExt cx="578052" cy="1404854"/>
            </a:xfrm>
          </p:grpSpPr>
          <p:sp>
            <p:nvSpPr>
              <p:cNvPr id="220" name="Ellipse 219"/>
              <p:cNvSpPr/>
              <p:nvPr/>
            </p:nvSpPr>
            <p:spPr>
              <a:xfrm>
                <a:off x="8347282" y="2528645"/>
                <a:ext cx="442460" cy="463476"/>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1" name="Gleichschenkliges Dreieck 220"/>
              <p:cNvSpPr/>
              <p:nvPr/>
            </p:nvSpPr>
            <p:spPr>
              <a:xfrm>
                <a:off x="8279485" y="3023759"/>
                <a:ext cx="578052" cy="909740"/>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22" name="Gruppieren 221"/>
            <p:cNvGrpSpPr/>
            <p:nvPr/>
          </p:nvGrpSpPr>
          <p:grpSpPr>
            <a:xfrm>
              <a:off x="5001186" y="3832535"/>
              <a:ext cx="250087" cy="621477"/>
              <a:chOff x="8279485" y="2528645"/>
              <a:chExt cx="578052" cy="1404854"/>
            </a:xfrm>
          </p:grpSpPr>
          <p:sp>
            <p:nvSpPr>
              <p:cNvPr id="223" name="Ellipse 222"/>
              <p:cNvSpPr/>
              <p:nvPr/>
            </p:nvSpPr>
            <p:spPr>
              <a:xfrm>
                <a:off x="8347282" y="2528645"/>
                <a:ext cx="442460" cy="463476"/>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4" name="Gleichschenkliges Dreieck 223"/>
              <p:cNvSpPr/>
              <p:nvPr/>
            </p:nvSpPr>
            <p:spPr>
              <a:xfrm>
                <a:off x="8279485" y="3023759"/>
                <a:ext cx="578052" cy="909740"/>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25" name="Gruppieren 224"/>
            <p:cNvGrpSpPr/>
            <p:nvPr/>
          </p:nvGrpSpPr>
          <p:grpSpPr>
            <a:xfrm>
              <a:off x="5267147" y="3832535"/>
              <a:ext cx="250087" cy="621477"/>
              <a:chOff x="8279485" y="2528645"/>
              <a:chExt cx="578052" cy="1404854"/>
            </a:xfrm>
          </p:grpSpPr>
          <p:sp>
            <p:nvSpPr>
              <p:cNvPr id="226" name="Ellipse 225"/>
              <p:cNvSpPr/>
              <p:nvPr/>
            </p:nvSpPr>
            <p:spPr>
              <a:xfrm>
                <a:off x="8347282" y="2528645"/>
                <a:ext cx="442460" cy="463476"/>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7" name="Gleichschenkliges Dreieck 226"/>
              <p:cNvSpPr/>
              <p:nvPr/>
            </p:nvSpPr>
            <p:spPr>
              <a:xfrm>
                <a:off x="8279485" y="3023759"/>
                <a:ext cx="578052" cy="909740"/>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28" name="Gruppieren 227"/>
            <p:cNvGrpSpPr/>
            <p:nvPr/>
          </p:nvGrpSpPr>
          <p:grpSpPr>
            <a:xfrm>
              <a:off x="5533108" y="3832535"/>
              <a:ext cx="250087" cy="621477"/>
              <a:chOff x="8279485" y="2528645"/>
              <a:chExt cx="578052" cy="1404854"/>
            </a:xfrm>
          </p:grpSpPr>
          <p:sp>
            <p:nvSpPr>
              <p:cNvPr id="229" name="Ellipse 228"/>
              <p:cNvSpPr/>
              <p:nvPr/>
            </p:nvSpPr>
            <p:spPr>
              <a:xfrm>
                <a:off x="8347282" y="2528645"/>
                <a:ext cx="442460" cy="463476"/>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0" name="Gleichschenkliges Dreieck 229"/>
              <p:cNvSpPr/>
              <p:nvPr/>
            </p:nvSpPr>
            <p:spPr>
              <a:xfrm>
                <a:off x="8279485" y="3023759"/>
                <a:ext cx="578052" cy="909740"/>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31" name="Gruppieren 230"/>
            <p:cNvGrpSpPr/>
            <p:nvPr/>
          </p:nvGrpSpPr>
          <p:grpSpPr>
            <a:xfrm>
              <a:off x="5799070" y="3832535"/>
              <a:ext cx="250087" cy="621477"/>
              <a:chOff x="8279485" y="2528645"/>
              <a:chExt cx="578052" cy="1404854"/>
            </a:xfrm>
          </p:grpSpPr>
          <p:sp>
            <p:nvSpPr>
              <p:cNvPr id="232" name="Ellipse 231"/>
              <p:cNvSpPr/>
              <p:nvPr/>
            </p:nvSpPr>
            <p:spPr>
              <a:xfrm>
                <a:off x="8347282" y="2528645"/>
                <a:ext cx="442460" cy="463476"/>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3" name="Gleichschenkliges Dreieck 232"/>
              <p:cNvSpPr/>
              <p:nvPr/>
            </p:nvSpPr>
            <p:spPr>
              <a:xfrm>
                <a:off x="8279485" y="3023759"/>
                <a:ext cx="578052" cy="909740"/>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34" name="Gruppieren 233"/>
            <p:cNvGrpSpPr/>
            <p:nvPr/>
          </p:nvGrpSpPr>
          <p:grpSpPr>
            <a:xfrm>
              <a:off x="6065032" y="3832535"/>
              <a:ext cx="250087" cy="621477"/>
              <a:chOff x="8279485" y="2528645"/>
              <a:chExt cx="578052" cy="1404854"/>
            </a:xfrm>
          </p:grpSpPr>
          <p:sp>
            <p:nvSpPr>
              <p:cNvPr id="235" name="Ellipse 234"/>
              <p:cNvSpPr/>
              <p:nvPr/>
            </p:nvSpPr>
            <p:spPr>
              <a:xfrm>
                <a:off x="8347282" y="2528645"/>
                <a:ext cx="442460" cy="463476"/>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6" name="Gleichschenkliges Dreieck 235"/>
              <p:cNvSpPr/>
              <p:nvPr/>
            </p:nvSpPr>
            <p:spPr>
              <a:xfrm>
                <a:off x="8279485" y="3023759"/>
                <a:ext cx="578052" cy="909740"/>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37" name="Gruppieren 236"/>
            <p:cNvGrpSpPr/>
            <p:nvPr/>
          </p:nvGrpSpPr>
          <p:grpSpPr>
            <a:xfrm>
              <a:off x="6330993" y="3832535"/>
              <a:ext cx="250087" cy="621477"/>
              <a:chOff x="8279485" y="2528645"/>
              <a:chExt cx="578052" cy="1404854"/>
            </a:xfrm>
          </p:grpSpPr>
          <p:sp>
            <p:nvSpPr>
              <p:cNvPr id="238" name="Ellipse 237"/>
              <p:cNvSpPr/>
              <p:nvPr/>
            </p:nvSpPr>
            <p:spPr>
              <a:xfrm>
                <a:off x="8347282" y="2528645"/>
                <a:ext cx="442460" cy="463476"/>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9" name="Gleichschenkliges Dreieck 238"/>
              <p:cNvSpPr/>
              <p:nvPr/>
            </p:nvSpPr>
            <p:spPr>
              <a:xfrm>
                <a:off x="8279485" y="3023759"/>
                <a:ext cx="578052" cy="909740"/>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40" name="Gruppieren 239"/>
            <p:cNvGrpSpPr/>
            <p:nvPr/>
          </p:nvGrpSpPr>
          <p:grpSpPr>
            <a:xfrm>
              <a:off x="6596954" y="3832535"/>
              <a:ext cx="250087" cy="621477"/>
              <a:chOff x="8279485" y="2528645"/>
              <a:chExt cx="578052" cy="1404854"/>
            </a:xfrm>
          </p:grpSpPr>
          <p:sp>
            <p:nvSpPr>
              <p:cNvPr id="241" name="Ellipse 240"/>
              <p:cNvSpPr/>
              <p:nvPr/>
            </p:nvSpPr>
            <p:spPr>
              <a:xfrm>
                <a:off x="8347282" y="2528645"/>
                <a:ext cx="442460" cy="463476"/>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2" name="Gleichschenkliges Dreieck 241"/>
              <p:cNvSpPr/>
              <p:nvPr/>
            </p:nvSpPr>
            <p:spPr>
              <a:xfrm>
                <a:off x="8279485" y="3023759"/>
                <a:ext cx="578052" cy="909740"/>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43" name="Gruppieren 242"/>
            <p:cNvGrpSpPr/>
            <p:nvPr/>
          </p:nvGrpSpPr>
          <p:grpSpPr>
            <a:xfrm>
              <a:off x="6862916" y="3832535"/>
              <a:ext cx="250087" cy="621477"/>
              <a:chOff x="8279485" y="2528645"/>
              <a:chExt cx="578052" cy="1404854"/>
            </a:xfrm>
          </p:grpSpPr>
          <p:sp>
            <p:nvSpPr>
              <p:cNvPr id="244" name="Ellipse 243"/>
              <p:cNvSpPr/>
              <p:nvPr/>
            </p:nvSpPr>
            <p:spPr>
              <a:xfrm>
                <a:off x="8347282" y="2528645"/>
                <a:ext cx="442460" cy="463476"/>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5" name="Gleichschenkliges Dreieck 244"/>
              <p:cNvSpPr/>
              <p:nvPr/>
            </p:nvSpPr>
            <p:spPr>
              <a:xfrm>
                <a:off x="8279485" y="3023759"/>
                <a:ext cx="578052" cy="909740"/>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46" name="Gruppieren 245"/>
            <p:cNvGrpSpPr/>
            <p:nvPr/>
          </p:nvGrpSpPr>
          <p:grpSpPr>
            <a:xfrm>
              <a:off x="7128878" y="3832535"/>
              <a:ext cx="250087" cy="621477"/>
              <a:chOff x="8279485" y="2528645"/>
              <a:chExt cx="578052" cy="1404854"/>
            </a:xfrm>
          </p:grpSpPr>
          <p:sp>
            <p:nvSpPr>
              <p:cNvPr id="247" name="Ellipse 246"/>
              <p:cNvSpPr/>
              <p:nvPr/>
            </p:nvSpPr>
            <p:spPr>
              <a:xfrm>
                <a:off x="8347282" y="2528645"/>
                <a:ext cx="442460" cy="463476"/>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8" name="Gleichschenkliges Dreieck 247"/>
              <p:cNvSpPr/>
              <p:nvPr/>
            </p:nvSpPr>
            <p:spPr>
              <a:xfrm>
                <a:off x="8279485" y="3023759"/>
                <a:ext cx="578052" cy="909740"/>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49" name="Gruppieren 248"/>
            <p:cNvGrpSpPr/>
            <p:nvPr/>
          </p:nvGrpSpPr>
          <p:grpSpPr>
            <a:xfrm>
              <a:off x="7394838" y="3832535"/>
              <a:ext cx="250087" cy="621477"/>
              <a:chOff x="8279485" y="2528645"/>
              <a:chExt cx="578052" cy="1404854"/>
            </a:xfrm>
          </p:grpSpPr>
          <p:sp>
            <p:nvSpPr>
              <p:cNvPr id="250" name="Ellipse 249"/>
              <p:cNvSpPr/>
              <p:nvPr/>
            </p:nvSpPr>
            <p:spPr>
              <a:xfrm>
                <a:off x="8347282" y="2528645"/>
                <a:ext cx="442460" cy="463476"/>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1" name="Gleichschenkliges Dreieck 250"/>
              <p:cNvSpPr/>
              <p:nvPr/>
            </p:nvSpPr>
            <p:spPr>
              <a:xfrm>
                <a:off x="8279485" y="3023759"/>
                <a:ext cx="578052" cy="909740"/>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56" name="Gruppieren 255"/>
            <p:cNvGrpSpPr/>
            <p:nvPr/>
          </p:nvGrpSpPr>
          <p:grpSpPr>
            <a:xfrm>
              <a:off x="7136545" y="2993054"/>
              <a:ext cx="287625" cy="665026"/>
              <a:chOff x="8279485" y="2528645"/>
              <a:chExt cx="578052" cy="1404854"/>
            </a:xfrm>
          </p:grpSpPr>
          <p:sp>
            <p:nvSpPr>
              <p:cNvPr id="257" name="Ellipse 256"/>
              <p:cNvSpPr/>
              <p:nvPr/>
            </p:nvSpPr>
            <p:spPr>
              <a:xfrm>
                <a:off x="8347282" y="2528645"/>
                <a:ext cx="442460" cy="463476"/>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8" name="Gleichschenkliges Dreieck 257"/>
              <p:cNvSpPr/>
              <p:nvPr/>
            </p:nvSpPr>
            <p:spPr>
              <a:xfrm>
                <a:off x="8279485" y="3023759"/>
                <a:ext cx="578052" cy="909740"/>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59" name="Gruppieren 258"/>
            <p:cNvGrpSpPr/>
            <p:nvPr/>
          </p:nvGrpSpPr>
          <p:grpSpPr>
            <a:xfrm>
              <a:off x="6835743" y="2971940"/>
              <a:ext cx="305037" cy="687397"/>
              <a:chOff x="8279485" y="2528645"/>
              <a:chExt cx="578052" cy="1412684"/>
            </a:xfrm>
          </p:grpSpPr>
          <p:sp>
            <p:nvSpPr>
              <p:cNvPr id="260" name="Ellipse 259"/>
              <p:cNvSpPr/>
              <p:nvPr/>
            </p:nvSpPr>
            <p:spPr>
              <a:xfrm>
                <a:off x="8347282" y="2528645"/>
                <a:ext cx="442460" cy="463476"/>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1" name="Gleichschenkliges Dreieck 260"/>
              <p:cNvSpPr/>
              <p:nvPr/>
            </p:nvSpPr>
            <p:spPr>
              <a:xfrm>
                <a:off x="8279485" y="3031589"/>
                <a:ext cx="578052" cy="909740"/>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62" name="Gruppieren 261"/>
            <p:cNvGrpSpPr/>
            <p:nvPr/>
          </p:nvGrpSpPr>
          <p:grpSpPr>
            <a:xfrm>
              <a:off x="7431632" y="2994301"/>
              <a:ext cx="287625" cy="665026"/>
              <a:chOff x="8279485" y="2528645"/>
              <a:chExt cx="578052" cy="1404854"/>
            </a:xfrm>
          </p:grpSpPr>
          <p:sp>
            <p:nvSpPr>
              <p:cNvPr id="263" name="Ellipse 262"/>
              <p:cNvSpPr/>
              <p:nvPr/>
            </p:nvSpPr>
            <p:spPr>
              <a:xfrm>
                <a:off x="8347282" y="2528645"/>
                <a:ext cx="442460" cy="463476"/>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4" name="Gleichschenkliges Dreieck 263"/>
              <p:cNvSpPr/>
              <p:nvPr/>
            </p:nvSpPr>
            <p:spPr>
              <a:xfrm>
                <a:off x="8279485" y="3023759"/>
                <a:ext cx="578052" cy="909740"/>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52" name="Gruppieren 251"/>
            <p:cNvGrpSpPr/>
            <p:nvPr/>
          </p:nvGrpSpPr>
          <p:grpSpPr>
            <a:xfrm>
              <a:off x="6553042" y="2973258"/>
              <a:ext cx="305037" cy="683587"/>
              <a:chOff x="8279485" y="2528645"/>
              <a:chExt cx="578052" cy="1404854"/>
            </a:xfrm>
          </p:grpSpPr>
          <p:sp>
            <p:nvSpPr>
              <p:cNvPr id="253" name="Ellipse 252"/>
              <p:cNvSpPr/>
              <p:nvPr/>
            </p:nvSpPr>
            <p:spPr>
              <a:xfrm>
                <a:off x="8347282" y="2528645"/>
                <a:ext cx="442460" cy="463476"/>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4" name="Gleichschenkliges Dreieck 253"/>
              <p:cNvSpPr/>
              <p:nvPr/>
            </p:nvSpPr>
            <p:spPr>
              <a:xfrm>
                <a:off x="8279485" y="3023759"/>
                <a:ext cx="578052" cy="909740"/>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Tree>
    <p:extLst>
      <p:ext uri="{BB962C8B-B14F-4D97-AF65-F5344CB8AC3E}">
        <p14:creationId xmlns:p14="http://schemas.microsoft.com/office/powerpoint/2010/main" val="1587708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76774" y="270434"/>
            <a:ext cx="6316134" cy="369332"/>
          </a:xfrm>
          <a:prstGeom prst="rect">
            <a:avLst/>
          </a:prstGeom>
          <a:noFill/>
        </p:spPr>
        <p:txBody>
          <a:bodyPr wrap="square" rtlCol="0">
            <a:spAutoFit/>
          </a:bodyPr>
          <a:lstStyle/>
          <a:p>
            <a:r>
              <a:rPr lang="de-DE" sz="1800" dirty="0">
                <a:solidFill>
                  <a:schemeClr val="accent5">
                    <a:lumMod val="50000"/>
                  </a:schemeClr>
                </a:solidFill>
                <a:latin typeface="+mj-lt"/>
              </a:rPr>
              <a:t>MÄNNER ARBEITEN LÄNGER ALS FRAUEN</a:t>
            </a:r>
            <a:r>
              <a:rPr lang="de-DE" dirty="0">
                <a:solidFill>
                  <a:schemeClr val="accent5">
                    <a:lumMod val="50000"/>
                  </a:schemeClr>
                </a:solidFill>
              </a:rPr>
              <a:t> </a:t>
            </a:r>
          </a:p>
        </p:txBody>
      </p:sp>
      <p:grpSp>
        <p:nvGrpSpPr>
          <p:cNvPr id="24" name="Gruppieren 23"/>
          <p:cNvGrpSpPr/>
          <p:nvPr/>
        </p:nvGrpSpPr>
        <p:grpSpPr>
          <a:xfrm>
            <a:off x="2830323" y="880044"/>
            <a:ext cx="452322" cy="964374"/>
            <a:chOff x="6939827" y="2126900"/>
            <a:chExt cx="460846" cy="1322363"/>
          </a:xfrm>
        </p:grpSpPr>
        <p:sp>
          <p:nvSpPr>
            <p:cNvPr id="25" name="Ellipse 24"/>
            <p:cNvSpPr/>
            <p:nvPr/>
          </p:nvSpPr>
          <p:spPr>
            <a:xfrm>
              <a:off x="6947545" y="2126900"/>
              <a:ext cx="445410" cy="421094"/>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Gleichschenkliges Dreieck 25"/>
            <p:cNvSpPr/>
            <p:nvPr/>
          </p:nvSpPr>
          <p:spPr>
            <a:xfrm rot="10800000">
              <a:off x="6939827" y="2575663"/>
              <a:ext cx="460846" cy="873600"/>
            </a:xfrm>
            <a:prstGeom prst="triangl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3" name="Gruppieren 42"/>
          <p:cNvGrpSpPr/>
          <p:nvPr/>
        </p:nvGrpSpPr>
        <p:grpSpPr>
          <a:xfrm>
            <a:off x="4432995" y="840019"/>
            <a:ext cx="1967846" cy="1839571"/>
            <a:chOff x="2847974" y="2886891"/>
            <a:chExt cx="1936750" cy="1803400"/>
          </a:xfrm>
        </p:grpSpPr>
        <p:sp>
          <p:nvSpPr>
            <p:cNvPr id="17" name="Ellipse 16"/>
            <p:cNvSpPr/>
            <p:nvPr/>
          </p:nvSpPr>
          <p:spPr>
            <a:xfrm>
              <a:off x="2847974" y="2886891"/>
              <a:ext cx="1936750" cy="180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Gerader Verbinder 17"/>
            <p:cNvCxnSpPr>
              <a:stCxn id="17" idx="0"/>
            </p:cNvCxnSpPr>
            <p:nvPr/>
          </p:nvCxnSpPr>
          <p:spPr>
            <a:xfrm flipH="1">
              <a:off x="3813174" y="2886891"/>
              <a:ext cx="3175" cy="196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Gerader Verbinder 18"/>
            <p:cNvCxnSpPr>
              <a:endCxn id="17" idx="4"/>
            </p:cNvCxnSpPr>
            <p:nvPr/>
          </p:nvCxnSpPr>
          <p:spPr>
            <a:xfrm>
              <a:off x="3816349" y="4499791"/>
              <a:ext cx="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Gerader Verbinder 19"/>
            <p:cNvCxnSpPr>
              <a:stCxn id="17" idx="2"/>
            </p:cNvCxnSpPr>
            <p:nvPr/>
          </p:nvCxnSpPr>
          <p:spPr>
            <a:xfrm>
              <a:off x="2847974" y="3788591"/>
              <a:ext cx="247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Gerader Verbinder 20"/>
            <p:cNvCxnSpPr>
              <a:stCxn id="17" idx="6"/>
            </p:cNvCxnSpPr>
            <p:nvPr/>
          </p:nvCxnSpPr>
          <p:spPr>
            <a:xfrm flipH="1">
              <a:off x="4543424" y="3788591"/>
              <a:ext cx="2413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3640953" y="3070292"/>
              <a:ext cx="554261" cy="415768"/>
            </a:xfrm>
            <a:prstGeom prst="rect">
              <a:avLst/>
            </a:prstGeom>
            <a:noFill/>
          </p:spPr>
          <p:txBody>
            <a:bodyPr wrap="square" rtlCol="0">
              <a:spAutoFit/>
            </a:bodyPr>
            <a:lstStyle/>
            <a:p>
              <a:r>
                <a:rPr lang="de-DE" dirty="0">
                  <a:solidFill>
                    <a:schemeClr val="accent5">
                      <a:lumMod val="50000"/>
                    </a:schemeClr>
                  </a:solidFill>
                </a:rPr>
                <a:t>12</a:t>
              </a:r>
            </a:p>
          </p:txBody>
        </p:sp>
        <p:sp>
          <p:nvSpPr>
            <p:cNvPr id="23" name="Textfeld 22"/>
            <p:cNvSpPr txBox="1"/>
            <p:nvPr/>
          </p:nvSpPr>
          <p:spPr>
            <a:xfrm>
              <a:off x="3689630" y="4217126"/>
              <a:ext cx="218477" cy="294182"/>
            </a:xfrm>
            <a:prstGeom prst="rect">
              <a:avLst/>
            </a:prstGeom>
            <a:noFill/>
          </p:spPr>
          <p:txBody>
            <a:bodyPr wrap="square" rtlCol="0">
              <a:spAutoFit/>
            </a:bodyPr>
            <a:lstStyle/>
            <a:p>
              <a:r>
                <a:rPr lang="de-DE" dirty="0">
                  <a:solidFill>
                    <a:schemeClr val="accent5">
                      <a:lumMod val="50000"/>
                    </a:schemeClr>
                  </a:solidFill>
                </a:rPr>
                <a:t>6</a:t>
              </a:r>
            </a:p>
          </p:txBody>
        </p:sp>
        <p:sp>
          <p:nvSpPr>
            <p:cNvPr id="27" name="Textfeld 26"/>
            <p:cNvSpPr txBox="1"/>
            <p:nvPr/>
          </p:nvSpPr>
          <p:spPr>
            <a:xfrm>
              <a:off x="3405486" y="3586134"/>
              <a:ext cx="995569" cy="597000"/>
            </a:xfrm>
            <a:prstGeom prst="rect">
              <a:avLst/>
            </a:prstGeom>
            <a:noFill/>
          </p:spPr>
          <p:txBody>
            <a:bodyPr wrap="square" rtlCol="0">
              <a:spAutoFit/>
            </a:bodyPr>
            <a:lstStyle/>
            <a:p>
              <a:r>
                <a:rPr lang="de-DE" sz="2200" b="1" dirty="0">
                  <a:solidFill>
                    <a:schemeClr val="accent5">
                      <a:lumMod val="50000"/>
                    </a:schemeClr>
                  </a:solidFill>
                </a:rPr>
                <a:t>25,6</a:t>
              </a:r>
            </a:p>
          </p:txBody>
        </p:sp>
      </p:grpSp>
      <p:grpSp>
        <p:nvGrpSpPr>
          <p:cNvPr id="28" name="Gruppieren 27"/>
          <p:cNvGrpSpPr/>
          <p:nvPr/>
        </p:nvGrpSpPr>
        <p:grpSpPr>
          <a:xfrm>
            <a:off x="6464477" y="1007145"/>
            <a:ext cx="603807" cy="965867"/>
            <a:chOff x="1454965" y="2133600"/>
            <a:chExt cx="574158" cy="1328089"/>
          </a:xfrm>
          <a:solidFill>
            <a:schemeClr val="accent3">
              <a:lumMod val="75000"/>
            </a:schemeClr>
          </a:solidFill>
        </p:grpSpPr>
        <p:sp>
          <p:nvSpPr>
            <p:cNvPr id="29" name="Ellipse 28"/>
            <p:cNvSpPr/>
            <p:nvPr/>
          </p:nvSpPr>
          <p:spPr>
            <a:xfrm>
              <a:off x="1522305" y="2133600"/>
              <a:ext cx="439479" cy="438150"/>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Gleichschenkliges Dreieck 29"/>
            <p:cNvSpPr/>
            <p:nvPr/>
          </p:nvSpPr>
          <p:spPr>
            <a:xfrm>
              <a:off x="1454965" y="2601660"/>
              <a:ext cx="574158" cy="860029"/>
            </a:xfrm>
            <a:prstGeom prst="triangl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1" name="Textfeld 30"/>
          <p:cNvSpPr txBox="1"/>
          <p:nvPr/>
        </p:nvSpPr>
        <p:spPr>
          <a:xfrm>
            <a:off x="2714479" y="1930810"/>
            <a:ext cx="1962150" cy="923330"/>
          </a:xfrm>
          <a:prstGeom prst="rect">
            <a:avLst/>
          </a:prstGeom>
          <a:noFill/>
        </p:spPr>
        <p:txBody>
          <a:bodyPr wrap="square" rtlCol="0">
            <a:spAutoFit/>
          </a:bodyPr>
          <a:lstStyle/>
          <a:p>
            <a:r>
              <a:rPr lang="de-DE" dirty="0">
                <a:solidFill>
                  <a:schemeClr val="accent5">
                    <a:lumMod val="50000"/>
                  </a:schemeClr>
                </a:solidFill>
              </a:rPr>
              <a:t>Erwerbstätige Männer arbeiten im Durchschnitt 33,6 Stunden pro Woche.</a:t>
            </a:r>
          </a:p>
        </p:txBody>
      </p:sp>
      <p:sp>
        <p:nvSpPr>
          <p:cNvPr id="32" name="Textfeld 31"/>
          <p:cNvSpPr txBox="1"/>
          <p:nvPr/>
        </p:nvSpPr>
        <p:spPr>
          <a:xfrm>
            <a:off x="6409855" y="2053975"/>
            <a:ext cx="1962150" cy="923330"/>
          </a:xfrm>
          <a:prstGeom prst="rect">
            <a:avLst/>
          </a:prstGeom>
          <a:noFill/>
        </p:spPr>
        <p:txBody>
          <a:bodyPr wrap="square" rtlCol="0">
            <a:spAutoFit/>
          </a:bodyPr>
          <a:lstStyle/>
          <a:p>
            <a:r>
              <a:rPr lang="de-DE" dirty="0">
                <a:solidFill>
                  <a:schemeClr val="accent5">
                    <a:lumMod val="50000"/>
                  </a:schemeClr>
                </a:solidFill>
              </a:rPr>
              <a:t>Erwerbstätige Frauen arbeiten im Durchschnitt 25,6 Stunden pro Woche.</a:t>
            </a:r>
          </a:p>
        </p:txBody>
      </p:sp>
      <p:sp>
        <p:nvSpPr>
          <p:cNvPr id="36" name="Textfeld 35"/>
          <p:cNvSpPr txBox="1"/>
          <p:nvPr/>
        </p:nvSpPr>
        <p:spPr>
          <a:xfrm>
            <a:off x="225382" y="3258227"/>
            <a:ext cx="8446670" cy="1015663"/>
          </a:xfrm>
          <a:prstGeom prst="rect">
            <a:avLst/>
          </a:prstGeom>
          <a:solidFill>
            <a:schemeClr val="bg2">
              <a:lumMod val="65000"/>
            </a:schemeClr>
          </a:solidFill>
        </p:spPr>
        <p:txBody>
          <a:bodyPr wrap="square" rtlCol="0">
            <a:spAutoFit/>
          </a:bodyPr>
          <a:lstStyle/>
          <a:p>
            <a:r>
              <a:rPr lang="de-DE" sz="1800" b="1" dirty="0">
                <a:solidFill>
                  <a:schemeClr val="bg1"/>
                </a:solidFill>
              </a:rPr>
              <a:t>92,3 Prozent der Väter arbeiten Vollzeit. 7,7 Prozent in Teilzeit. </a:t>
            </a:r>
          </a:p>
          <a:p>
            <a:r>
              <a:rPr lang="de-DE" sz="1800" b="1" dirty="0">
                <a:solidFill>
                  <a:schemeClr val="bg1"/>
                </a:solidFill>
              </a:rPr>
              <a:t>Mütter hingegen arbeiten zu 32,5 Prozent in Vollzeit und gehen zu 67,5 Prozent einer Teilzeitbeschäftigung nach. </a:t>
            </a:r>
          </a:p>
          <a:p>
            <a:r>
              <a:rPr lang="de-DE" sz="600" dirty="0">
                <a:solidFill>
                  <a:schemeClr val="bg1"/>
                </a:solidFill>
              </a:rPr>
              <a:t>Quelle: Statistisches Bundesamt 2023 / </a:t>
            </a:r>
            <a:r>
              <a:rPr lang="de-DE" sz="600" dirty="0" err="1">
                <a:solidFill>
                  <a:schemeClr val="bg1"/>
                </a:solidFill>
              </a:rPr>
              <a:t>Wista</a:t>
            </a:r>
            <a:r>
              <a:rPr lang="de-DE" sz="600" dirty="0">
                <a:solidFill>
                  <a:schemeClr val="bg1"/>
                </a:solidFill>
              </a:rPr>
              <a:t> 4</a:t>
            </a:r>
          </a:p>
        </p:txBody>
      </p:sp>
      <p:sp>
        <p:nvSpPr>
          <p:cNvPr id="37" name="Rechteck 36"/>
          <p:cNvSpPr/>
          <p:nvPr/>
        </p:nvSpPr>
        <p:spPr>
          <a:xfrm rot="16200000">
            <a:off x="8016038" y="2136624"/>
            <a:ext cx="1496695" cy="184666"/>
          </a:xfrm>
          <a:prstGeom prst="rect">
            <a:avLst/>
          </a:prstGeom>
        </p:spPr>
        <p:txBody>
          <a:bodyPr wrap="square">
            <a:spAutoFit/>
          </a:bodyPr>
          <a:lstStyle/>
          <a:p>
            <a:r>
              <a:rPr lang="de-DE" sz="600" dirty="0">
                <a:solidFill>
                  <a:srgbClr val="3C3C3B"/>
                </a:solidFill>
              </a:rPr>
              <a:t>Quelle: Sozialpolitik-aktuell.de (2022)</a:t>
            </a:r>
          </a:p>
        </p:txBody>
      </p:sp>
      <p:grpSp>
        <p:nvGrpSpPr>
          <p:cNvPr id="42" name="Gruppieren 41"/>
          <p:cNvGrpSpPr/>
          <p:nvPr/>
        </p:nvGrpSpPr>
        <p:grpSpPr>
          <a:xfrm>
            <a:off x="771897" y="842299"/>
            <a:ext cx="1875888" cy="1837291"/>
            <a:chOff x="1085850" y="1066800"/>
            <a:chExt cx="1936750" cy="1803400"/>
          </a:xfrm>
        </p:grpSpPr>
        <p:grpSp>
          <p:nvGrpSpPr>
            <p:cNvPr id="8" name="Gruppieren 7"/>
            <p:cNvGrpSpPr/>
            <p:nvPr/>
          </p:nvGrpSpPr>
          <p:grpSpPr>
            <a:xfrm>
              <a:off x="1085850" y="1066800"/>
              <a:ext cx="1936750" cy="1803400"/>
              <a:chOff x="1085850" y="1066800"/>
              <a:chExt cx="1936750" cy="1803400"/>
            </a:xfrm>
          </p:grpSpPr>
          <p:sp>
            <p:nvSpPr>
              <p:cNvPr id="3" name="Ellipse 2"/>
              <p:cNvSpPr/>
              <p:nvPr/>
            </p:nvSpPr>
            <p:spPr>
              <a:xfrm>
                <a:off x="1085850" y="1066800"/>
                <a:ext cx="1936750" cy="180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 name="Gerader Verbinder 4"/>
              <p:cNvCxnSpPr>
                <a:stCxn id="3" idx="0"/>
              </p:cNvCxnSpPr>
              <p:nvPr/>
            </p:nvCxnSpPr>
            <p:spPr>
              <a:xfrm flipH="1">
                <a:off x="2051050" y="1066800"/>
                <a:ext cx="3175" cy="196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r Verbinder 6"/>
              <p:cNvCxnSpPr>
                <a:endCxn id="3" idx="4"/>
              </p:cNvCxnSpPr>
              <p:nvPr/>
            </p:nvCxnSpPr>
            <p:spPr>
              <a:xfrm>
                <a:off x="2054225" y="2679700"/>
                <a:ext cx="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Gerader Verbinder 8"/>
              <p:cNvCxnSpPr>
                <a:stCxn id="3" idx="2"/>
              </p:cNvCxnSpPr>
              <p:nvPr/>
            </p:nvCxnSpPr>
            <p:spPr>
              <a:xfrm>
                <a:off x="1085850" y="1968500"/>
                <a:ext cx="247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Gerader Verbinder 10"/>
              <p:cNvCxnSpPr>
                <a:stCxn id="3" idx="6"/>
              </p:cNvCxnSpPr>
              <p:nvPr/>
            </p:nvCxnSpPr>
            <p:spPr>
              <a:xfrm flipH="1">
                <a:off x="2781300" y="1968500"/>
                <a:ext cx="2413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848524" y="1228605"/>
                <a:ext cx="516881" cy="390267"/>
              </a:xfrm>
              <a:prstGeom prst="rect">
                <a:avLst/>
              </a:prstGeom>
              <a:noFill/>
            </p:spPr>
            <p:txBody>
              <a:bodyPr wrap="square" rtlCol="0">
                <a:spAutoFit/>
              </a:bodyPr>
              <a:lstStyle/>
              <a:p>
                <a:r>
                  <a:rPr lang="de-DE" dirty="0">
                    <a:solidFill>
                      <a:schemeClr val="accent5">
                        <a:lumMod val="50000"/>
                      </a:schemeClr>
                    </a:solidFill>
                  </a:rPr>
                  <a:t>12</a:t>
                </a:r>
              </a:p>
            </p:txBody>
          </p:sp>
          <p:sp>
            <p:nvSpPr>
              <p:cNvPr id="15" name="Textfeld 14"/>
              <p:cNvSpPr txBox="1"/>
              <p:nvPr/>
            </p:nvSpPr>
            <p:spPr>
              <a:xfrm>
                <a:off x="2007024" y="2382569"/>
                <a:ext cx="47202" cy="294547"/>
              </a:xfrm>
              <a:prstGeom prst="rect">
                <a:avLst/>
              </a:prstGeom>
              <a:noFill/>
            </p:spPr>
            <p:txBody>
              <a:bodyPr wrap="square" rtlCol="0">
                <a:spAutoFit/>
              </a:bodyPr>
              <a:lstStyle/>
              <a:p>
                <a:r>
                  <a:rPr lang="de-DE" dirty="0">
                    <a:solidFill>
                      <a:schemeClr val="accent5">
                        <a:lumMod val="50000"/>
                      </a:schemeClr>
                    </a:solidFill>
                  </a:rPr>
                  <a:t>6</a:t>
                </a:r>
              </a:p>
            </p:txBody>
          </p:sp>
          <p:sp>
            <p:nvSpPr>
              <p:cNvPr id="16" name="Textfeld 15"/>
              <p:cNvSpPr txBox="1"/>
              <p:nvPr/>
            </p:nvSpPr>
            <p:spPr>
              <a:xfrm>
                <a:off x="1660718" y="1746403"/>
                <a:ext cx="839810" cy="422939"/>
              </a:xfrm>
              <a:prstGeom prst="rect">
                <a:avLst/>
              </a:prstGeom>
              <a:noFill/>
            </p:spPr>
            <p:txBody>
              <a:bodyPr wrap="square" rtlCol="0">
                <a:spAutoFit/>
              </a:bodyPr>
              <a:lstStyle/>
              <a:p>
                <a:r>
                  <a:rPr lang="de-DE" sz="2200" b="1" dirty="0">
                    <a:solidFill>
                      <a:schemeClr val="accent5">
                        <a:lumMod val="50000"/>
                      </a:schemeClr>
                    </a:solidFill>
                  </a:rPr>
                  <a:t>33,6</a:t>
                </a:r>
              </a:p>
            </p:txBody>
          </p:sp>
        </p:grpSp>
        <p:sp>
          <p:nvSpPr>
            <p:cNvPr id="4" name="Textfeld 3"/>
            <p:cNvSpPr txBox="1"/>
            <p:nvPr/>
          </p:nvSpPr>
          <p:spPr>
            <a:xfrm>
              <a:off x="2532131" y="1791660"/>
              <a:ext cx="319459" cy="300082"/>
            </a:xfrm>
            <a:prstGeom prst="rect">
              <a:avLst/>
            </a:prstGeom>
            <a:noFill/>
          </p:spPr>
          <p:txBody>
            <a:bodyPr wrap="square" rtlCol="0">
              <a:spAutoFit/>
            </a:bodyPr>
            <a:lstStyle/>
            <a:p>
              <a:r>
                <a:rPr lang="de-DE" dirty="0">
                  <a:solidFill>
                    <a:schemeClr val="accent5">
                      <a:lumMod val="50000"/>
                    </a:schemeClr>
                  </a:solidFill>
                </a:rPr>
                <a:t>3</a:t>
              </a:r>
            </a:p>
          </p:txBody>
        </p:sp>
        <p:sp>
          <p:nvSpPr>
            <p:cNvPr id="6" name="Textfeld 5"/>
            <p:cNvSpPr txBox="1"/>
            <p:nvPr/>
          </p:nvSpPr>
          <p:spPr>
            <a:xfrm>
              <a:off x="1271174" y="1835151"/>
              <a:ext cx="473902" cy="300082"/>
            </a:xfrm>
            <a:prstGeom prst="rect">
              <a:avLst/>
            </a:prstGeom>
            <a:noFill/>
          </p:spPr>
          <p:txBody>
            <a:bodyPr wrap="square" rtlCol="0">
              <a:spAutoFit/>
            </a:bodyPr>
            <a:lstStyle/>
            <a:p>
              <a:r>
                <a:rPr lang="de-DE" dirty="0">
                  <a:solidFill>
                    <a:schemeClr val="accent5">
                      <a:lumMod val="50000"/>
                    </a:schemeClr>
                  </a:solidFill>
                </a:rPr>
                <a:t>9</a:t>
              </a:r>
            </a:p>
          </p:txBody>
        </p:sp>
      </p:grpSp>
      <p:sp>
        <p:nvSpPr>
          <p:cNvPr id="10" name="Textfeld 9"/>
          <p:cNvSpPr txBox="1"/>
          <p:nvPr/>
        </p:nvSpPr>
        <p:spPr>
          <a:xfrm>
            <a:off x="5945029" y="1600076"/>
            <a:ext cx="243316" cy="300082"/>
          </a:xfrm>
          <a:prstGeom prst="rect">
            <a:avLst/>
          </a:prstGeom>
          <a:noFill/>
        </p:spPr>
        <p:txBody>
          <a:bodyPr wrap="square" rtlCol="0">
            <a:spAutoFit/>
          </a:bodyPr>
          <a:lstStyle/>
          <a:p>
            <a:r>
              <a:rPr lang="de-DE" dirty="0">
                <a:solidFill>
                  <a:schemeClr val="accent5">
                    <a:lumMod val="50000"/>
                  </a:schemeClr>
                </a:solidFill>
              </a:rPr>
              <a:t>3</a:t>
            </a:r>
          </a:p>
        </p:txBody>
      </p:sp>
      <p:sp>
        <p:nvSpPr>
          <p:cNvPr id="12" name="Textfeld 11"/>
          <p:cNvSpPr txBox="1"/>
          <p:nvPr/>
        </p:nvSpPr>
        <p:spPr>
          <a:xfrm>
            <a:off x="4644026" y="1624899"/>
            <a:ext cx="293686" cy="300082"/>
          </a:xfrm>
          <a:prstGeom prst="rect">
            <a:avLst/>
          </a:prstGeom>
          <a:noFill/>
        </p:spPr>
        <p:txBody>
          <a:bodyPr wrap="square" rtlCol="0">
            <a:spAutoFit/>
          </a:bodyPr>
          <a:lstStyle/>
          <a:p>
            <a:r>
              <a:rPr lang="de-DE" dirty="0">
                <a:solidFill>
                  <a:schemeClr val="accent5">
                    <a:lumMod val="50000"/>
                  </a:schemeClr>
                </a:solidFill>
              </a:rPr>
              <a:t>9</a:t>
            </a:r>
          </a:p>
        </p:txBody>
      </p:sp>
    </p:spTree>
    <p:extLst>
      <p:ext uri="{BB962C8B-B14F-4D97-AF65-F5344CB8AC3E}">
        <p14:creationId xmlns:p14="http://schemas.microsoft.com/office/powerpoint/2010/main" val="4142931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321421" cy="6214281"/>
          </a:xfrm>
          <a:prstGeom prst="rect">
            <a:avLst/>
          </a:prstGeom>
        </p:spPr>
      </p:pic>
      <p:sp>
        <p:nvSpPr>
          <p:cNvPr id="2" name="Rechteck 1"/>
          <p:cNvSpPr/>
          <p:nvPr/>
        </p:nvSpPr>
        <p:spPr>
          <a:xfrm>
            <a:off x="7492582" y="4815193"/>
            <a:ext cx="1301959" cy="184666"/>
          </a:xfrm>
          <a:prstGeom prst="rect">
            <a:avLst/>
          </a:prstGeom>
        </p:spPr>
        <p:txBody>
          <a:bodyPr wrap="none">
            <a:spAutoFit/>
          </a:bodyPr>
          <a:lstStyle/>
          <a:p>
            <a:r>
              <a:rPr lang="de-DE" sz="600" dirty="0">
                <a:solidFill>
                  <a:schemeClr val="accent5">
                    <a:lumMod val="50000"/>
                  </a:schemeClr>
                </a:solidFill>
              </a:rPr>
              <a:t>Foto von </a:t>
            </a:r>
            <a:r>
              <a:rPr lang="de-DE" sz="600" dirty="0" err="1">
                <a:solidFill>
                  <a:schemeClr val="accent5">
                    <a:lumMod val="50000"/>
                  </a:schemeClr>
                </a:solidFill>
              </a:rPr>
              <a:t>freestocks</a:t>
            </a:r>
            <a:r>
              <a:rPr lang="de-DE" sz="600" dirty="0">
                <a:solidFill>
                  <a:schemeClr val="accent5">
                    <a:lumMod val="50000"/>
                  </a:schemeClr>
                </a:solidFill>
              </a:rPr>
              <a:t> auf </a:t>
            </a:r>
            <a:r>
              <a:rPr lang="de-DE" sz="600" dirty="0" err="1">
                <a:solidFill>
                  <a:schemeClr val="accent5">
                    <a:lumMod val="50000"/>
                  </a:schemeClr>
                </a:solidFill>
              </a:rPr>
              <a:t>Unsplash</a:t>
            </a:r>
            <a:r>
              <a:rPr lang="de-DE" sz="600" dirty="0"/>
              <a:t> </a:t>
            </a:r>
          </a:p>
        </p:txBody>
      </p:sp>
    </p:spTree>
    <p:extLst>
      <p:ext uri="{BB962C8B-B14F-4D97-AF65-F5344CB8AC3E}">
        <p14:creationId xmlns:p14="http://schemas.microsoft.com/office/powerpoint/2010/main" val="2141044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867621" y="1692644"/>
            <a:ext cx="7054340" cy="2559050"/>
          </a:xfrm>
        </p:spPr>
        <p:txBody>
          <a:bodyPr/>
          <a:lstStyle/>
          <a:p>
            <a:pPr marL="0" indent="0">
              <a:buNone/>
            </a:pPr>
            <a:r>
              <a:rPr lang="de-DE" dirty="0"/>
              <a:t>In Beziehungen mit Kindern wenden Frauen durchschnittlich 5,30 Stunden pro Tag für Kindererziehung und Haushaltsarbeit auf. </a:t>
            </a:r>
          </a:p>
          <a:p>
            <a:pPr marL="0" indent="0">
              <a:buNone/>
            </a:pPr>
            <a:r>
              <a:rPr lang="de-DE" dirty="0"/>
              <a:t>Männer im Durchschnitt 3 Stunden. </a:t>
            </a:r>
          </a:p>
          <a:p>
            <a:pPr marL="0" indent="0">
              <a:buNone/>
            </a:pPr>
            <a:r>
              <a:rPr lang="de-DE" dirty="0"/>
              <a:t>Eine klassische Rollen- und Arbeitsverteilung kommt zum Tragen. Männer arbeiten nach der Geburt weiterhin in Vollzeit. </a:t>
            </a:r>
          </a:p>
          <a:p>
            <a:pPr marL="0" indent="0">
              <a:buNone/>
            </a:pPr>
            <a:r>
              <a:rPr lang="de-DE" dirty="0"/>
              <a:t>Frauen reduzieren nach der Geburt des ersten Kindes ihre Arbeitszeit stark. </a:t>
            </a:r>
          </a:p>
          <a:p>
            <a:pPr marL="0" indent="0">
              <a:buNone/>
            </a:pPr>
            <a:endParaRPr lang="de-DE" dirty="0"/>
          </a:p>
        </p:txBody>
      </p:sp>
      <p:sp>
        <p:nvSpPr>
          <p:cNvPr id="5" name="Textfeld 4"/>
          <p:cNvSpPr txBox="1"/>
          <p:nvPr/>
        </p:nvSpPr>
        <p:spPr>
          <a:xfrm>
            <a:off x="315657" y="250190"/>
            <a:ext cx="7226188" cy="646331"/>
          </a:xfrm>
          <a:prstGeom prst="rect">
            <a:avLst/>
          </a:prstGeom>
          <a:noFill/>
        </p:spPr>
        <p:txBody>
          <a:bodyPr wrap="square" rtlCol="0">
            <a:spAutoFit/>
          </a:bodyPr>
          <a:lstStyle/>
          <a:p>
            <a:r>
              <a:rPr lang="de-DE" sz="1800" dirty="0">
                <a:solidFill>
                  <a:schemeClr val="accent5">
                    <a:lumMod val="50000"/>
                  </a:schemeClr>
                </a:solidFill>
                <a:latin typeface="+mj-lt"/>
              </a:rPr>
              <a:t>FRAUEN REDUZIEREN IHRE BEZAHLTE ARBEITSZEIT ZUGUNSTEN DER UNBEZAHLTEN REPRODUKTIONSARBEIT </a:t>
            </a:r>
          </a:p>
        </p:txBody>
      </p:sp>
      <p:sp>
        <p:nvSpPr>
          <p:cNvPr id="2" name="Textfeld 1"/>
          <p:cNvSpPr txBox="1"/>
          <p:nvPr/>
        </p:nvSpPr>
        <p:spPr>
          <a:xfrm rot="16200000">
            <a:off x="7237095" y="2869942"/>
            <a:ext cx="3241040" cy="184666"/>
          </a:xfrm>
          <a:prstGeom prst="rect">
            <a:avLst/>
          </a:prstGeom>
          <a:noFill/>
        </p:spPr>
        <p:txBody>
          <a:bodyPr wrap="square" rtlCol="0">
            <a:spAutoFit/>
          </a:bodyPr>
          <a:lstStyle/>
          <a:p>
            <a:r>
              <a:rPr lang="de-DE" sz="600" dirty="0">
                <a:solidFill>
                  <a:schemeClr val="accent5">
                    <a:lumMod val="50000"/>
                  </a:schemeClr>
                </a:solidFill>
              </a:rPr>
              <a:t>Quelle: Dossier „Kinder, Haushalt, Pflege – Wer kümmert sich?“ BMFSFJ, August 2020</a:t>
            </a:r>
          </a:p>
        </p:txBody>
      </p:sp>
    </p:spTree>
    <p:extLst>
      <p:ext uri="{BB962C8B-B14F-4D97-AF65-F5344CB8AC3E}">
        <p14:creationId xmlns:p14="http://schemas.microsoft.com/office/powerpoint/2010/main" val="2543889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306060"/>
            <a:ext cx="9144000" cy="11430001"/>
          </a:xfrm>
          <a:prstGeom prst="rect">
            <a:avLst/>
          </a:prstGeom>
        </p:spPr>
      </p:pic>
      <p:sp>
        <p:nvSpPr>
          <p:cNvPr id="3" name="Textfeld 2"/>
          <p:cNvSpPr txBox="1"/>
          <p:nvPr/>
        </p:nvSpPr>
        <p:spPr>
          <a:xfrm>
            <a:off x="250825" y="1817782"/>
            <a:ext cx="2831335" cy="2246769"/>
          </a:xfrm>
          <a:prstGeom prst="rect">
            <a:avLst/>
          </a:prstGeom>
          <a:noFill/>
        </p:spPr>
        <p:txBody>
          <a:bodyPr wrap="square" rtlCol="0">
            <a:spAutoFit/>
          </a:bodyPr>
          <a:lstStyle/>
          <a:p>
            <a:r>
              <a:rPr lang="de-DE" sz="2800" dirty="0">
                <a:solidFill>
                  <a:schemeClr val="bg1"/>
                </a:solidFill>
              </a:rPr>
              <a:t>Gleiches und gerechtes Entgelt für Frauen – </a:t>
            </a:r>
          </a:p>
          <a:p>
            <a:r>
              <a:rPr lang="de-DE" sz="2800" dirty="0">
                <a:solidFill>
                  <a:schemeClr val="bg1"/>
                </a:solidFill>
              </a:rPr>
              <a:t>auf geht´s!</a:t>
            </a:r>
          </a:p>
        </p:txBody>
      </p:sp>
      <p:sp>
        <p:nvSpPr>
          <p:cNvPr id="4" name="Textfeld 3"/>
          <p:cNvSpPr txBox="1"/>
          <p:nvPr/>
        </p:nvSpPr>
        <p:spPr>
          <a:xfrm>
            <a:off x="7420593" y="4810871"/>
            <a:ext cx="1963972" cy="184666"/>
          </a:xfrm>
          <a:prstGeom prst="rect">
            <a:avLst/>
          </a:prstGeom>
          <a:noFill/>
        </p:spPr>
        <p:txBody>
          <a:bodyPr wrap="square" rtlCol="0">
            <a:spAutoFit/>
          </a:bodyPr>
          <a:lstStyle/>
          <a:p>
            <a:r>
              <a:rPr lang="de-DE" sz="600" dirty="0">
                <a:solidFill>
                  <a:schemeClr val="accent6">
                    <a:lumMod val="10000"/>
                  </a:schemeClr>
                </a:solidFill>
              </a:rPr>
              <a:t>Foto von Clay Banks auf </a:t>
            </a:r>
            <a:r>
              <a:rPr lang="de-DE" sz="600" dirty="0" err="1">
                <a:solidFill>
                  <a:schemeClr val="accent6">
                    <a:lumMod val="10000"/>
                  </a:schemeClr>
                </a:solidFill>
              </a:rPr>
              <a:t>Unsplash</a:t>
            </a:r>
            <a:endParaRPr lang="de-DE" sz="600" dirty="0">
              <a:solidFill>
                <a:schemeClr val="accent6">
                  <a:lumMod val="10000"/>
                </a:schemeClr>
              </a:solidFill>
            </a:endParaRPr>
          </a:p>
        </p:txBody>
      </p:sp>
    </p:spTree>
    <p:extLst>
      <p:ext uri="{BB962C8B-B14F-4D97-AF65-F5344CB8AC3E}">
        <p14:creationId xmlns:p14="http://schemas.microsoft.com/office/powerpoint/2010/main" val="2226855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4150" y="1058332"/>
            <a:ext cx="3414184" cy="3414184"/>
          </a:xfrm>
          <a:prstGeom prst="rect">
            <a:avLst/>
          </a:prstGeom>
        </p:spPr>
      </p:pic>
      <p:sp>
        <p:nvSpPr>
          <p:cNvPr id="6" name="Textfeld 5"/>
          <p:cNvSpPr txBox="1"/>
          <p:nvPr/>
        </p:nvSpPr>
        <p:spPr>
          <a:xfrm>
            <a:off x="3985682" y="1651000"/>
            <a:ext cx="3820585" cy="2585323"/>
          </a:xfrm>
          <a:prstGeom prst="rect">
            <a:avLst/>
          </a:prstGeom>
          <a:noFill/>
          <a:ln>
            <a:solidFill>
              <a:schemeClr val="bg1"/>
            </a:solidFill>
          </a:ln>
        </p:spPr>
        <p:txBody>
          <a:bodyPr wrap="square" rtlCol="0">
            <a:spAutoFit/>
          </a:bodyPr>
          <a:lstStyle/>
          <a:p>
            <a:pPr marL="285750" indent="-285750">
              <a:buFont typeface="Arial" panose="020B0604020202020204" pitchFamily="34" charset="0"/>
              <a:buChar char="•"/>
            </a:pPr>
            <a:r>
              <a:rPr lang="de-DE" dirty="0">
                <a:solidFill>
                  <a:schemeClr val="accent5">
                    <a:lumMod val="50000"/>
                  </a:schemeClr>
                </a:solidFill>
              </a:rPr>
              <a:t>An erster Stelle steht die Familie, erst an zweiter Stelle der Beruf</a:t>
            </a:r>
          </a:p>
          <a:p>
            <a:pPr marL="285750" indent="-285750">
              <a:buFont typeface="Arial" panose="020B0604020202020204" pitchFamily="34" charset="0"/>
              <a:buChar char="•"/>
            </a:pPr>
            <a:endParaRPr lang="de-DE" dirty="0">
              <a:solidFill>
                <a:schemeClr val="accent5">
                  <a:lumMod val="50000"/>
                </a:schemeClr>
              </a:solidFill>
            </a:endParaRPr>
          </a:p>
          <a:p>
            <a:pPr marL="285750" indent="-285750">
              <a:buFont typeface="Arial" panose="020B0604020202020204" pitchFamily="34" charset="0"/>
              <a:buChar char="•"/>
            </a:pPr>
            <a:r>
              <a:rPr lang="de-DE" dirty="0">
                <a:solidFill>
                  <a:schemeClr val="accent5">
                    <a:lumMod val="50000"/>
                  </a:schemeClr>
                </a:solidFill>
              </a:rPr>
              <a:t>Geringes Interesse an Karriere </a:t>
            </a:r>
          </a:p>
          <a:p>
            <a:pPr marL="285750" indent="-285750">
              <a:buFont typeface="Arial" panose="020B0604020202020204" pitchFamily="34" charset="0"/>
              <a:buChar char="•"/>
            </a:pPr>
            <a:endParaRPr lang="de-DE" dirty="0">
              <a:solidFill>
                <a:schemeClr val="accent5">
                  <a:lumMod val="50000"/>
                </a:schemeClr>
              </a:solidFill>
            </a:endParaRPr>
          </a:p>
          <a:p>
            <a:pPr marL="285750" indent="-285750">
              <a:buFont typeface="Arial" panose="020B0604020202020204" pitchFamily="34" charset="0"/>
              <a:buChar char="•"/>
            </a:pPr>
            <a:r>
              <a:rPr lang="de-DE" dirty="0">
                <a:solidFill>
                  <a:schemeClr val="accent5">
                    <a:lumMod val="50000"/>
                  </a:schemeClr>
                </a:solidFill>
              </a:rPr>
              <a:t>Geringere Produktivität und Effektivität </a:t>
            </a:r>
          </a:p>
          <a:p>
            <a:pPr marL="285750" indent="-285750">
              <a:buFont typeface="Arial" panose="020B0604020202020204" pitchFamily="34" charset="0"/>
              <a:buChar char="•"/>
            </a:pPr>
            <a:endParaRPr lang="de-DE" dirty="0">
              <a:solidFill>
                <a:schemeClr val="accent5">
                  <a:lumMod val="50000"/>
                </a:schemeClr>
              </a:solidFill>
            </a:endParaRPr>
          </a:p>
          <a:p>
            <a:pPr marL="285750" indent="-285750">
              <a:buFont typeface="Arial" panose="020B0604020202020204" pitchFamily="34" charset="0"/>
              <a:buChar char="•"/>
            </a:pPr>
            <a:r>
              <a:rPr lang="de-DE" dirty="0">
                <a:solidFill>
                  <a:schemeClr val="accent5">
                    <a:lumMod val="50000"/>
                  </a:schemeClr>
                </a:solidFill>
              </a:rPr>
              <a:t>Teilzeitbeschäftigte leisten weniger als Vollzeitbeschäftigte </a:t>
            </a:r>
          </a:p>
          <a:p>
            <a:endParaRPr lang="de-DE" dirty="0">
              <a:solidFill>
                <a:schemeClr val="accent5">
                  <a:lumMod val="50000"/>
                </a:schemeClr>
              </a:solidFill>
            </a:endParaRPr>
          </a:p>
          <a:p>
            <a:endParaRPr lang="de-DE" dirty="0">
              <a:solidFill>
                <a:schemeClr val="accent5">
                  <a:lumMod val="50000"/>
                </a:schemeClr>
              </a:solidFill>
            </a:endParaRPr>
          </a:p>
          <a:p>
            <a:endParaRPr lang="de-DE" dirty="0" err="1">
              <a:solidFill>
                <a:schemeClr val="accent5">
                  <a:lumMod val="50000"/>
                </a:schemeClr>
              </a:solidFill>
            </a:endParaRPr>
          </a:p>
        </p:txBody>
      </p:sp>
      <p:sp>
        <p:nvSpPr>
          <p:cNvPr id="7" name="Textfeld 6"/>
          <p:cNvSpPr txBox="1"/>
          <p:nvPr/>
        </p:nvSpPr>
        <p:spPr>
          <a:xfrm>
            <a:off x="313690" y="316442"/>
            <a:ext cx="6392333" cy="369332"/>
          </a:xfrm>
          <a:prstGeom prst="rect">
            <a:avLst/>
          </a:prstGeom>
          <a:noFill/>
        </p:spPr>
        <p:txBody>
          <a:bodyPr wrap="square" rtlCol="0">
            <a:spAutoFit/>
          </a:bodyPr>
          <a:lstStyle/>
          <a:p>
            <a:r>
              <a:rPr lang="de-DE" sz="1800" dirty="0">
                <a:solidFill>
                  <a:schemeClr val="accent5">
                    <a:lumMod val="50000"/>
                  </a:schemeClr>
                </a:solidFill>
                <a:latin typeface="+mj-lt"/>
              </a:rPr>
              <a:t>DER WIEDEREINSTIEG VON MÜTTERN IST GEPRÄGT VON VORURTEILEN</a:t>
            </a:r>
            <a:r>
              <a:rPr lang="de-DE" dirty="0">
                <a:solidFill>
                  <a:schemeClr val="accent5">
                    <a:lumMod val="50000"/>
                  </a:schemeClr>
                </a:solidFill>
              </a:rPr>
              <a:t> </a:t>
            </a:r>
          </a:p>
        </p:txBody>
      </p:sp>
    </p:spTree>
    <p:extLst>
      <p:ext uri="{BB962C8B-B14F-4D97-AF65-F5344CB8AC3E}">
        <p14:creationId xmlns:p14="http://schemas.microsoft.com/office/powerpoint/2010/main" val="863877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0825" y="1066231"/>
            <a:ext cx="3254375" cy="3256002"/>
          </a:xfrm>
          <a:prstGeom prst="rect">
            <a:avLst/>
          </a:prstGeom>
        </p:spPr>
      </p:pic>
      <p:sp>
        <p:nvSpPr>
          <p:cNvPr id="7" name="Textfeld 6"/>
          <p:cNvSpPr txBox="1"/>
          <p:nvPr/>
        </p:nvSpPr>
        <p:spPr>
          <a:xfrm>
            <a:off x="4002617" y="2057400"/>
            <a:ext cx="5084233" cy="1754326"/>
          </a:xfrm>
          <a:prstGeom prst="rect">
            <a:avLst/>
          </a:prstGeom>
          <a:solidFill>
            <a:schemeClr val="bg1"/>
          </a:solidFill>
          <a:ln>
            <a:solidFill>
              <a:schemeClr val="bg1"/>
            </a:solidFill>
          </a:ln>
        </p:spPr>
        <p:txBody>
          <a:bodyPr wrap="square" rtlCol="0">
            <a:spAutoFit/>
          </a:bodyPr>
          <a:lstStyle/>
          <a:p>
            <a:pPr marL="285750" indent="-285750">
              <a:buFont typeface="Arial" panose="020B0604020202020204" pitchFamily="34" charset="0"/>
              <a:buChar char="•"/>
            </a:pPr>
            <a:r>
              <a:rPr lang="de-DE" dirty="0">
                <a:solidFill>
                  <a:schemeClr val="accent5">
                    <a:lumMod val="50000"/>
                  </a:schemeClr>
                </a:solidFill>
              </a:rPr>
              <a:t>Welche Karrieremöglichkeiten stehen Frauen in Teilzeit offen?</a:t>
            </a:r>
          </a:p>
          <a:p>
            <a:pPr marL="285750" indent="-285750">
              <a:buFont typeface="Arial" panose="020B0604020202020204" pitchFamily="34" charset="0"/>
              <a:buChar char="•"/>
            </a:pPr>
            <a:endParaRPr lang="de-DE" dirty="0">
              <a:solidFill>
                <a:schemeClr val="accent5">
                  <a:lumMod val="50000"/>
                </a:schemeClr>
              </a:solidFill>
            </a:endParaRPr>
          </a:p>
          <a:p>
            <a:pPr marL="285750" indent="-285750">
              <a:buFont typeface="Arial" panose="020B0604020202020204" pitchFamily="34" charset="0"/>
              <a:buChar char="•"/>
            </a:pPr>
            <a:r>
              <a:rPr lang="de-DE" dirty="0">
                <a:solidFill>
                  <a:schemeClr val="accent5">
                    <a:lumMod val="50000"/>
                  </a:schemeClr>
                </a:solidFill>
              </a:rPr>
              <a:t>Welche Tätigkeiten werden ihnen noch übertragen? </a:t>
            </a:r>
          </a:p>
          <a:p>
            <a:pPr marL="285750" indent="-285750">
              <a:buFont typeface="Arial" panose="020B0604020202020204" pitchFamily="34" charset="0"/>
              <a:buChar char="•"/>
            </a:pPr>
            <a:endParaRPr lang="de-DE" dirty="0">
              <a:solidFill>
                <a:schemeClr val="accent5">
                  <a:lumMod val="50000"/>
                </a:schemeClr>
              </a:solidFill>
            </a:endParaRPr>
          </a:p>
          <a:p>
            <a:pPr marL="285750" indent="-285750">
              <a:buFont typeface="Arial" panose="020B0604020202020204" pitchFamily="34" charset="0"/>
              <a:buChar char="•"/>
            </a:pPr>
            <a:r>
              <a:rPr lang="de-DE" dirty="0">
                <a:solidFill>
                  <a:schemeClr val="accent5">
                    <a:lumMod val="50000"/>
                  </a:schemeClr>
                </a:solidFill>
              </a:rPr>
              <a:t>Wie wird sich ihr Entgelt entwickeln? </a:t>
            </a:r>
          </a:p>
          <a:p>
            <a:endParaRPr lang="de-DE" b="1" dirty="0">
              <a:solidFill>
                <a:schemeClr val="accent5">
                  <a:lumMod val="50000"/>
                </a:schemeClr>
              </a:solidFill>
            </a:endParaRPr>
          </a:p>
          <a:p>
            <a:endParaRPr lang="de-DE" b="1" dirty="0">
              <a:solidFill>
                <a:schemeClr val="accent5">
                  <a:lumMod val="50000"/>
                </a:schemeClr>
              </a:solidFill>
            </a:endParaRPr>
          </a:p>
          <a:p>
            <a:endParaRPr lang="de-DE" dirty="0" err="1">
              <a:solidFill>
                <a:schemeClr val="accent5">
                  <a:lumMod val="50000"/>
                </a:schemeClr>
              </a:solidFill>
            </a:endParaRPr>
          </a:p>
        </p:txBody>
      </p:sp>
      <p:sp>
        <p:nvSpPr>
          <p:cNvPr id="8" name="Textfeld 7"/>
          <p:cNvSpPr txBox="1"/>
          <p:nvPr/>
        </p:nvSpPr>
        <p:spPr>
          <a:xfrm>
            <a:off x="349885" y="315595"/>
            <a:ext cx="6900333" cy="369332"/>
          </a:xfrm>
          <a:prstGeom prst="rect">
            <a:avLst/>
          </a:prstGeom>
          <a:noFill/>
        </p:spPr>
        <p:txBody>
          <a:bodyPr wrap="square" rtlCol="0">
            <a:spAutoFit/>
          </a:bodyPr>
          <a:lstStyle/>
          <a:p>
            <a:r>
              <a:rPr lang="de-DE" sz="1800" dirty="0">
                <a:solidFill>
                  <a:schemeClr val="accent5">
                    <a:lumMod val="50000"/>
                  </a:schemeClr>
                </a:solidFill>
                <a:latin typeface="+mj-lt"/>
              </a:rPr>
              <a:t>HABEN MÜTTER UND VÄTER DIE GLEICHEN KARRIEREMÖGLICHKEITEN?</a:t>
            </a:r>
            <a:r>
              <a:rPr lang="de-DE" dirty="0">
                <a:solidFill>
                  <a:schemeClr val="accent5">
                    <a:lumMod val="50000"/>
                  </a:schemeClr>
                </a:solidFill>
              </a:rPr>
              <a:t> </a:t>
            </a:r>
          </a:p>
        </p:txBody>
      </p:sp>
    </p:spTree>
    <p:extLst>
      <p:ext uri="{BB962C8B-B14F-4D97-AF65-F5344CB8AC3E}">
        <p14:creationId xmlns:p14="http://schemas.microsoft.com/office/powerpoint/2010/main" val="4124968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453657" y="1398609"/>
            <a:ext cx="8211754" cy="4524315"/>
          </a:xfrm>
          <a:prstGeom prst="rect">
            <a:avLst/>
          </a:prstGeom>
          <a:noFill/>
        </p:spPr>
        <p:txBody>
          <a:bodyPr wrap="square" numCol="3" spcCol="180000" rtlCol="0">
            <a:spAutoFit/>
          </a:bodyPr>
          <a:lstStyle/>
          <a:p>
            <a:r>
              <a:rPr lang="de-DE" sz="1200" dirty="0">
                <a:solidFill>
                  <a:srgbClr val="3C3C3B"/>
                </a:solidFill>
              </a:rPr>
              <a:t>„34 Prozent der Familien, in denen beide Elternteile Elternzeit genommen haben, sagen, dass sie dadurch zu einer </a:t>
            </a:r>
            <a:r>
              <a:rPr lang="de-DE" sz="1200" b="1" dirty="0">
                <a:solidFill>
                  <a:srgbClr val="3C3C3B"/>
                </a:solidFill>
              </a:rPr>
              <a:t>gerechteren Aufgabenteilung</a:t>
            </a:r>
            <a:r>
              <a:rPr lang="de-DE" sz="1200" dirty="0">
                <a:solidFill>
                  <a:srgbClr val="3C3C3B"/>
                </a:solidFill>
              </a:rPr>
              <a:t> gefunden hätten. Insbesondere Elternzeiten von Vätern, die über zwei Partnermonate hinausgehen, wirken sich positiv auf die partnerschaftliche Aufgabenteilung aus.“ </a:t>
            </a:r>
          </a:p>
          <a:p>
            <a:pPr lvl="0"/>
            <a:endParaRPr lang="de-DE" sz="1200" dirty="0">
              <a:solidFill>
                <a:srgbClr val="3C3C3B"/>
              </a:solidFill>
              <a:latin typeface="Meta IGM" panose="02000503040000020004" pitchFamily="2" charset="0"/>
            </a:endParaRPr>
          </a:p>
          <a:p>
            <a:pPr lvl="0"/>
            <a:r>
              <a:rPr lang="de-DE" sz="1200" dirty="0">
                <a:solidFill>
                  <a:srgbClr val="3C3C3B"/>
                </a:solidFill>
                <a:latin typeface="Meta IGM" panose="02000503040000020004" pitchFamily="2" charset="0"/>
              </a:rPr>
              <a:t>Die Väterbeteiligung beim Elterngeld liegt bei 44 Prozent. Die meisten Väter (75 %) beziehen für 2 Monate Elterngeld. 18 Prozent der Väter beziehen 3 bis 9 Monate Elterngeld. </a:t>
            </a:r>
          </a:p>
          <a:p>
            <a:pPr lvl="0"/>
            <a:endParaRPr lang="de-DE" sz="1200" dirty="0">
              <a:solidFill>
                <a:srgbClr val="3C3C3B"/>
              </a:solidFill>
              <a:latin typeface="Meta IGM" panose="02000503040000020004" pitchFamily="2" charset="0"/>
            </a:endParaRPr>
          </a:p>
          <a:p>
            <a:pPr lvl="0"/>
            <a:endParaRPr lang="de-DE" sz="1200" dirty="0">
              <a:solidFill>
                <a:srgbClr val="3C3C3B"/>
              </a:solidFill>
              <a:latin typeface="Meta IGM" panose="02000503040000020004" pitchFamily="2" charset="0"/>
            </a:endParaRPr>
          </a:p>
          <a:p>
            <a:pPr lvl="0"/>
            <a:endParaRPr lang="de-DE" sz="1200" dirty="0">
              <a:solidFill>
                <a:srgbClr val="3C3C3B"/>
              </a:solidFill>
              <a:latin typeface="Meta IGM" panose="02000503040000020004" pitchFamily="2" charset="0"/>
            </a:endParaRPr>
          </a:p>
          <a:p>
            <a:pPr lvl="0"/>
            <a:endParaRPr lang="de-DE" sz="1200" dirty="0">
              <a:solidFill>
                <a:srgbClr val="3C3C3B"/>
              </a:solidFill>
              <a:latin typeface="Meta IGM" panose="02000503040000020004" pitchFamily="2" charset="0"/>
            </a:endParaRPr>
          </a:p>
          <a:p>
            <a:pPr lvl="0"/>
            <a:endParaRPr lang="de-DE" sz="1200" dirty="0">
              <a:solidFill>
                <a:srgbClr val="3C3C3B"/>
              </a:solidFill>
              <a:latin typeface="Meta IGM" panose="02000503040000020004" pitchFamily="2" charset="0"/>
            </a:endParaRPr>
          </a:p>
          <a:p>
            <a:pPr lvl="0"/>
            <a:endParaRPr lang="de-DE" sz="1200" dirty="0">
              <a:solidFill>
                <a:srgbClr val="3C3C3B"/>
              </a:solidFill>
              <a:latin typeface="Meta IGM" panose="02000503040000020004" pitchFamily="2" charset="0"/>
            </a:endParaRPr>
          </a:p>
          <a:p>
            <a:pPr lvl="0"/>
            <a:endParaRPr lang="de-DE" sz="1200" dirty="0">
              <a:solidFill>
                <a:srgbClr val="3C3C3B"/>
              </a:solidFill>
              <a:latin typeface="Meta IGM" panose="02000503040000020004" pitchFamily="2" charset="0"/>
            </a:endParaRPr>
          </a:p>
          <a:p>
            <a:pPr lvl="0"/>
            <a:endParaRPr lang="de-DE" sz="1200" dirty="0">
              <a:solidFill>
                <a:srgbClr val="3C3C3B"/>
              </a:solidFill>
              <a:latin typeface="Meta IGM" panose="02000503040000020004" pitchFamily="2" charset="0"/>
            </a:endParaRPr>
          </a:p>
          <a:p>
            <a:pPr lvl="0"/>
            <a:endParaRPr lang="de-DE" sz="1200" dirty="0">
              <a:solidFill>
                <a:srgbClr val="3C3C3B"/>
              </a:solidFill>
              <a:latin typeface="Meta IGM" panose="02000503040000020004" pitchFamily="2" charset="0"/>
            </a:endParaRPr>
          </a:p>
          <a:p>
            <a:pPr lvl="0"/>
            <a:r>
              <a:rPr lang="de-DE" sz="1200" dirty="0">
                <a:solidFill>
                  <a:srgbClr val="3C3C3B"/>
                </a:solidFill>
                <a:latin typeface="Meta IGM" panose="02000503040000020004" pitchFamily="2" charset="0"/>
              </a:rPr>
              <a:t>„</a:t>
            </a:r>
            <a:r>
              <a:rPr lang="de-DE" sz="1200" dirty="0">
                <a:solidFill>
                  <a:srgbClr val="3C3C3B"/>
                </a:solidFill>
              </a:rPr>
              <a:t>Die Erwerbsunterbrechungen der Mütter fallen gerade dann kürzer aus, wenn der Partner mehr als zwei Monate Elternzeit in Anspruch nimmt (</a:t>
            </a:r>
            <a:r>
              <a:rPr lang="de-DE" sz="1200" dirty="0" err="1">
                <a:solidFill>
                  <a:srgbClr val="3C3C3B"/>
                </a:solidFill>
              </a:rPr>
              <a:t>Frodermann</a:t>
            </a:r>
            <a:r>
              <a:rPr lang="de-DE" sz="1200" dirty="0">
                <a:solidFill>
                  <a:srgbClr val="3C3C3B"/>
                </a:solidFill>
              </a:rPr>
              <a:t> et al. 2023). Zudem sind Mütter mit einer kürzeren Elternzeit in höheren Erwerbsumfängen tätig (</a:t>
            </a:r>
            <a:r>
              <a:rPr lang="de-DE" sz="1200" dirty="0" err="1">
                <a:solidFill>
                  <a:srgbClr val="3C3C3B"/>
                </a:solidFill>
              </a:rPr>
              <a:t>IfD</a:t>
            </a:r>
            <a:r>
              <a:rPr lang="de-DE" sz="1200" dirty="0">
                <a:solidFill>
                  <a:srgbClr val="3C3C3B"/>
                </a:solidFill>
              </a:rPr>
              <a:t> </a:t>
            </a:r>
            <a:r>
              <a:rPr lang="de-DE" sz="1200" dirty="0" err="1">
                <a:solidFill>
                  <a:srgbClr val="3C3C3B"/>
                </a:solidFill>
              </a:rPr>
              <a:t>Allensbach</a:t>
            </a:r>
            <a:r>
              <a:rPr lang="de-DE" sz="1200" dirty="0">
                <a:solidFill>
                  <a:srgbClr val="3C3C3B"/>
                </a:solidFill>
              </a:rPr>
              <a:t> 2022c). Paare, bei denen der Vater mindestens drei Monate Elternzeit genommen hat, teilen sich die Kinderbetreuung am häufigsten partnerschaftlich auf (61 %) (</a:t>
            </a:r>
            <a:r>
              <a:rPr lang="de-DE" sz="1200" dirty="0" err="1">
                <a:solidFill>
                  <a:srgbClr val="3C3C3B"/>
                </a:solidFill>
              </a:rPr>
              <a:t>IfD</a:t>
            </a:r>
            <a:r>
              <a:rPr lang="de-DE" sz="1200" dirty="0">
                <a:solidFill>
                  <a:srgbClr val="3C3C3B"/>
                </a:solidFill>
              </a:rPr>
              <a:t> </a:t>
            </a:r>
            <a:r>
              <a:rPr lang="de-DE" sz="1200" dirty="0" err="1">
                <a:solidFill>
                  <a:srgbClr val="3C3C3B"/>
                </a:solidFill>
              </a:rPr>
              <a:t>Allensbach</a:t>
            </a:r>
            <a:r>
              <a:rPr lang="de-DE" sz="1200" dirty="0">
                <a:solidFill>
                  <a:srgbClr val="3C3C3B"/>
                </a:solidFill>
              </a:rPr>
              <a:t> 2022c).“ </a:t>
            </a:r>
          </a:p>
          <a:p>
            <a:pPr lvl="0"/>
            <a:endParaRPr lang="de-DE" sz="1200" dirty="0">
              <a:solidFill>
                <a:srgbClr val="3C3C3B"/>
              </a:solidFill>
              <a:latin typeface="Meta IGM" panose="02000503040000020004" pitchFamily="2" charset="0"/>
            </a:endParaRPr>
          </a:p>
          <a:p>
            <a:pPr lvl="0"/>
            <a:endParaRPr lang="de-DE" sz="1200" dirty="0">
              <a:solidFill>
                <a:srgbClr val="3C3C3B"/>
              </a:solidFill>
              <a:latin typeface="Meta IGM" panose="02000503040000020004" pitchFamily="2" charset="0"/>
            </a:endParaRPr>
          </a:p>
          <a:p>
            <a:pPr lvl="0"/>
            <a:endParaRPr lang="de-DE" sz="1200" dirty="0">
              <a:solidFill>
                <a:srgbClr val="3C3C3B"/>
              </a:solidFill>
              <a:latin typeface="Meta IGM" panose="02000503040000020004" pitchFamily="2" charset="0"/>
            </a:endParaRPr>
          </a:p>
          <a:p>
            <a:pPr lvl="0"/>
            <a:endParaRPr lang="de-DE" sz="1200" dirty="0">
              <a:solidFill>
                <a:srgbClr val="3C3C3B"/>
              </a:solidFill>
              <a:latin typeface="Meta IGM" panose="02000503040000020004" pitchFamily="2" charset="0"/>
            </a:endParaRPr>
          </a:p>
          <a:p>
            <a:pPr lvl="0"/>
            <a:endParaRPr lang="de-DE" sz="1200" dirty="0">
              <a:solidFill>
                <a:srgbClr val="3C3C3B"/>
              </a:solidFill>
              <a:latin typeface="Meta IGM" panose="02000503040000020004" pitchFamily="2" charset="0"/>
            </a:endParaRPr>
          </a:p>
          <a:p>
            <a:pPr lvl="0"/>
            <a:endParaRPr lang="de-DE" sz="1200" dirty="0">
              <a:solidFill>
                <a:srgbClr val="3C3C3B"/>
              </a:solidFill>
              <a:latin typeface="Meta IGM" panose="02000503040000020004" pitchFamily="2" charset="0"/>
            </a:endParaRPr>
          </a:p>
          <a:p>
            <a:pPr lvl="0"/>
            <a:endParaRPr lang="de-DE" sz="1200" dirty="0">
              <a:solidFill>
                <a:srgbClr val="3C3C3B"/>
              </a:solidFill>
              <a:latin typeface="Meta IGM" panose="02000503040000020004" pitchFamily="2" charset="0"/>
            </a:endParaRPr>
          </a:p>
          <a:p>
            <a:pPr lvl="0"/>
            <a:endParaRPr lang="de-DE" sz="1200" dirty="0">
              <a:solidFill>
                <a:srgbClr val="3C3C3B"/>
              </a:solidFill>
              <a:latin typeface="Meta IGM" panose="02000503040000020004" pitchFamily="2" charset="0"/>
            </a:endParaRPr>
          </a:p>
          <a:p>
            <a:pPr lvl="0"/>
            <a:endParaRPr lang="de-DE" sz="1200" dirty="0">
              <a:solidFill>
                <a:srgbClr val="3C3C3B"/>
              </a:solidFill>
              <a:latin typeface="Meta IGM" panose="02000503040000020004" pitchFamily="2" charset="0"/>
            </a:endParaRPr>
          </a:p>
          <a:p>
            <a:pPr lvl="0"/>
            <a:endParaRPr lang="de-DE" sz="1200" dirty="0">
              <a:solidFill>
                <a:srgbClr val="3C3C3B"/>
              </a:solidFill>
              <a:latin typeface="Meta IGM" panose="02000503040000020004" pitchFamily="2" charset="0"/>
            </a:endParaRPr>
          </a:p>
          <a:p>
            <a:pPr lvl="0"/>
            <a:endParaRPr lang="de-DE" sz="1200" dirty="0">
              <a:solidFill>
                <a:srgbClr val="3C3C3B"/>
              </a:solidFill>
              <a:latin typeface="Meta IGM" panose="02000503040000020004" pitchFamily="2" charset="0"/>
            </a:endParaRPr>
          </a:p>
          <a:p>
            <a:pPr lvl="0"/>
            <a:r>
              <a:rPr lang="de-DE" sz="1200" b="1" dirty="0">
                <a:solidFill>
                  <a:srgbClr val="3C3C3B"/>
                </a:solidFill>
                <a:latin typeface="Meta IGM" panose="02000503040000020004" pitchFamily="2" charset="0"/>
              </a:rPr>
              <a:t>Gründe warum die Väter keine Elternzeit genommen haben</a:t>
            </a:r>
            <a:r>
              <a:rPr lang="de-DE" sz="1200" dirty="0">
                <a:solidFill>
                  <a:srgbClr val="3C3C3B"/>
                </a:solidFill>
                <a:latin typeface="Meta IGM" panose="02000503040000020004" pitchFamily="2" charset="0"/>
              </a:rPr>
              <a:t>: </a:t>
            </a:r>
          </a:p>
          <a:p>
            <a:pPr lvl="0"/>
            <a:r>
              <a:rPr lang="de-DE" sz="1200" dirty="0">
                <a:solidFill>
                  <a:srgbClr val="3C3C3B"/>
                </a:solidFill>
                <a:latin typeface="Meta IGM" panose="02000503040000020004" pitchFamily="2" charset="0"/>
              </a:rPr>
              <a:t>-weil die Einkommensverluste zu hoch wären und den Lebensstandard gesenkt hätten (53%)</a:t>
            </a:r>
          </a:p>
          <a:p>
            <a:pPr lvl="0"/>
            <a:r>
              <a:rPr lang="de-DE" sz="1200" dirty="0">
                <a:solidFill>
                  <a:srgbClr val="3C3C3B"/>
                </a:solidFill>
                <a:latin typeface="Meta IGM" panose="02000503040000020004" pitchFamily="2" charset="0"/>
              </a:rPr>
              <a:t>-weil sie nicht aus dem Beruf aussteigen wollten (40%)</a:t>
            </a:r>
          </a:p>
          <a:p>
            <a:pPr lvl="0"/>
            <a:r>
              <a:rPr lang="de-DE" sz="1200" dirty="0">
                <a:solidFill>
                  <a:srgbClr val="3C3C3B"/>
                </a:solidFill>
                <a:latin typeface="Meta IGM" panose="02000503040000020004" pitchFamily="2" charset="0"/>
              </a:rPr>
              <a:t>-weil sie berufliche Nachteile befürchtet haben (38%)</a:t>
            </a:r>
          </a:p>
          <a:p>
            <a:pPr lvl="0"/>
            <a:endParaRPr lang="de-DE" sz="1200" dirty="0">
              <a:solidFill>
                <a:schemeClr val="accent5">
                  <a:lumMod val="50000"/>
                </a:schemeClr>
              </a:solidFill>
              <a:latin typeface="Meta IGM" panose="02000503040000020004" pitchFamily="2" charset="0"/>
            </a:endParaRPr>
          </a:p>
        </p:txBody>
      </p:sp>
      <p:sp>
        <p:nvSpPr>
          <p:cNvPr id="7" name="Textfeld 6"/>
          <p:cNvSpPr txBox="1"/>
          <p:nvPr/>
        </p:nvSpPr>
        <p:spPr>
          <a:xfrm>
            <a:off x="334645" y="344279"/>
            <a:ext cx="7583055" cy="646331"/>
          </a:xfrm>
          <a:prstGeom prst="rect">
            <a:avLst/>
          </a:prstGeom>
          <a:noFill/>
        </p:spPr>
        <p:txBody>
          <a:bodyPr wrap="square" rtlCol="0">
            <a:spAutoFit/>
          </a:bodyPr>
          <a:lstStyle/>
          <a:p>
            <a:r>
              <a:rPr lang="de-DE" sz="1800" dirty="0">
                <a:solidFill>
                  <a:schemeClr val="accent5">
                    <a:lumMod val="50000"/>
                  </a:schemeClr>
                </a:solidFill>
                <a:latin typeface="+mj-lt"/>
              </a:rPr>
              <a:t>EINE PARTNERSCHAFTLICHE AUFTEILUNG DER ELTERNZEIT WÜRDE</a:t>
            </a:r>
          </a:p>
          <a:p>
            <a:r>
              <a:rPr lang="de-DE" sz="1800" dirty="0">
                <a:solidFill>
                  <a:schemeClr val="accent5">
                    <a:lumMod val="50000"/>
                  </a:schemeClr>
                </a:solidFill>
                <a:latin typeface="+mj-lt"/>
              </a:rPr>
              <a:t>DIE SITUATION DER MÜTTER ENTSPANNEN </a:t>
            </a:r>
          </a:p>
        </p:txBody>
      </p:sp>
      <p:sp>
        <p:nvSpPr>
          <p:cNvPr id="2" name="Textfeld 1"/>
          <p:cNvSpPr txBox="1"/>
          <p:nvPr/>
        </p:nvSpPr>
        <p:spPr>
          <a:xfrm rot="16200000">
            <a:off x="8244214" y="3464560"/>
            <a:ext cx="1407160" cy="392415"/>
          </a:xfrm>
          <a:prstGeom prst="rect">
            <a:avLst/>
          </a:prstGeom>
          <a:noFill/>
        </p:spPr>
        <p:txBody>
          <a:bodyPr wrap="square" rtlCol="0">
            <a:spAutoFit/>
          </a:bodyPr>
          <a:lstStyle/>
          <a:p>
            <a:r>
              <a:rPr lang="de-DE" sz="600" dirty="0">
                <a:solidFill>
                  <a:schemeClr val="accent5">
                    <a:lumMod val="50000"/>
                  </a:schemeClr>
                </a:solidFill>
              </a:rPr>
              <a:t>Quelle: Väterreport des BMFSFJ 2023</a:t>
            </a:r>
          </a:p>
          <a:p>
            <a:endParaRPr lang="de-DE" dirty="0" err="1">
              <a:solidFill>
                <a:schemeClr val="accent5">
                  <a:lumMod val="50000"/>
                </a:schemeClr>
              </a:solidFill>
            </a:endParaRPr>
          </a:p>
        </p:txBody>
      </p:sp>
    </p:spTree>
    <p:extLst>
      <p:ext uri="{BB962C8B-B14F-4D97-AF65-F5344CB8AC3E}">
        <p14:creationId xmlns:p14="http://schemas.microsoft.com/office/powerpoint/2010/main" val="1832251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50825" y="304801"/>
            <a:ext cx="7583055" cy="646331"/>
          </a:xfrm>
          <a:prstGeom prst="rect">
            <a:avLst/>
          </a:prstGeom>
          <a:noFill/>
        </p:spPr>
        <p:txBody>
          <a:bodyPr wrap="square" rtlCol="0">
            <a:spAutoFit/>
          </a:bodyPr>
          <a:lstStyle/>
          <a:p>
            <a:r>
              <a:rPr lang="de-DE" sz="1800" dirty="0">
                <a:solidFill>
                  <a:schemeClr val="accent5">
                    <a:lumMod val="50000"/>
                  </a:schemeClr>
                </a:solidFill>
                <a:latin typeface="+mj-lt"/>
              </a:rPr>
              <a:t>SPANISCHE VÄTER MÜSSEN ELTERNZEIT NEHMEN UND BEKOMMEN VOLLEN LOHNAUSGLEICH</a:t>
            </a:r>
          </a:p>
        </p:txBody>
      </p:sp>
      <p:pic>
        <p:nvPicPr>
          <p:cNvPr id="6" name="Grafi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5869" y="1109808"/>
            <a:ext cx="4244131" cy="3175060"/>
          </a:xfrm>
          <a:prstGeom prst="rect">
            <a:avLst/>
          </a:prstGeom>
        </p:spPr>
      </p:pic>
      <p:sp>
        <p:nvSpPr>
          <p:cNvPr id="5" name="Textfeld 4"/>
          <p:cNvSpPr txBox="1"/>
          <p:nvPr/>
        </p:nvSpPr>
        <p:spPr>
          <a:xfrm>
            <a:off x="5143500" y="1471613"/>
            <a:ext cx="3848100" cy="3000821"/>
          </a:xfrm>
          <a:prstGeom prst="rect">
            <a:avLst/>
          </a:prstGeom>
          <a:noFill/>
        </p:spPr>
        <p:txBody>
          <a:bodyPr wrap="square" rtlCol="0">
            <a:spAutoFit/>
          </a:bodyPr>
          <a:lstStyle/>
          <a:p>
            <a:r>
              <a:rPr lang="de-DE" dirty="0">
                <a:solidFill>
                  <a:schemeClr val="accent5">
                    <a:lumMod val="50000"/>
                  </a:schemeClr>
                </a:solidFill>
              </a:rPr>
              <a:t>16 bezahlte Wochen Elternzeit steht Müttern und Vätern in Spanien seit letztem Jahr zu. Dieser Anspruch ist nicht auf das andere Elternteil übertragbar. </a:t>
            </a:r>
          </a:p>
          <a:p>
            <a:r>
              <a:rPr lang="de-DE" dirty="0">
                <a:solidFill>
                  <a:schemeClr val="accent5">
                    <a:lumMod val="50000"/>
                  </a:schemeClr>
                </a:solidFill>
              </a:rPr>
              <a:t>Die ersten sechs Wochen nach der Geburt ist für Väter nun verpflichtend – sie bekommen wie auch die Mütter vollen Lohnausgleich.</a:t>
            </a:r>
          </a:p>
          <a:p>
            <a:endParaRPr lang="de-DE" dirty="0">
              <a:solidFill>
                <a:schemeClr val="accent5">
                  <a:lumMod val="50000"/>
                </a:schemeClr>
              </a:solidFill>
            </a:endParaRPr>
          </a:p>
          <a:p>
            <a:r>
              <a:rPr lang="de-DE" dirty="0">
                <a:solidFill>
                  <a:schemeClr val="accent5">
                    <a:lumMod val="50000"/>
                  </a:schemeClr>
                </a:solidFill>
              </a:rPr>
              <a:t>Die Ampel-Koalition plant eine </a:t>
            </a:r>
            <a:r>
              <a:rPr lang="de-DE" b="1" dirty="0">
                <a:solidFill>
                  <a:schemeClr val="accent5">
                    <a:lumMod val="50000"/>
                  </a:schemeClr>
                </a:solidFill>
              </a:rPr>
              <a:t>Familienstartzeit</a:t>
            </a:r>
            <a:r>
              <a:rPr lang="de-DE" dirty="0">
                <a:solidFill>
                  <a:schemeClr val="accent5">
                    <a:lumMod val="50000"/>
                  </a:schemeClr>
                </a:solidFill>
              </a:rPr>
              <a:t>  von </a:t>
            </a:r>
            <a:r>
              <a:rPr lang="de-DE" b="1" dirty="0">
                <a:solidFill>
                  <a:schemeClr val="accent5">
                    <a:lumMod val="50000"/>
                  </a:schemeClr>
                </a:solidFill>
              </a:rPr>
              <a:t>10 Werktagen</a:t>
            </a:r>
            <a:r>
              <a:rPr lang="de-DE" dirty="0">
                <a:solidFill>
                  <a:schemeClr val="accent5">
                    <a:lumMod val="50000"/>
                  </a:schemeClr>
                </a:solidFill>
              </a:rPr>
              <a:t> nach der Geburt des Kindes. Der nicht gebärende Elternteil soll 10 Tage nach der Geburt zuhause bleiben können. Diese Regelung sollte eigentlich ab 2024 gelten – allerdings ist noch kein Gesetz in Sicht.</a:t>
            </a:r>
          </a:p>
        </p:txBody>
      </p:sp>
      <p:sp>
        <p:nvSpPr>
          <p:cNvPr id="2" name="Textfeld 1"/>
          <p:cNvSpPr txBox="1"/>
          <p:nvPr/>
        </p:nvSpPr>
        <p:spPr>
          <a:xfrm>
            <a:off x="3445676" y="4100202"/>
            <a:ext cx="1697824" cy="184666"/>
          </a:xfrm>
          <a:prstGeom prst="rect">
            <a:avLst/>
          </a:prstGeom>
          <a:noFill/>
        </p:spPr>
        <p:txBody>
          <a:bodyPr wrap="square" rtlCol="0">
            <a:spAutoFit/>
          </a:bodyPr>
          <a:lstStyle/>
          <a:p>
            <a:r>
              <a:rPr lang="de-DE" sz="600" dirty="0">
                <a:solidFill>
                  <a:schemeClr val="bg1"/>
                </a:solidFill>
              </a:rPr>
              <a:t>Foto von Steven </a:t>
            </a:r>
            <a:r>
              <a:rPr lang="de-DE" sz="600" dirty="0" err="1">
                <a:solidFill>
                  <a:schemeClr val="bg1"/>
                </a:solidFill>
              </a:rPr>
              <a:t>Cleghorn</a:t>
            </a:r>
            <a:r>
              <a:rPr lang="de-DE" sz="600" dirty="0">
                <a:solidFill>
                  <a:schemeClr val="bg1"/>
                </a:solidFill>
              </a:rPr>
              <a:t> auf Unsplash.com</a:t>
            </a:r>
          </a:p>
        </p:txBody>
      </p:sp>
    </p:spTree>
    <p:extLst>
      <p:ext uri="{BB962C8B-B14F-4D97-AF65-F5344CB8AC3E}">
        <p14:creationId xmlns:p14="http://schemas.microsoft.com/office/powerpoint/2010/main" val="2610259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Textfeld 3"/>
          <p:cNvSpPr txBox="1"/>
          <p:nvPr/>
        </p:nvSpPr>
        <p:spPr>
          <a:xfrm>
            <a:off x="1133118" y="4032795"/>
            <a:ext cx="7936992" cy="584775"/>
          </a:xfrm>
          <a:prstGeom prst="rect">
            <a:avLst/>
          </a:prstGeom>
          <a:noFill/>
        </p:spPr>
        <p:txBody>
          <a:bodyPr wrap="square" rtlCol="0">
            <a:spAutoFit/>
          </a:bodyPr>
          <a:lstStyle/>
          <a:p>
            <a:r>
              <a:rPr lang="de-DE" sz="3200" b="1" dirty="0">
                <a:solidFill>
                  <a:schemeClr val="bg1"/>
                </a:solidFill>
              </a:rPr>
              <a:t>Tarifverträge reduzieren die Entgeltlücke!</a:t>
            </a:r>
          </a:p>
        </p:txBody>
      </p:sp>
      <p:sp>
        <p:nvSpPr>
          <p:cNvPr id="5" name="Rechteck 4"/>
          <p:cNvSpPr/>
          <p:nvPr/>
        </p:nvSpPr>
        <p:spPr>
          <a:xfrm>
            <a:off x="35656" y="4916012"/>
            <a:ext cx="966931" cy="184666"/>
          </a:xfrm>
          <a:prstGeom prst="rect">
            <a:avLst/>
          </a:prstGeom>
        </p:spPr>
        <p:txBody>
          <a:bodyPr wrap="none">
            <a:spAutoFit/>
          </a:bodyPr>
          <a:lstStyle/>
          <a:p>
            <a:r>
              <a:rPr lang="en-US" sz="600" dirty="0" err="1">
                <a:solidFill>
                  <a:schemeClr val="bg1"/>
                </a:solidFill>
              </a:rPr>
              <a:t>Foto</a:t>
            </a:r>
            <a:r>
              <a:rPr lang="en-US" sz="600" dirty="0">
                <a:solidFill>
                  <a:schemeClr val="bg1"/>
                </a:solidFill>
              </a:rPr>
              <a:t> von Thomas Range</a:t>
            </a:r>
            <a:endParaRPr lang="de-DE" sz="600" dirty="0">
              <a:solidFill>
                <a:schemeClr val="bg1"/>
              </a:solidFill>
            </a:endParaRPr>
          </a:p>
        </p:txBody>
      </p:sp>
    </p:spTree>
    <p:extLst>
      <p:ext uri="{BB962C8B-B14F-4D97-AF65-F5344CB8AC3E}">
        <p14:creationId xmlns:p14="http://schemas.microsoft.com/office/powerpoint/2010/main" val="1288132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DEA13CF-C553-444A-8EB5-0EB43D6AD8CB}"/>
              </a:ext>
            </a:extLst>
          </p:cNvPr>
          <p:cNvSpPr>
            <a:spLocks noGrp="1"/>
          </p:cNvSpPr>
          <p:nvPr>
            <p:ph type="title"/>
          </p:nvPr>
        </p:nvSpPr>
        <p:spPr>
          <a:xfrm>
            <a:off x="682945" y="409587"/>
            <a:ext cx="3368942" cy="450874"/>
          </a:xfrm>
        </p:spPr>
        <p:txBody>
          <a:bodyPr/>
          <a:lstStyle/>
          <a:p>
            <a:r>
              <a:rPr lang="de-DE" sz="3240" dirty="0"/>
              <a:t>DAS WOLLEN WIR </a:t>
            </a:r>
          </a:p>
        </p:txBody>
      </p:sp>
      <p:sp>
        <p:nvSpPr>
          <p:cNvPr id="5" name="Rechteck: abgerundete Ecken 4">
            <a:extLst>
              <a:ext uri="{FF2B5EF4-FFF2-40B4-BE49-F238E27FC236}">
                <a16:creationId xmlns:a16="http://schemas.microsoft.com/office/drawing/2014/main" id="{44D8C297-FFCA-6CF1-DB02-B4432C5ED715}"/>
              </a:ext>
            </a:extLst>
          </p:cNvPr>
          <p:cNvSpPr/>
          <p:nvPr/>
        </p:nvSpPr>
        <p:spPr>
          <a:xfrm>
            <a:off x="1026962" y="1137257"/>
            <a:ext cx="6643432" cy="1150641"/>
          </a:xfrm>
          <a:prstGeom prst="roundRect">
            <a:avLst/>
          </a:prstGeom>
          <a:solidFill>
            <a:schemeClr val="bg1"/>
          </a:solidFill>
          <a:ln w="28575">
            <a:solidFill>
              <a:srgbClr val="E200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215" dirty="0"/>
          </a:p>
        </p:txBody>
      </p:sp>
      <p:sp>
        <p:nvSpPr>
          <p:cNvPr id="7" name="Textfeld 6">
            <a:extLst>
              <a:ext uri="{FF2B5EF4-FFF2-40B4-BE49-F238E27FC236}">
                <a16:creationId xmlns:a16="http://schemas.microsoft.com/office/drawing/2014/main" id="{B3BFEC49-7D6B-6A13-CAB1-B7E164DD1499}"/>
              </a:ext>
            </a:extLst>
          </p:cNvPr>
          <p:cNvSpPr txBox="1"/>
          <p:nvPr/>
        </p:nvSpPr>
        <p:spPr>
          <a:xfrm>
            <a:off x="1079344" y="1186113"/>
            <a:ext cx="6154687" cy="923330"/>
          </a:xfrm>
          <a:prstGeom prst="rect">
            <a:avLst/>
          </a:prstGeom>
          <a:noFill/>
        </p:spPr>
        <p:txBody>
          <a:bodyPr wrap="square" rtlCol="0">
            <a:spAutoFit/>
          </a:bodyPr>
          <a:lstStyle/>
          <a:p>
            <a:r>
              <a:rPr lang="de-DE" sz="2160" b="1" dirty="0">
                <a:solidFill>
                  <a:schemeClr val="accent6">
                    <a:lumMod val="10000"/>
                  </a:schemeClr>
                </a:solidFill>
              </a:rPr>
              <a:t>Mehr Geld!</a:t>
            </a:r>
          </a:p>
          <a:p>
            <a:r>
              <a:rPr lang="de-DE" sz="1620" b="1" dirty="0">
                <a:solidFill>
                  <a:schemeClr val="accent6">
                    <a:lumMod val="10000"/>
                  </a:schemeClr>
                </a:solidFill>
              </a:rPr>
              <a:t>Zum Ausgleich für die hohen Preise.</a:t>
            </a:r>
          </a:p>
          <a:p>
            <a:r>
              <a:rPr lang="de-DE" sz="1620" b="1" dirty="0">
                <a:solidFill>
                  <a:schemeClr val="accent6">
                    <a:lumMod val="10000"/>
                  </a:schemeClr>
                </a:solidFill>
              </a:rPr>
              <a:t>Und eine soziale Komponente für die unteren Entgeltgruppen. </a:t>
            </a:r>
          </a:p>
        </p:txBody>
      </p:sp>
      <p:sp>
        <p:nvSpPr>
          <p:cNvPr id="8" name="Rechteck: abgerundete Ecken 7">
            <a:extLst>
              <a:ext uri="{FF2B5EF4-FFF2-40B4-BE49-F238E27FC236}">
                <a16:creationId xmlns:a16="http://schemas.microsoft.com/office/drawing/2014/main" id="{43315B97-0D6E-AB37-16A4-3F1D042B98E3}"/>
              </a:ext>
            </a:extLst>
          </p:cNvPr>
          <p:cNvSpPr/>
          <p:nvPr/>
        </p:nvSpPr>
        <p:spPr>
          <a:xfrm>
            <a:off x="1026961" y="2438613"/>
            <a:ext cx="6643432" cy="974155"/>
          </a:xfrm>
          <a:prstGeom prst="roundRect">
            <a:avLst/>
          </a:prstGeom>
          <a:solidFill>
            <a:schemeClr val="bg1"/>
          </a:solidFill>
          <a:ln w="28575">
            <a:solidFill>
              <a:srgbClr val="E200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215" dirty="0"/>
          </a:p>
        </p:txBody>
      </p:sp>
      <p:sp>
        <p:nvSpPr>
          <p:cNvPr id="10" name="Textfeld 9">
            <a:extLst>
              <a:ext uri="{FF2B5EF4-FFF2-40B4-BE49-F238E27FC236}">
                <a16:creationId xmlns:a16="http://schemas.microsoft.com/office/drawing/2014/main" id="{A70D7FE5-0F0D-F2D2-EF2B-B29C1DEE4743}"/>
              </a:ext>
            </a:extLst>
          </p:cNvPr>
          <p:cNvSpPr txBox="1"/>
          <p:nvPr/>
        </p:nvSpPr>
        <p:spPr>
          <a:xfrm>
            <a:off x="1107466" y="2517873"/>
            <a:ext cx="5163229" cy="674031"/>
          </a:xfrm>
          <a:prstGeom prst="rect">
            <a:avLst/>
          </a:prstGeom>
          <a:noFill/>
        </p:spPr>
        <p:txBody>
          <a:bodyPr wrap="square" rtlCol="0">
            <a:spAutoFit/>
          </a:bodyPr>
          <a:lstStyle/>
          <a:p>
            <a:r>
              <a:rPr lang="de-DE" sz="2160" b="1" dirty="0">
                <a:solidFill>
                  <a:schemeClr val="accent6">
                    <a:lumMod val="10000"/>
                  </a:schemeClr>
                </a:solidFill>
              </a:rPr>
              <a:t>Mehr </a:t>
            </a:r>
            <a:r>
              <a:rPr lang="de-DE" sz="2160" b="1" dirty="0" err="1">
                <a:solidFill>
                  <a:schemeClr val="accent6">
                    <a:lumMod val="10000"/>
                  </a:schemeClr>
                </a:solidFill>
              </a:rPr>
              <a:t>mehr</a:t>
            </a:r>
            <a:r>
              <a:rPr lang="de-DE" sz="2160" b="1" dirty="0">
                <a:solidFill>
                  <a:schemeClr val="accent6">
                    <a:lumMod val="10000"/>
                  </a:schemeClr>
                </a:solidFill>
              </a:rPr>
              <a:t> für Azubis!</a:t>
            </a:r>
          </a:p>
          <a:p>
            <a:r>
              <a:rPr lang="de-DE" sz="1620" b="1" dirty="0">
                <a:solidFill>
                  <a:schemeClr val="accent6">
                    <a:lumMod val="10000"/>
                  </a:schemeClr>
                </a:solidFill>
              </a:rPr>
              <a:t>Denn die brauchen es besonders dringend.</a:t>
            </a:r>
          </a:p>
        </p:txBody>
      </p:sp>
      <p:sp>
        <p:nvSpPr>
          <p:cNvPr id="11" name="Rechteck: abgerundete Ecken 10">
            <a:extLst>
              <a:ext uri="{FF2B5EF4-FFF2-40B4-BE49-F238E27FC236}">
                <a16:creationId xmlns:a16="http://schemas.microsoft.com/office/drawing/2014/main" id="{533FBCF7-3ED4-A0E9-FD41-1B276A745063}"/>
              </a:ext>
            </a:extLst>
          </p:cNvPr>
          <p:cNvSpPr/>
          <p:nvPr/>
        </p:nvSpPr>
        <p:spPr>
          <a:xfrm>
            <a:off x="1032336" y="3543430"/>
            <a:ext cx="6643432" cy="1004042"/>
          </a:xfrm>
          <a:prstGeom prst="roundRect">
            <a:avLst/>
          </a:prstGeom>
          <a:solidFill>
            <a:schemeClr val="bg1"/>
          </a:solidFill>
          <a:ln w="28575">
            <a:solidFill>
              <a:srgbClr val="E200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215" dirty="0"/>
          </a:p>
        </p:txBody>
      </p:sp>
      <p:sp>
        <p:nvSpPr>
          <p:cNvPr id="13" name="Textfeld 12">
            <a:extLst>
              <a:ext uri="{FF2B5EF4-FFF2-40B4-BE49-F238E27FC236}">
                <a16:creationId xmlns:a16="http://schemas.microsoft.com/office/drawing/2014/main" id="{9FCFA8B2-8A41-AA1D-C5F3-F67D7D10B9F1}"/>
              </a:ext>
            </a:extLst>
          </p:cNvPr>
          <p:cNvSpPr txBox="1"/>
          <p:nvPr/>
        </p:nvSpPr>
        <p:spPr>
          <a:xfrm>
            <a:off x="1107466" y="3688143"/>
            <a:ext cx="5189180" cy="674031"/>
          </a:xfrm>
          <a:prstGeom prst="rect">
            <a:avLst/>
          </a:prstGeom>
          <a:noFill/>
        </p:spPr>
        <p:txBody>
          <a:bodyPr wrap="square" rtlCol="0">
            <a:spAutoFit/>
          </a:bodyPr>
          <a:lstStyle/>
          <a:p>
            <a:r>
              <a:rPr lang="de-DE" sz="2160" b="1" dirty="0">
                <a:solidFill>
                  <a:schemeClr val="accent6">
                    <a:lumMod val="10000"/>
                  </a:schemeClr>
                </a:solidFill>
              </a:rPr>
              <a:t>Arbeitszeiten, die zum Leben passen!</a:t>
            </a:r>
          </a:p>
          <a:p>
            <a:r>
              <a:rPr lang="de-DE" sz="1620" b="1" dirty="0">
                <a:solidFill>
                  <a:schemeClr val="accent6">
                    <a:lumMod val="10000"/>
                  </a:schemeClr>
                </a:solidFill>
              </a:rPr>
              <a:t>Mehr Selbstbestimmung über unsere Zeit.</a:t>
            </a:r>
          </a:p>
        </p:txBody>
      </p:sp>
      <p:pic>
        <p:nvPicPr>
          <p:cNvPr id="15" name="Grafik 14" descr="Ein Bild, das Kreis, Kunst, Symmetrie, Design enthält.&#10;&#10;Automatisch generierte Beschreibung">
            <a:extLst>
              <a:ext uri="{FF2B5EF4-FFF2-40B4-BE49-F238E27FC236}">
                <a16:creationId xmlns:a16="http://schemas.microsoft.com/office/drawing/2014/main" id="{8394F0C7-78E5-B9BD-C2A1-F6B81B019939}"/>
              </a:ext>
            </a:extLst>
          </p:cNvPr>
          <p:cNvPicPr>
            <a:picLocks noChangeAspect="1"/>
          </p:cNvPicPr>
          <p:nvPr/>
        </p:nvPicPr>
        <p:blipFill>
          <a:blip r:embed="rId3"/>
          <a:stretch>
            <a:fillRect/>
          </a:stretch>
        </p:blipFill>
        <p:spPr>
          <a:xfrm>
            <a:off x="6734546" y="1286165"/>
            <a:ext cx="855992" cy="879881"/>
          </a:xfrm>
          <a:prstGeom prst="rect">
            <a:avLst/>
          </a:prstGeom>
        </p:spPr>
      </p:pic>
      <p:pic>
        <p:nvPicPr>
          <p:cNvPr id="19" name="Grafik 18">
            <a:extLst>
              <a:ext uri="{FF2B5EF4-FFF2-40B4-BE49-F238E27FC236}">
                <a16:creationId xmlns:a16="http://schemas.microsoft.com/office/drawing/2014/main" id="{38CF786D-54C3-41A3-4357-08BE833A832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flipH="1">
            <a:off x="6734201" y="2483505"/>
            <a:ext cx="861229" cy="910005"/>
          </a:xfrm>
          <a:prstGeom prst="rect">
            <a:avLst/>
          </a:prstGeom>
        </p:spPr>
      </p:pic>
      <p:pic>
        <p:nvPicPr>
          <p:cNvPr id="18" name="Grafik 17">
            <a:extLst>
              <a:ext uri="{FF2B5EF4-FFF2-40B4-BE49-F238E27FC236}">
                <a16:creationId xmlns:a16="http://schemas.microsoft.com/office/drawing/2014/main" id="{23767BE6-61B3-B6A5-7379-719F99EE5482}"/>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flipH="1">
            <a:off x="6713189" y="3566635"/>
            <a:ext cx="825305" cy="940733"/>
          </a:xfrm>
          <a:prstGeom prst="rect">
            <a:avLst/>
          </a:prstGeom>
        </p:spPr>
      </p:pic>
    </p:spTree>
    <p:extLst>
      <p:ext uri="{BB962C8B-B14F-4D97-AF65-F5344CB8AC3E}">
        <p14:creationId xmlns:p14="http://schemas.microsoft.com/office/powerpoint/2010/main" val="766027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CAA7698-92D0-7949-897C-C1C00ED5BFDB}"/>
              </a:ext>
            </a:extLst>
          </p:cNvPr>
          <p:cNvSpPr>
            <a:spLocks noGrp="1"/>
          </p:cNvSpPr>
          <p:nvPr>
            <p:ph idx="1"/>
          </p:nvPr>
        </p:nvSpPr>
        <p:spPr>
          <a:xfrm>
            <a:off x="885308" y="1014134"/>
            <a:ext cx="6546813" cy="1557616"/>
          </a:xfrm>
        </p:spPr>
        <p:txBody>
          <a:bodyPr>
            <a:normAutofit/>
          </a:bodyPr>
          <a:lstStyle/>
          <a:p>
            <a:pPr marL="1350" indent="0">
              <a:buNone/>
            </a:pPr>
            <a:r>
              <a:rPr lang="de-DE" sz="1620" b="1" dirty="0">
                <a:latin typeface="+mn-lt"/>
                <a:ea typeface="Times New Roman" panose="02020603050405020304" pitchFamily="18" charset="0"/>
                <a:cs typeface="Aptos" panose="020B0004020202020204" pitchFamily="34" charset="0"/>
              </a:rPr>
              <a:t>Die IG Metall fordert in der Tarifbewegung der Metall- und Elektroindustrie 2024</a:t>
            </a:r>
          </a:p>
          <a:p>
            <a:r>
              <a:rPr lang="de-DE" sz="1620" b="1" dirty="0">
                <a:latin typeface="+mn-lt"/>
                <a:ea typeface="Times New Roman" panose="02020603050405020304" pitchFamily="18" charset="0"/>
                <a:cs typeface="Aptos" panose="020B0004020202020204" pitchFamily="34" charset="0"/>
              </a:rPr>
              <a:t>Die Erhöhung der Entgelte der Beschäftigten um </a:t>
            </a:r>
            <a:r>
              <a:rPr lang="de-DE" sz="1620" b="1" dirty="0">
                <a:solidFill>
                  <a:srgbClr val="FF0000"/>
                </a:solidFill>
                <a:latin typeface="+mn-lt"/>
                <a:ea typeface="Times New Roman" panose="02020603050405020304" pitchFamily="18" charset="0"/>
                <a:cs typeface="Aptos" panose="020B0004020202020204" pitchFamily="34" charset="0"/>
              </a:rPr>
              <a:t>7 Prozent</a:t>
            </a:r>
            <a:r>
              <a:rPr lang="de-DE" sz="1620" b="1" dirty="0">
                <a:latin typeface="+mn-lt"/>
                <a:ea typeface="Times New Roman" panose="02020603050405020304" pitchFamily="18" charset="0"/>
                <a:cs typeface="Aptos" panose="020B0004020202020204" pitchFamily="34" charset="0"/>
              </a:rPr>
              <a:t>, bei einer Laufzeit von 12 Monaten.</a:t>
            </a:r>
          </a:p>
          <a:p>
            <a:r>
              <a:rPr lang="de-DE" sz="1620" b="1" dirty="0">
                <a:latin typeface="+mn-lt"/>
                <a:ea typeface="Times New Roman" panose="02020603050405020304" pitchFamily="18" charset="0"/>
                <a:cs typeface="Aptos" panose="020B0004020202020204" pitchFamily="34" charset="0"/>
              </a:rPr>
              <a:t>Die Erhöhung der </a:t>
            </a:r>
            <a:r>
              <a:rPr lang="de-DE" sz="1620" b="1" dirty="0">
                <a:solidFill>
                  <a:srgbClr val="FF0000"/>
                </a:solidFill>
                <a:latin typeface="+mn-lt"/>
                <a:ea typeface="Times New Roman" panose="02020603050405020304" pitchFamily="18" charset="0"/>
                <a:cs typeface="Aptos" panose="020B0004020202020204" pitchFamily="34" charset="0"/>
              </a:rPr>
              <a:t>Ausbildungsvergütungen um 170</a:t>
            </a:r>
            <a:r>
              <a:rPr lang="de-DE" sz="1620" b="1" dirty="0">
                <a:latin typeface="+mn-lt"/>
                <a:ea typeface="Times New Roman" panose="02020603050405020304" pitchFamily="18" charset="0"/>
                <a:cs typeface="Aptos" panose="020B0004020202020204" pitchFamily="34" charset="0"/>
              </a:rPr>
              <a:t> Euro je Ausbildungsjahr, bei einer Laufzeit von 12 Monaten.</a:t>
            </a:r>
          </a:p>
          <a:p>
            <a:pPr marL="1350" indent="0">
              <a:buNone/>
            </a:pPr>
            <a:endParaRPr lang="de-DE" sz="1620" dirty="0">
              <a:latin typeface="+mn-lt"/>
              <a:ea typeface="Times New Roman" panose="02020603050405020304" pitchFamily="18" charset="0"/>
              <a:cs typeface="Aptos" panose="020B0004020202020204" pitchFamily="34" charset="0"/>
            </a:endParaRPr>
          </a:p>
          <a:p>
            <a:endParaRPr lang="de-DE" sz="1620" dirty="0">
              <a:latin typeface="+mn-lt"/>
              <a:ea typeface="Aptos" panose="020B0004020202020204" pitchFamily="34" charset="0"/>
              <a:cs typeface="Aptos" panose="020B0004020202020204" pitchFamily="34" charset="0"/>
            </a:endParaRPr>
          </a:p>
          <a:p>
            <a:endParaRPr lang="de-DE" dirty="0">
              <a:latin typeface="+mn-lt"/>
            </a:endParaRPr>
          </a:p>
        </p:txBody>
      </p:sp>
      <p:sp>
        <p:nvSpPr>
          <p:cNvPr id="3" name="Titel 2">
            <a:extLst>
              <a:ext uri="{FF2B5EF4-FFF2-40B4-BE49-F238E27FC236}">
                <a16:creationId xmlns:a16="http://schemas.microsoft.com/office/drawing/2014/main" id="{5DEA13CF-C553-444A-8EB5-0EB43D6AD8CB}"/>
              </a:ext>
            </a:extLst>
          </p:cNvPr>
          <p:cNvSpPr>
            <a:spLocks noGrp="1"/>
          </p:cNvSpPr>
          <p:nvPr>
            <p:ph type="title"/>
          </p:nvPr>
        </p:nvSpPr>
        <p:spPr>
          <a:xfrm>
            <a:off x="682944" y="409587"/>
            <a:ext cx="3367845" cy="450874"/>
          </a:xfrm>
        </p:spPr>
        <p:txBody>
          <a:bodyPr/>
          <a:lstStyle/>
          <a:p>
            <a:r>
              <a:rPr lang="de-DE" sz="3240" dirty="0"/>
              <a:t>Das Fordern wir</a:t>
            </a:r>
          </a:p>
        </p:txBody>
      </p:sp>
      <p:sp>
        <p:nvSpPr>
          <p:cNvPr id="7" name="Inhaltsplatzhalter 1">
            <a:extLst>
              <a:ext uri="{FF2B5EF4-FFF2-40B4-BE49-F238E27FC236}">
                <a16:creationId xmlns:a16="http://schemas.microsoft.com/office/drawing/2014/main" id="{9A0D013B-D623-A2F4-A84B-A1FB613C4AA7}"/>
              </a:ext>
            </a:extLst>
          </p:cNvPr>
          <p:cNvSpPr txBox="1">
            <a:spLocks/>
          </p:cNvSpPr>
          <p:nvPr/>
        </p:nvSpPr>
        <p:spPr>
          <a:xfrm>
            <a:off x="885309" y="2974784"/>
            <a:ext cx="6546813" cy="1643673"/>
          </a:xfrm>
          <a:prstGeom prst="rect">
            <a:avLst/>
          </a:prstGeom>
        </p:spPr>
        <p:txBody>
          <a:bodyPr vert="horz" lIns="0" tIns="0" rIns="0" bIns="0" rtlCol="0">
            <a:normAutofit/>
          </a:bodyPr>
          <a:lstStyle>
            <a:lvl1pPr marL="311997" indent="-310497" algn="l" defTabSz="761992" rtl="0" eaLnBrk="1" latinLnBrk="0" hangingPunct="1">
              <a:lnSpc>
                <a:spcPct val="90000"/>
              </a:lnSpc>
              <a:spcBef>
                <a:spcPts val="833"/>
              </a:spcBef>
              <a:buSzPct val="90000"/>
              <a:buFontTx/>
              <a:buBlip>
                <a:blip r:embed="rId3"/>
              </a:buBlip>
              <a:defRPr sz="2000" b="0" i="0" kern="1200">
                <a:solidFill>
                  <a:srgbClr val="3C3C3B"/>
                </a:solidFill>
                <a:latin typeface="Meta IGM" panose="02000503040000020004" pitchFamily="2" charset="0"/>
                <a:ea typeface="+mn-ea"/>
                <a:cs typeface="+mn-cs"/>
              </a:defRPr>
            </a:lvl1pPr>
            <a:lvl2pPr marL="651493" indent="-310497" algn="l" defTabSz="761992" rtl="0" eaLnBrk="1" latinLnBrk="0" hangingPunct="1">
              <a:lnSpc>
                <a:spcPct val="90000"/>
              </a:lnSpc>
              <a:spcBef>
                <a:spcPts val="833"/>
              </a:spcBef>
              <a:buSzPct val="90000"/>
              <a:buFontTx/>
              <a:buBlip>
                <a:blip r:embed="rId3"/>
              </a:buBlip>
              <a:defRPr sz="2000" b="0" i="0" kern="1200">
                <a:solidFill>
                  <a:srgbClr val="3C3C3B"/>
                </a:solidFill>
                <a:latin typeface="Meta IGM" panose="02000503040000020004" pitchFamily="2" charset="0"/>
                <a:ea typeface="+mn-ea"/>
                <a:cs typeface="+mn-cs"/>
              </a:defRPr>
            </a:lvl2pPr>
            <a:lvl3pPr marL="999490" indent="-317497" algn="l" defTabSz="761992" rtl="0" eaLnBrk="1" latinLnBrk="0" hangingPunct="1">
              <a:lnSpc>
                <a:spcPct val="90000"/>
              </a:lnSpc>
              <a:spcBef>
                <a:spcPts val="833"/>
              </a:spcBef>
              <a:buSzPct val="90000"/>
              <a:buFontTx/>
              <a:buBlip>
                <a:blip r:embed="rId3"/>
              </a:buBlip>
              <a:defRPr sz="2000" b="0" i="0" kern="1200">
                <a:solidFill>
                  <a:srgbClr val="3C3C3B"/>
                </a:solidFill>
                <a:latin typeface="Meta IGM" panose="02000503040000020004" pitchFamily="2" charset="0"/>
                <a:ea typeface="+mn-ea"/>
                <a:cs typeface="+mn-cs"/>
              </a:defRPr>
            </a:lvl3pPr>
            <a:lvl4pPr marL="1333487" indent="-310497" algn="l" defTabSz="761992" rtl="0" eaLnBrk="1" latinLnBrk="0" hangingPunct="1">
              <a:lnSpc>
                <a:spcPct val="90000"/>
              </a:lnSpc>
              <a:spcBef>
                <a:spcPts val="833"/>
              </a:spcBef>
              <a:buSzPct val="90000"/>
              <a:buFontTx/>
              <a:buBlip>
                <a:blip r:embed="rId3"/>
              </a:buBlip>
              <a:defRPr sz="2000" b="0" i="0" kern="1200">
                <a:solidFill>
                  <a:srgbClr val="3C3C3B"/>
                </a:solidFill>
                <a:latin typeface="Meta IGM" panose="02000503040000020004" pitchFamily="2" charset="0"/>
                <a:ea typeface="+mn-ea"/>
                <a:cs typeface="+mn-cs"/>
              </a:defRPr>
            </a:lvl4pPr>
            <a:lvl5pPr marL="1634484" indent="-270497" algn="l" defTabSz="761992" rtl="0" eaLnBrk="1" latinLnBrk="0" hangingPunct="1">
              <a:lnSpc>
                <a:spcPct val="90000"/>
              </a:lnSpc>
              <a:spcBef>
                <a:spcPts val="833"/>
              </a:spcBef>
              <a:buFontTx/>
              <a:buBlip>
                <a:blip r:embed="rId3"/>
              </a:buBlip>
              <a:defRPr sz="2000" b="0" i="0" kern="1200">
                <a:solidFill>
                  <a:srgbClr val="3C3C3B"/>
                </a:solidFill>
                <a:latin typeface="Meta IGM" panose="02000503040000020004" pitchFamily="2" charset="0"/>
                <a:ea typeface="+mn-ea"/>
                <a:cs typeface="+mn-cs"/>
              </a:defRPr>
            </a:lvl5pPr>
            <a:lvl6pPr marL="2095479"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75"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471"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468"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pPr marL="1350" indent="0">
              <a:buNone/>
            </a:pPr>
            <a:r>
              <a:rPr lang="de-DE" sz="1620" b="1" dirty="0">
                <a:latin typeface="+mn-lt"/>
                <a:ea typeface="Times New Roman" panose="02020603050405020304" pitchFamily="18" charset="0"/>
                <a:cs typeface="Aptos" panose="020B0004020202020204" pitchFamily="34" charset="0"/>
              </a:rPr>
              <a:t>Weitere Themen</a:t>
            </a:r>
          </a:p>
          <a:p>
            <a:r>
              <a:rPr lang="de-DE" sz="1620" b="1" dirty="0">
                <a:latin typeface="+mn-lt"/>
                <a:ea typeface="Times New Roman" panose="02020603050405020304" pitchFamily="18" charset="0"/>
                <a:cs typeface="Aptos" panose="020B0004020202020204" pitchFamily="34" charset="0"/>
              </a:rPr>
              <a:t>Das Ergebnis soll eine </a:t>
            </a:r>
            <a:r>
              <a:rPr lang="de-DE" sz="1620" b="1" dirty="0">
                <a:solidFill>
                  <a:srgbClr val="FF0000"/>
                </a:solidFill>
                <a:latin typeface="+mn-lt"/>
                <a:ea typeface="Times New Roman" panose="02020603050405020304" pitchFamily="18" charset="0"/>
                <a:cs typeface="Aptos" panose="020B0004020202020204" pitchFamily="34" charset="0"/>
              </a:rPr>
              <a:t>soziale Komponente </a:t>
            </a:r>
            <a:r>
              <a:rPr lang="de-DE" sz="1620" b="1" dirty="0">
                <a:latin typeface="+mn-lt"/>
                <a:ea typeface="Times New Roman" panose="02020603050405020304" pitchFamily="18" charset="0"/>
                <a:cs typeface="Aptos" panose="020B0004020202020204" pitchFamily="34" charset="0"/>
              </a:rPr>
              <a:t>zur Besserstellung unterer Entgeltgruppen beinhalten.</a:t>
            </a:r>
            <a:endParaRPr lang="de-DE" sz="1620" b="1" dirty="0">
              <a:latin typeface="+mn-lt"/>
              <a:ea typeface="Aptos" panose="020B0004020202020204" pitchFamily="34" charset="0"/>
              <a:cs typeface="Aptos" panose="020B0004020202020204" pitchFamily="34" charset="0"/>
            </a:endParaRPr>
          </a:p>
          <a:p>
            <a:r>
              <a:rPr lang="de-DE" sz="1620" b="1" dirty="0">
                <a:latin typeface="+mn-lt"/>
                <a:ea typeface="Times New Roman" panose="02020603050405020304" pitchFamily="18" charset="0"/>
                <a:cs typeface="Aptos" panose="020B0004020202020204" pitchFamily="34" charset="0"/>
              </a:rPr>
              <a:t>Eine Verbesserung und Weiterentwicklung der Anspruchsmöglichkeiten für die </a:t>
            </a:r>
            <a:r>
              <a:rPr lang="de-DE" sz="1620" b="1" dirty="0">
                <a:solidFill>
                  <a:srgbClr val="FF0000"/>
                </a:solidFill>
                <a:latin typeface="+mn-lt"/>
                <a:ea typeface="Times New Roman" panose="02020603050405020304" pitchFamily="18" charset="0"/>
                <a:cs typeface="Aptos" panose="020B0004020202020204" pitchFamily="34" charset="0"/>
              </a:rPr>
              <a:t>tarifliche Freistellungszeit </a:t>
            </a:r>
            <a:br>
              <a:rPr lang="de-DE" sz="1620" b="1" dirty="0">
                <a:latin typeface="+mn-lt"/>
                <a:ea typeface="Times New Roman" panose="02020603050405020304" pitchFamily="18" charset="0"/>
                <a:cs typeface="Aptos" panose="020B0004020202020204" pitchFamily="34" charset="0"/>
              </a:rPr>
            </a:br>
            <a:r>
              <a:rPr lang="de-DE" sz="1620" b="1" dirty="0">
                <a:latin typeface="+mn-lt"/>
                <a:ea typeface="Times New Roman" panose="02020603050405020304" pitchFamily="18" charset="0"/>
                <a:cs typeface="Aptos" panose="020B0004020202020204" pitchFamily="34" charset="0"/>
              </a:rPr>
              <a:t>(„T-ZUG Tage“) soll erreicht werden.</a:t>
            </a:r>
            <a:endParaRPr lang="de-DE" sz="1620" b="1" dirty="0">
              <a:latin typeface="+mn-lt"/>
              <a:ea typeface="Aptos" panose="020B0004020202020204" pitchFamily="34" charset="0"/>
              <a:cs typeface="Aptos" panose="020B0004020202020204" pitchFamily="34" charset="0"/>
            </a:endParaRPr>
          </a:p>
          <a:p>
            <a:endParaRPr lang="de-DE" sz="1620" dirty="0">
              <a:latin typeface="+mn-lt"/>
              <a:ea typeface="Aptos" panose="020B0004020202020204" pitchFamily="34" charset="0"/>
              <a:cs typeface="Aptos" panose="020B0004020202020204" pitchFamily="34" charset="0"/>
            </a:endParaRPr>
          </a:p>
          <a:p>
            <a:endParaRPr lang="de-DE" sz="1800" dirty="0">
              <a:latin typeface="+mn-lt"/>
            </a:endParaRPr>
          </a:p>
        </p:txBody>
      </p:sp>
      <p:sp>
        <p:nvSpPr>
          <p:cNvPr id="4" name="Rechteck: abgerundete Ecken 3">
            <a:extLst>
              <a:ext uri="{FF2B5EF4-FFF2-40B4-BE49-F238E27FC236}">
                <a16:creationId xmlns:a16="http://schemas.microsoft.com/office/drawing/2014/main" id="{5CBC98F7-0531-7CDD-7533-38F603C7A05F}"/>
              </a:ext>
            </a:extLst>
          </p:cNvPr>
          <p:cNvSpPr/>
          <p:nvPr/>
        </p:nvSpPr>
        <p:spPr>
          <a:xfrm>
            <a:off x="682942" y="906871"/>
            <a:ext cx="6634507" cy="1788753"/>
          </a:xfrm>
          <a:prstGeom prst="roundRect">
            <a:avLst/>
          </a:prstGeom>
          <a:noFill/>
          <a:ln w="28575">
            <a:solidFill>
              <a:srgbClr val="E200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215"/>
          </a:p>
        </p:txBody>
      </p:sp>
      <p:sp>
        <p:nvSpPr>
          <p:cNvPr id="5" name="Rechteck: abgerundete Ecken 4">
            <a:extLst>
              <a:ext uri="{FF2B5EF4-FFF2-40B4-BE49-F238E27FC236}">
                <a16:creationId xmlns:a16="http://schemas.microsoft.com/office/drawing/2014/main" id="{9A7E5B5C-98C5-C67E-DA20-22BF5DC26A7E}"/>
              </a:ext>
            </a:extLst>
          </p:cNvPr>
          <p:cNvSpPr/>
          <p:nvPr/>
        </p:nvSpPr>
        <p:spPr>
          <a:xfrm>
            <a:off x="682942" y="2850540"/>
            <a:ext cx="6634507" cy="1788753"/>
          </a:xfrm>
          <a:prstGeom prst="roundRect">
            <a:avLst/>
          </a:prstGeom>
          <a:noFill/>
          <a:ln w="28575">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215"/>
          </a:p>
        </p:txBody>
      </p:sp>
      <p:pic>
        <p:nvPicPr>
          <p:cNvPr id="6" name="Grafik 5">
            <a:extLst>
              <a:ext uri="{FF2B5EF4-FFF2-40B4-BE49-F238E27FC236}">
                <a16:creationId xmlns:a16="http://schemas.microsoft.com/office/drawing/2014/main" id="{C68EB478-B40F-71EE-A475-0AE6B1FADC15}"/>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flipH="1">
            <a:off x="7409468" y="1196354"/>
            <a:ext cx="1130696" cy="3208734"/>
          </a:xfrm>
          <a:prstGeom prst="rect">
            <a:avLst/>
          </a:prstGeom>
        </p:spPr>
      </p:pic>
    </p:spTree>
    <p:extLst>
      <p:ext uri="{BB962C8B-B14F-4D97-AF65-F5344CB8AC3E}">
        <p14:creationId xmlns:p14="http://schemas.microsoft.com/office/powerpoint/2010/main" val="4194717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descr="Ein Bild, das Kleidung, Menschliches Gesicht, Person, Lächeln enthält.&#10;&#10;Automatisch generierte Beschreibung">
            <a:extLst>
              <a:ext uri="{FF2B5EF4-FFF2-40B4-BE49-F238E27FC236}">
                <a16:creationId xmlns:a16="http://schemas.microsoft.com/office/drawing/2014/main" id="{68635F88-54B2-9482-212C-340EA6EDAFEB}"/>
              </a:ext>
            </a:extLst>
          </p:cNvPr>
          <p:cNvPicPr>
            <a:picLocks noGrp="1" noChangeAspect="1"/>
          </p:cNvPicPr>
          <p:nvPr>
            <p:ph type="pic" sz="quarter" idx="15"/>
          </p:nvPr>
        </p:nvPicPr>
        <p:blipFill>
          <a:blip r:embed="rId3"/>
          <a:srcRect l="16578" r="16578"/>
          <a:stretch>
            <a:fillRect/>
          </a:stretch>
        </p:blipFill>
        <p:spPr>
          <a:xfrm>
            <a:off x="5870715" y="1845426"/>
            <a:ext cx="3587499" cy="3587499"/>
          </a:xfrm>
        </p:spPr>
      </p:pic>
      <p:sp>
        <p:nvSpPr>
          <p:cNvPr id="3" name="Titel 2">
            <a:extLst>
              <a:ext uri="{FF2B5EF4-FFF2-40B4-BE49-F238E27FC236}">
                <a16:creationId xmlns:a16="http://schemas.microsoft.com/office/drawing/2014/main" id="{D4F6E617-6DFD-8FBF-501A-26C17A482C37}"/>
              </a:ext>
            </a:extLst>
          </p:cNvPr>
          <p:cNvSpPr>
            <a:spLocks noGrp="1"/>
          </p:cNvSpPr>
          <p:nvPr>
            <p:ph type="title"/>
          </p:nvPr>
        </p:nvSpPr>
        <p:spPr>
          <a:xfrm>
            <a:off x="682944" y="483273"/>
            <a:ext cx="5445106" cy="450874"/>
          </a:xfrm>
        </p:spPr>
        <p:txBody>
          <a:bodyPr/>
          <a:lstStyle/>
          <a:p>
            <a:r>
              <a:rPr lang="de-DE" sz="3240" dirty="0"/>
              <a:t>Gemeinsam mehr erreichen</a:t>
            </a:r>
          </a:p>
        </p:txBody>
      </p:sp>
      <p:sp>
        <p:nvSpPr>
          <p:cNvPr id="4" name="Inhaltsplatzhalter 3">
            <a:extLst>
              <a:ext uri="{FF2B5EF4-FFF2-40B4-BE49-F238E27FC236}">
                <a16:creationId xmlns:a16="http://schemas.microsoft.com/office/drawing/2014/main" id="{BA606FE8-2677-5303-958C-320E4A2E9360}"/>
              </a:ext>
            </a:extLst>
          </p:cNvPr>
          <p:cNvSpPr>
            <a:spLocks noGrp="1"/>
          </p:cNvSpPr>
          <p:nvPr>
            <p:ph idx="1"/>
          </p:nvPr>
        </p:nvSpPr>
        <p:spPr>
          <a:xfrm>
            <a:off x="682944" y="1664579"/>
            <a:ext cx="7133676" cy="568207"/>
          </a:xfrm>
        </p:spPr>
        <p:txBody>
          <a:bodyPr>
            <a:normAutofit/>
          </a:bodyPr>
          <a:lstStyle/>
          <a:p>
            <a:pPr marL="1350" indent="0">
              <a:buNone/>
            </a:pPr>
            <a:r>
              <a:rPr lang="de-DE" sz="1620" dirty="0"/>
              <a:t>Nur wenn viele mitmachen, kann die IG Metall ein gutes Tarifergebnis </a:t>
            </a:r>
            <a:br>
              <a:rPr lang="de-DE" sz="1620" dirty="0"/>
            </a:br>
            <a:r>
              <a:rPr lang="de-DE" sz="1620" dirty="0"/>
              <a:t>erreichen.</a:t>
            </a:r>
          </a:p>
        </p:txBody>
      </p:sp>
      <p:sp>
        <p:nvSpPr>
          <p:cNvPr id="8" name="Titel 1">
            <a:extLst>
              <a:ext uri="{FF2B5EF4-FFF2-40B4-BE49-F238E27FC236}">
                <a16:creationId xmlns:a16="http://schemas.microsoft.com/office/drawing/2014/main" id="{99D6657F-7E99-FA76-282C-01CF7F704CFA}"/>
              </a:ext>
            </a:extLst>
          </p:cNvPr>
          <p:cNvSpPr txBox="1">
            <a:spLocks/>
          </p:cNvSpPr>
          <p:nvPr/>
        </p:nvSpPr>
        <p:spPr>
          <a:xfrm>
            <a:off x="682943" y="1170802"/>
            <a:ext cx="3889056" cy="348785"/>
          </a:xfrm>
          <a:prstGeom prst="rect">
            <a:avLst/>
          </a:prstGeom>
          <a:solidFill>
            <a:schemeClr val="tx1"/>
          </a:solidFill>
        </p:spPr>
        <p:txBody>
          <a:bodyPr vert="horz" lIns="0" tIns="0" rIns="0" bIns="0" rtlCol="0" anchor="b" anchorCtr="0">
            <a:noAutofit/>
          </a:bodyPr>
          <a:lstStyle>
            <a:lvl1pPr algn="l" defTabSz="685800" rtl="0" eaLnBrk="1" latinLnBrk="0" hangingPunct="1">
              <a:lnSpc>
                <a:spcPct val="90000"/>
              </a:lnSpc>
              <a:spcBef>
                <a:spcPct val="0"/>
              </a:spcBef>
              <a:buNone/>
              <a:defRPr sz="4000" b="1" i="0" kern="1200" cap="all" spc="200" baseline="0">
                <a:solidFill>
                  <a:srgbClr val="E3051B"/>
                </a:solidFill>
                <a:latin typeface="Meta Head IGM Cond Black" panose="02000506030000020004" pitchFamily="2" charset="77"/>
                <a:ea typeface="+mj-ea"/>
                <a:cs typeface="+mj-cs"/>
              </a:defRPr>
            </a:lvl1pPr>
          </a:lstStyle>
          <a:p>
            <a:pPr algn="ctr"/>
            <a:r>
              <a:rPr lang="de-DE" sz="2160" dirty="0">
                <a:solidFill>
                  <a:schemeClr val="bg1"/>
                </a:solidFill>
              </a:rPr>
              <a:t>Gemeinsam geht es. Besser!</a:t>
            </a:r>
          </a:p>
        </p:txBody>
      </p:sp>
      <p:sp>
        <p:nvSpPr>
          <p:cNvPr id="9" name="Titel 1">
            <a:extLst>
              <a:ext uri="{FF2B5EF4-FFF2-40B4-BE49-F238E27FC236}">
                <a16:creationId xmlns:a16="http://schemas.microsoft.com/office/drawing/2014/main" id="{AFB27F93-926D-55B4-E9CC-6627608E93C2}"/>
              </a:ext>
            </a:extLst>
          </p:cNvPr>
          <p:cNvSpPr txBox="1">
            <a:spLocks/>
          </p:cNvSpPr>
          <p:nvPr/>
        </p:nvSpPr>
        <p:spPr>
          <a:xfrm>
            <a:off x="691940" y="2229607"/>
            <a:ext cx="3395761" cy="342143"/>
          </a:xfrm>
          <a:prstGeom prst="rect">
            <a:avLst/>
          </a:prstGeom>
          <a:solidFill>
            <a:schemeClr val="tx1"/>
          </a:solidFill>
        </p:spPr>
        <p:txBody>
          <a:bodyPr vert="horz" lIns="0" tIns="0" rIns="0" bIns="0" rtlCol="0" anchor="b" anchorCtr="0">
            <a:noAutofit/>
          </a:bodyPr>
          <a:lstStyle>
            <a:lvl1pPr algn="l" defTabSz="685800" rtl="0" eaLnBrk="1" latinLnBrk="0" hangingPunct="1">
              <a:lnSpc>
                <a:spcPct val="90000"/>
              </a:lnSpc>
              <a:spcBef>
                <a:spcPct val="0"/>
              </a:spcBef>
              <a:buNone/>
              <a:defRPr sz="4000" b="1" i="0" kern="1200" cap="all" spc="200" baseline="0">
                <a:solidFill>
                  <a:srgbClr val="E3051B"/>
                </a:solidFill>
                <a:latin typeface="Meta Head IGM Cond Black" panose="02000506030000020004" pitchFamily="2" charset="77"/>
                <a:ea typeface="+mj-ea"/>
                <a:cs typeface="+mj-cs"/>
              </a:defRPr>
            </a:lvl1pPr>
          </a:lstStyle>
          <a:p>
            <a:pPr algn="ctr"/>
            <a:r>
              <a:rPr lang="de-DE" sz="2160" dirty="0">
                <a:solidFill>
                  <a:schemeClr val="bg1"/>
                </a:solidFill>
              </a:rPr>
              <a:t>Mitmachen. Rausgehen. </a:t>
            </a:r>
          </a:p>
        </p:txBody>
      </p:sp>
      <p:sp>
        <p:nvSpPr>
          <p:cNvPr id="10" name="Titel 1">
            <a:extLst>
              <a:ext uri="{FF2B5EF4-FFF2-40B4-BE49-F238E27FC236}">
                <a16:creationId xmlns:a16="http://schemas.microsoft.com/office/drawing/2014/main" id="{8778772B-E454-C5D2-FD4A-351F3DFA1D93}"/>
              </a:ext>
            </a:extLst>
          </p:cNvPr>
          <p:cNvSpPr txBox="1">
            <a:spLocks/>
          </p:cNvSpPr>
          <p:nvPr/>
        </p:nvSpPr>
        <p:spPr>
          <a:xfrm>
            <a:off x="691940" y="3463405"/>
            <a:ext cx="3337655" cy="342144"/>
          </a:xfrm>
          <a:prstGeom prst="rect">
            <a:avLst/>
          </a:prstGeom>
          <a:solidFill>
            <a:schemeClr val="tx1"/>
          </a:solidFill>
        </p:spPr>
        <p:txBody>
          <a:bodyPr vert="horz" lIns="0" tIns="0" rIns="0" bIns="0" rtlCol="0" anchor="b" anchorCtr="0">
            <a:noAutofit/>
          </a:bodyPr>
          <a:lstStyle>
            <a:lvl1pPr algn="l" defTabSz="685800" rtl="0" eaLnBrk="1" latinLnBrk="0" hangingPunct="1">
              <a:lnSpc>
                <a:spcPct val="90000"/>
              </a:lnSpc>
              <a:spcBef>
                <a:spcPct val="0"/>
              </a:spcBef>
              <a:buNone/>
              <a:defRPr sz="4000" b="1" i="0" kern="1200" cap="all" spc="200" baseline="0">
                <a:solidFill>
                  <a:srgbClr val="E3051B"/>
                </a:solidFill>
                <a:latin typeface="Meta Head IGM Cond Black" panose="02000506030000020004" pitchFamily="2" charset="77"/>
                <a:ea typeface="+mj-ea"/>
                <a:cs typeface="+mj-cs"/>
              </a:defRPr>
            </a:lvl1pPr>
          </a:lstStyle>
          <a:p>
            <a:pPr algn="ctr"/>
            <a:r>
              <a:rPr lang="de-DE" sz="2160" dirty="0">
                <a:solidFill>
                  <a:schemeClr val="bg1"/>
                </a:solidFill>
              </a:rPr>
              <a:t>Jetzt Mitglied werden. </a:t>
            </a:r>
          </a:p>
        </p:txBody>
      </p:sp>
      <p:sp>
        <p:nvSpPr>
          <p:cNvPr id="11" name="Inhaltsplatzhalter 3">
            <a:extLst>
              <a:ext uri="{FF2B5EF4-FFF2-40B4-BE49-F238E27FC236}">
                <a16:creationId xmlns:a16="http://schemas.microsoft.com/office/drawing/2014/main" id="{D543F8C0-A9DB-5BD2-140C-64BD5C80DCD5}"/>
              </a:ext>
            </a:extLst>
          </p:cNvPr>
          <p:cNvSpPr txBox="1">
            <a:spLocks/>
          </p:cNvSpPr>
          <p:nvPr/>
        </p:nvSpPr>
        <p:spPr>
          <a:xfrm>
            <a:off x="705431" y="2800080"/>
            <a:ext cx="5357022" cy="568207"/>
          </a:xfrm>
          <a:prstGeom prst="rect">
            <a:avLst/>
          </a:prstGeom>
        </p:spPr>
        <p:txBody>
          <a:bodyPr vert="horz" lIns="0" tIns="0" rIns="0" bIns="0" rtlCol="0">
            <a:normAutofit/>
          </a:bodyPr>
          <a:lstStyle>
            <a:lvl1pPr marL="311997" indent="-310497" algn="l" defTabSz="761992" rtl="0" eaLnBrk="1" latinLnBrk="0" hangingPunct="1">
              <a:lnSpc>
                <a:spcPct val="90000"/>
              </a:lnSpc>
              <a:spcBef>
                <a:spcPts val="833"/>
              </a:spcBef>
              <a:buSzPct val="90000"/>
              <a:buFontTx/>
              <a:buBlip>
                <a:blip r:embed="rId4"/>
              </a:buBlip>
              <a:defRPr sz="2000" b="0" i="0" kern="1200">
                <a:solidFill>
                  <a:srgbClr val="3C3C3B"/>
                </a:solidFill>
                <a:latin typeface="Meta IGM" panose="02000503040000020004" pitchFamily="2" charset="0"/>
                <a:ea typeface="+mn-ea"/>
                <a:cs typeface="+mn-cs"/>
              </a:defRPr>
            </a:lvl1pPr>
            <a:lvl2pPr marL="651493" indent="-310497" algn="l" defTabSz="761992" rtl="0" eaLnBrk="1" latinLnBrk="0" hangingPunct="1">
              <a:lnSpc>
                <a:spcPct val="90000"/>
              </a:lnSpc>
              <a:spcBef>
                <a:spcPts val="833"/>
              </a:spcBef>
              <a:buSzPct val="90000"/>
              <a:buFontTx/>
              <a:buBlip>
                <a:blip r:embed="rId4"/>
              </a:buBlip>
              <a:defRPr sz="2000" b="0" i="0" kern="1200">
                <a:solidFill>
                  <a:srgbClr val="3C3C3B"/>
                </a:solidFill>
                <a:latin typeface="Meta IGM" panose="02000503040000020004" pitchFamily="2" charset="0"/>
                <a:ea typeface="+mn-ea"/>
                <a:cs typeface="+mn-cs"/>
              </a:defRPr>
            </a:lvl2pPr>
            <a:lvl3pPr marL="999490" indent="-317497" algn="l" defTabSz="761992" rtl="0" eaLnBrk="1" latinLnBrk="0" hangingPunct="1">
              <a:lnSpc>
                <a:spcPct val="90000"/>
              </a:lnSpc>
              <a:spcBef>
                <a:spcPts val="833"/>
              </a:spcBef>
              <a:buSzPct val="90000"/>
              <a:buFontTx/>
              <a:buBlip>
                <a:blip r:embed="rId4"/>
              </a:buBlip>
              <a:defRPr sz="2000" b="0" i="0" kern="1200">
                <a:solidFill>
                  <a:srgbClr val="3C3C3B"/>
                </a:solidFill>
                <a:latin typeface="Meta IGM" panose="02000503040000020004" pitchFamily="2" charset="0"/>
                <a:ea typeface="+mn-ea"/>
                <a:cs typeface="+mn-cs"/>
              </a:defRPr>
            </a:lvl3pPr>
            <a:lvl4pPr marL="1333487" indent="-310497" algn="l" defTabSz="761992" rtl="0" eaLnBrk="1" latinLnBrk="0" hangingPunct="1">
              <a:lnSpc>
                <a:spcPct val="90000"/>
              </a:lnSpc>
              <a:spcBef>
                <a:spcPts val="833"/>
              </a:spcBef>
              <a:buSzPct val="90000"/>
              <a:buFontTx/>
              <a:buBlip>
                <a:blip r:embed="rId4"/>
              </a:buBlip>
              <a:defRPr sz="2000" b="0" i="0" kern="1200">
                <a:solidFill>
                  <a:srgbClr val="3C3C3B"/>
                </a:solidFill>
                <a:latin typeface="Meta IGM" panose="02000503040000020004" pitchFamily="2" charset="0"/>
                <a:ea typeface="+mn-ea"/>
                <a:cs typeface="+mn-cs"/>
              </a:defRPr>
            </a:lvl4pPr>
            <a:lvl5pPr marL="1634484" indent="-270497" algn="l" defTabSz="761992" rtl="0" eaLnBrk="1" latinLnBrk="0" hangingPunct="1">
              <a:lnSpc>
                <a:spcPct val="90000"/>
              </a:lnSpc>
              <a:spcBef>
                <a:spcPts val="833"/>
              </a:spcBef>
              <a:buFontTx/>
              <a:buBlip>
                <a:blip r:embed="rId4"/>
              </a:buBlip>
              <a:defRPr sz="2000" b="0" i="0" kern="1200">
                <a:solidFill>
                  <a:srgbClr val="3C3C3B"/>
                </a:solidFill>
                <a:latin typeface="Meta IGM" panose="02000503040000020004" pitchFamily="2" charset="0"/>
                <a:ea typeface="+mn-ea"/>
                <a:cs typeface="+mn-cs"/>
              </a:defRPr>
            </a:lvl5pPr>
            <a:lvl6pPr marL="2095479"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75"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471"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468"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pPr marL="1350" indent="0">
              <a:buNone/>
            </a:pPr>
            <a:r>
              <a:rPr lang="de-DE" sz="1620" dirty="0"/>
              <a:t>Beteiligt Euch an unseren Aktionen und - wenn nötig - an unseren Warnstreiks!</a:t>
            </a:r>
          </a:p>
        </p:txBody>
      </p:sp>
      <p:sp>
        <p:nvSpPr>
          <p:cNvPr id="12" name="Inhaltsplatzhalter 3">
            <a:extLst>
              <a:ext uri="{FF2B5EF4-FFF2-40B4-BE49-F238E27FC236}">
                <a16:creationId xmlns:a16="http://schemas.microsoft.com/office/drawing/2014/main" id="{CD7640C3-FE5E-CB82-E123-3D7573C91B6B}"/>
              </a:ext>
            </a:extLst>
          </p:cNvPr>
          <p:cNvSpPr txBox="1">
            <a:spLocks/>
          </p:cNvSpPr>
          <p:nvPr/>
        </p:nvSpPr>
        <p:spPr>
          <a:xfrm>
            <a:off x="714426" y="4016526"/>
            <a:ext cx="5357022" cy="568207"/>
          </a:xfrm>
          <a:prstGeom prst="rect">
            <a:avLst/>
          </a:prstGeom>
        </p:spPr>
        <p:txBody>
          <a:bodyPr vert="horz" lIns="0" tIns="0" rIns="0" bIns="0" rtlCol="0">
            <a:normAutofit/>
          </a:bodyPr>
          <a:lstStyle>
            <a:lvl1pPr marL="311997" indent="-310497" algn="l" defTabSz="761992" rtl="0" eaLnBrk="1" latinLnBrk="0" hangingPunct="1">
              <a:lnSpc>
                <a:spcPct val="90000"/>
              </a:lnSpc>
              <a:spcBef>
                <a:spcPts val="833"/>
              </a:spcBef>
              <a:buSzPct val="90000"/>
              <a:buFontTx/>
              <a:buBlip>
                <a:blip r:embed="rId4"/>
              </a:buBlip>
              <a:defRPr sz="2000" b="0" i="0" kern="1200">
                <a:solidFill>
                  <a:srgbClr val="3C3C3B"/>
                </a:solidFill>
                <a:latin typeface="Meta IGM" panose="02000503040000020004" pitchFamily="2" charset="0"/>
                <a:ea typeface="+mn-ea"/>
                <a:cs typeface="+mn-cs"/>
              </a:defRPr>
            </a:lvl1pPr>
            <a:lvl2pPr marL="651493" indent="-310497" algn="l" defTabSz="761992" rtl="0" eaLnBrk="1" latinLnBrk="0" hangingPunct="1">
              <a:lnSpc>
                <a:spcPct val="90000"/>
              </a:lnSpc>
              <a:spcBef>
                <a:spcPts val="833"/>
              </a:spcBef>
              <a:buSzPct val="90000"/>
              <a:buFontTx/>
              <a:buBlip>
                <a:blip r:embed="rId4"/>
              </a:buBlip>
              <a:defRPr sz="2000" b="0" i="0" kern="1200">
                <a:solidFill>
                  <a:srgbClr val="3C3C3B"/>
                </a:solidFill>
                <a:latin typeface="Meta IGM" panose="02000503040000020004" pitchFamily="2" charset="0"/>
                <a:ea typeface="+mn-ea"/>
                <a:cs typeface="+mn-cs"/>
              </a:defRPr>
            </a:lvl2pPr>
            <a:lvl3pPr marL="999490" indent="-317497" algn="l" defTabSz="761992" rtl="0" eaLnBrk="1" latinLnBrk="0" hangingPunct="1">
              <a:lnSpc>
                <a:spcPct val="90000"/>
              </a:lnSpc>
              <a:spcBef>
                <a:spcPts val="833"/>
              </a:spcBef>
              <a:buSzPct val="90000"/>
              <a:buFontTx/>
              <a:buBlip>
                <a:blip r:embed="rId4"/>
              </a:buBlip>
              <a:defRPr sz="2000" b="0" i="0" kern="1200">
                <a:solidFill>
                  <a:srgbClr val="3C3C3B"/>
                </a:solidFill>
                <a:latin typeface="Meta IGM" panose="02000503040000020004" pitchFamily="2" charset="0"/>
                <a:ea typeface="+mn-ea"/>
                <a:cs typeface="+mn-cs"/>
              </a:defRPr>
            </a:lvl3pPr>
            <a:lvl4pPr marL="1333487" indent="-310497" algn="l" defTabSz="761992" rtl="0" eaLnBrk="1" latinLnBrk="0" hangingPunct="1">
              <a:lnSpc>
                <a:spcPct val="90000"/>
              </a:lnSpc>
              <a:spcBef>
                <a:spcPts val="833"/>
              </a:spcBef>
              <a:buSzPct val="90000"/>
              <a:buFontTx/>
              <a:buBlip>
                <a:blip r:embed="rId4"/>
              </a:buBlip>
              <a:defRPr sz="2000" b="0" i="0" kern="1200">
                <a:solidFill>
                  <a:srgbClr val="3C3C3B"/>
                </a:solidFill>
                <a:latin typeface="Meta IGM" panose="02000503040000020004" pitchFamily="2" charset="0"/>
                <a:ea typeface="+mn-ea"/>
                <a:cs typeface="+mn-cs"/>
              </a:defRPr>
            </a:lvl4pPr>
            <a:lvl5pPr marL="1634484" indent="-270497" algn="l" defTabSz="761992" rtl="0" eaLnBrk="1" latinLnBrk="0" hangingPunct="1">
              <a:lnSpc>
                <a:spcPct val="90000"/>
              </a:lnSpc>
              <a:spcBef>
                <a:spcPts val="833"/>
              </a:spcBef>
              <a:buFontTx/>
              <a:buBlip>
                <a:blip r:embed="rId4"/>
              </a:buBlip>
              <a:defRPr sz="2000" b="0" i="0" kern="1200">
                <a:solidFill>
                  <a:srgbClr val="3C3C3B"/>
                </a:solidFill>
                <a:latin typeface="Meta IGM" panose="02000503040000020004" pitchFamily="2" charset="0"/>
                <a:ea typeface="+mn-ea"/>
                <a:cs typeface="+mn-cs"/>
              </a:defRPr>
            </a:lvl5pPr>
            <a:lvl6pPr marL="2095479"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75"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471"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468"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pPr marL="1350" indent="0">
              <a:buNone/>
            </a:pPr>
            <a:r>
              <a:rPr lang="de-DE" sz="1620" dirty="0"/>
              <a:t>Tretet in die IG Metall ein und werdet Teil einer starken Gemeinschaft – für gute Arbeit und ein gutes Leben!</a:t>
            </a:r>
          </a:p>
        </p:txBody>
      </p:sp>
    </p:spTree>
    <p:extLst>
      <p:ext uri="{BB962C8B-B14F-4D97-AF65-F5344CB8AC3E}">
        <p14:creationId xmlns:p14="http://schemas.microsoft.com/office/powerpoint/2010/main" val="2250568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30FE02-F3DD-7882-6B08-44FB749DB4DF}"/>
              </a:ext>
            </a:extLst>
          </p:cNvPr>
          <p:cNvSpPr>
            <a:spLocks noGrp="1"/>
          </p:cNvSpPr>
          <p:nvPr>
            <p:ph type="title"/>
          </p:nvPr>
        </p:nvSpPr>
        <p:spPr>
          <a:xfrm>
            <a:off x="682942" y="307926"/>
            <a:ext cx="3550376" cy="450874"/>
          </a:xfrm>
        </p:spPr>
        <p:txBody>
          <a:bodyPr/>
          <a:lstStyle/>
          <a:p>
            <a:r>
              <a:rPr lang="de-DE" sz="3240" dirty="0"/>
              <a:t>So geht es weiter</a:t>
            </a:r>
          </a:p>
        </p:txBody>
      </p:sp>
      <p:sp>
        <p:nvSpPr>
          <p:cNvPr id="5" name="Rechteck: abgerundete Ecken 4">
            <a:extLst>
              <a:ext uri="{FF2B5EF4-FFF2-40B4-BE49-F238E27FC236}">
                <a16:creationId xmlns:a16="http://schemas.microsoft.com/office/drawing/2014/main" id="{C4ED59B3-0217-3561-4F93-4B2406F14664}"/>
              </a:ext>
            </a:extLst>
          </p:cNvPr>
          <p:cNvSpPr/>
          <p:nvPr/>
        </p:nvSpPr>
        <p:spPr>
          <a:xfrm>
            <a:off x="674691" y="1988261"/>
            <a:ext cx="2769118" cy="772181"/>
          </a:xfrm>
          <a:prstGeom prst="roundRect">
            <a:avLst/>
          </a:prstGeom>
          <a:solidFill>
            <a:schemeClr val="tx2">
              <a:lumMod val="60000"/>
              <a:lumOff val="40000"/>
            </a:schemeClr>
          </a:solidFill>
          <a:ln>
            <a:noFill/>
          </a:ln>
          <a:effectLst/>
        </p:spPr>
        <p:style>
          <a:lnRef idx="2">
            <a:schemeClr val="dk1">
              <a:shade val="50000"/>
            </a:schemeClr>
          </a:lnRef>
          <a:fillRef idx="1">
            <a:schemeClr val="dk1"/>
          </a:fillRef>
          <a:effectRef idx="0">
            <a:schemeClr val="dk1"/>
          </a:effectRef>
          <a:fontRef idx="minor">
            <a:schemeClr val="lt1"/>
          </a:fontRef>
        </p:style>
        <p:txBody>
          <a:bodyPr lIns="52488" tIns="26244" rIns="52488" bIns="26244" rtlCol="0" anchor="ctr" anchorCtr="0"/>
          <a:lstStyle/>
          <a:p>
            <a:pPr defTabSz="555485">
              <a:defRPr/>
            </a:pPr>
            <a:r>
              <a:rPr lang="de-DE" sz="1440" dirty="0">
                <a:solidFill>
                  <a:srgbClr val="FFFFFF"/>
                </a:solidFill>
                <a:latin typeface="Meta IGM"/>
              </a:rPr>
              <a:t>Zum 30.09.2024</a:t>
            </a:r>
          </a:p>
          <a:p>
            <a:pPr defTabSz="555485">
              <a:defRPr/>
            </a:pPr>
            <a:r>
              <a:rPr lang="de-DE" sz="1800" b="1" dirty="0">
                <a:solidFill>
                  <a:srgbClr val="FFFFFF"/>
                </a:solidFill>
                <a:latin typeface="Meta IGM"/>
              </a:rPr>
              <a:t>Die Entgelttarifverträge laufen aus. </a:t>
            </a:r>
          </a:p>
        </p:txBody>
      </p:sp>
      <p:sp>
        <p:nvSpPr>
          <p:cNvPr id="6" name="Rechteck: abgerundete Ecken 5">
            <a:extLst>
              <a:ext uri="{FF2B5EF4-FFF2-40B4-BE49-F238E27FC236}">
                <a16:creationId xmlns:a16="http://schemas.microsoft.com/office/drawing/2014/main" id="{F1F8B971-0DA3-8B95-7078-B93ECF4F2BEE}"/>
              </a:ext>
            </a:extLst>
          </p:cNvPr>
          <p:cNvSpPr/>
          <p:nvPr/>
        </p:nvSpPr>
        <p:spPr>
          <a:xfrm>
            <a:off x="674691" y="1024717"/>
            <a:ext cx="3448955" cy="811117"/>
          </a:xfrm>
          <a:prstGeom prst="roundRect">
            <a:avLst/>
          </a:prstGeom>
          <a:solidFill>
            <a:schemeClr val="tx1"/>
          </a:solidFill>
          <a:ln>
            <a:noFill/>
          </a:ln>
          <a:effectLst/>
        </p:spPr>
        <p:style>
          <a:lnRef idx="2">
            <a:schemeClr val="dk1">
              <a:shade val="50000"/>
            </a:schemeClr>
          </a:lnRef>
          <a:fillRef idx="1">
            <a:schemeClr val="dk1"/>
          </a:fillRef>
          <a:effectRef idx="0">
            <a:schemeClr val="dk1"/>
          </a:effectRef>
          <a:fontRef idx="minor">
            <a:schemeClr val="lt1"/>
          </a:fontRef>
        </p:style>
        <p:txBody>
          <a:bodyPr lIns="52488" tIns="26244" rIns="52488" bIns="26244" rtlCol="0" anchor="ctr" anchorCtr="0"/>
          <a:lstStyle/>
          <a:p>
            <a:pPr defTabSz="555485">
              <a:defRPr/>
            </a:pPr>
            <a:r>
              <a:rPr lang="de-DE" sz="1440" dirty="0">
                <a:solidFill>
                  <a:srgbClr val="FFFFFF"/>
                </a:solidFill>
                <a:latin typeface="Meta IGM"/>
              </a:rPr>
              <a:t>Bis zum 16.09. 2024</a:t>
            </a:r>
          </a:p>
          <a:p>
            <a:pPr defTabSz="555485">
              <a:defRPr/>
            </a:pPr>
            <a:r>
              <a:rPr lang="de-DE" sz="1800" b="1" dirty="0">
                <a:solidFill>
                  <a:srgbClr val="FFFFFF"/>
                </a:solidFill>
                <a:latin typeface="Meta IGM"/>
              </a:rPr>
              <a:t>Start der regionalen Tarifverhandlungen. </a:t>
            </a:r>
          </a:p>
        </p:txBody>
      </p:sp>
      <p:sp>
        <p:nvSpPr>
          <p:cNvPr id="7" name="Rechteck: abgerundete Ecken 6">
            <a:extLst>
              <a:ext uri="{FF2B5EF4-FFF2-40B4-BE49-F238E27FC236}">
                <a16:creationId xmlns:a16="http://schemas.microsoft.com/office/drawing/2014/main" id="{3DA40AF2-FB1C-7DB7-72CA-7855615E7918}"/>
              </a:ext>
            </a:extLst>
          </p:cNvPr>
          <p:cNvSpPr/>
          <p:nvPr/>
        </p:nvSpPr>
        <p:spPr>
          <a:xfrm>
            <a:off x="674691" y="2876796"/>
            <a:ext cx="2769118" cy="671814"/>
          </a:xfrm>
          <a:prstGeom prst="roundRect">
            <a:avLst/>
          </a:prstGeom>
          <a:solidFill>
            <a:schemeClr val="tx2">
              <a:lumMod val="60000"/>
              <a:lumOff val="40000"/>
            </a:schemeClr>
          </a:solidFill>
          <a:ln>
            <a:noFill/>
          </a:ln>
          <a:effectLst/>
        </p:spPr>
        <p:style>
          <a:lnRef idx="2">
            <a:schemeClr val="dk1">
              <a:shade val="50000"/>
            </a:schemeClr>
          </a:lnRef>
          <a:fillRef idx="1">
            <a:schemeClr val="dk1"/>
          </a:fillRef>
          <a:effectRef idx="0">
            <a:schemeClr val="dk1"/>
          </a:effectRef>
          <a:fontRef idx="minor">
            <a:schemeClr val="lt1"/>
          </a:fontRef>
        </p:style>
        <p:txBody>
          <a:bodyPr lIns="52488" tIns="26244" rIns="52488" bIns="26244" rtlCol="0" anchor="ctr" anchorCtr="0"/>
          <a:lstStyle/>
          <a:p>
            <a:pPr defTabSz="555485">
              <a:defRPr/>
            </a:pPr>
            <a:r>
              <a:rPr lang="de-DE" sz="1440" dirty="0">
                <a:solidFill>
                  <a:srgbClr val="FFFFFF"/>
                </a:solidFill>
                <a:latin typeface="Meta IGM"/>
              </a:rPr>
              <a:t>Am 28.10., 24:00 Uhr</a:t>
            </a:r>
          </a:p>
          <a:p>
            <a:pPr defTabSz="555485">
              <a:defRPr/>
            </a:pPr>
            <a:r>
              <a:rPr lang="de-DE" sz="1800" b="1" dirty="0">
                <a:solidFill>
                  <a:srgbClr val="FFFFFF"/>
                </a:solidFill>
                <a:latin typeface="Meta IGM"/>
              </a:rPr>
              <a:t>Die Friedenspflicht endet.</a:t>
            </a:r>
          </a:p>
        </p:txBody>
      </p:sp>
      <p:sp>
        <p:nvSpPr>
          <p:cNvPr id="8" name="Rechteck: abgerundete Ecken 7">
            <a:extLst>
              <a:ext uri="{FF2B5EF4-FFF2-40B4-BE49-F238E27FC236}">
                <a16:creationId xmlns:a16="http://schemas.microsoft.com/office/drawing/2014/main" id="{D40E05A7-197B-1048-81D6-7FC773568F51}"/>
              </a:ext>
            </a:extLst>
          </p:cNvPr>
          <p:cNvSpPr/>
          <p:nvPr/>
        </p:nvSpPr>
        <p:spPr>
          <a:xfrm>
            <a:off x="674691" y="3710794"/>
            <a:ext cx="3448955" cy="850617"/>
          </a:xfrm>
          <a:prstGeom prst="roundRect">
            <a:avLst/>
          </a:prstGeom>
          <a:solidFill>
            <a:srgbClr val="E2051A"/>
          </a:solidFill>
          <a:ln>
            <a:noFill/>
          </a:ln>
          <a:effectLst/>
        </p:spPr>
        <p:style>
          <a:lnRef idx="2">
            <a:schemeClr val="dk1">
              <a:shade val="50000"/>
            </a:schemeClr>
          </a:lnRef>
          <a:fillRef idx="1">
            <a:schemeClr val="dk1"/>
          </a:fillRef>
          <a:effectRef idx="0">
            <a:schemeClr val="dk1"/>
          </a:effectRef>
          <a:fontRef idx="minor">
            <a:schemeClr val="lt1"/>
          </a:fontRef>
        </p:style>
        <p:txBody>
          <a:bodyPr lIns="52488" tIns="26244" rIns="52488" bIns="26244" rtlCol="0" anchor="ctr" anchorCtr="0"/>
          <a:lstStyle/>
          <a:p>
            <a:pPr defTabSz="555485">
              <a:defRPr/>
            </a:pPr>
            <a:r>
              <a:rPr lang="de-DE" sz="1440" dirty="0">
                <a:solidFill>
                  <a:srgbClr val="FFFFFF"/>
                </a:solidFill>
                <a:latin typeface="Meta IGM"/>
              </a:rPr>
              <a:t>Ab 29.10.2024</a:t>
            </a:r>
          </a:p>
          <a:p>
            <a:pPr defTabSz="555485">
              <a:defRPr/>
            </a:pPr>
            <a:r>
              <a:rPr lang="de-DE" sz="1800" b="1" dirty="0">
                <a:solidFill>
                  <a:srgbClr val="FFFFFF"/>
                </a:solidFill>
                <a:latin typeface="Meta IGM"/>
              </a:rPr>
              <a:t>Wenn nötig: Warnstreiks in den Betrieben.</a:t>
            </a:r>
          </a:p>
        </p:txBody>
      </p:sp>
    </p:spTree>
    <p:extLst>
      <p:ext uri="{BB962C8B-B14F-4D97-AF65-F5344CB8AC3E}">
        <p14:creationId xmlns:p14="http://schemas.microsoft.com/office/powerpoint/2010/main" val="3992252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31639" y="475659"/>
            <a:ext cx="4140361" cy="2546851"/>
          </a:xfrm>
          <a:prstGeom prst="rect">
            <a:avLst/>
          </a:prstGeom>
          <a:noFill/>
          <a:ln>
            <a:solidFill>
              <a:srgbClr val="000000"/>
            </a:solidFill>
          </a:ln>
        </p:spPr>
        <p:txBody>
          <a:bodyPr wrap="square" rtlCol="0">
            <a:spAutoFit/>
          </a:bodyPr>
          <a:lstStyle/>
          <a:p>
            <a:r>
              <a:rPr lang="de-DE" sz="1400" b="1" dirty="0">
                <a:solidFill>
                  <a:srgbClr val="000000"/>
                </a:solidFill>
              </a:rPr>
              <a:t>Ausdauer lohnt sich!</a:t>
            </a:r>
          </a:p>
          <a:p>
            <a:r>
              <a:rPr lang="de-DE" sz="1400" dirty="0">
                <a:solidFill>
                  <a:srgbClr val="000000"/>
                </a:solidFill>
              </a:rPr>
              <a:t>Die US-amerikanischen Fußballerinnen haben gegenüber ihren deutschen Kolleginnen einen Vorteil: </a:t>
            </a:r>
            <a:r>
              <a:rPr lang="de-DE" sz="1600" b="1" dirty="0">
                <a:solidFill>
                  <a:srgbClr val="000000"/>
                </a:solidFill>
              </a:rPr>
              <a:t>Seit 2022 gibt es einen Tarifvertrag, der ihnen eine genauso hohe Vergütung garantiert wie den US-Fußballern. </a:t>
            </a:r>
          </a:p>
          <a:p>
            <a:r>
              <a:rPr lang="de-DE" sz="1400" dirty="0">
                <a:solidFill>
                  <a:srgbClr val="000000"/>
                </a:solidFill>
              </a:rPr>
              <a:t>Die US-Fußballerinnen sind übrigens auch erfolgreicher als die Männer (genauso wie die deutschen Spielerinnen, sie verdienen allerdings bei weitem nicht das gleiche). </a:t>
            </a:r>
          </a:p>
          <a:p>
            <a:endParaRPr lang="de-DE" dirty="0"/>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80580" y="1533641"/>
            <a:ext cx="3055497" cy="3055497"/>
          </a:xfrm>
          <a:prstGeom prst="rect">
            <a:avLst/>
          </a:prstGeom>
        </p:spPr>
      </p:pic>
    </p:spTree>
    <p:extLst>
      <p:ext uri="{BB962C8B-B14F-4D97-AF65-F5344CB8AC3E}">
        <p14:creationId xmlns:p14="http://schemas.microsoft.com/office/powerpoint/2010/main" val="2722670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9220" y="-1291365"/>
            <a:ext cx="7851480" cy="7619872"/>
          </a:xfrm>
          <a:prstGeom prst="rect">
            <a:avLst/>
          </a:prstGeom>
        </p:spPr>
      </p:pic>
      <p:sp>
        <p:nvSpPr>
          <p:cNvPr id="10" name="Textfeld 9"/>
          <p:cNvSpPr txBox="1"/>
          <p:nvPr/>
        </p:nvSpPr>
        <p:spPr>
          <a:xfrm>
            <a:off x="94881" y="2039560"/>
            <a:ext cx="4586177" cy="769441"/>
          </a:xfrm>
          <a:prstGeom prst="rect">
            <a:avLst/>
          </a:prstGeom>
          <a:noFill/>
        </p:spPr>
        <p:txBody>
          <a:bodyPr wrap="square" rtlCol="0">
            <a:spAutoFit/>
          </a:bodyPr>
          <a:lstStyle/>
          <a:p>
            <a:r>
              <a:rPr lang="de-DE" sz="4400" b="1" dirty="0">
                <a:solidFill>
                  <a:srgbClr val="FFC000"/>
                </a:solidFill>
              </a:rPr>
              <a:t>Das wäre</a:t>
            </a:r>
            <a:r>
              <a:rPr lang="de-DE" sz="4400" b="1" dirty="0">
                <a:solidFill>
                  <a:schemeClr val="accent5">
                    <a:lumMod val="50000"/>
                  </a:schemeClr>
                </a:solidFill>
              </a:rPr>
              <a:t> gerecht</a:t>
            </a:r>
          </a:p>
        </p:txBody>
      </p:sp>
      <p:sp>
        <p:nvSpPr>
          <p:cNvPr id="2" name="Rechteck 1"/>
          <p:cNvSpPr/>
          <p:nvPr/>
        </p:nvSpPr>
        <p:spPr>
          <a:xfrm>
            <a:off x="250825" y="4731026"/>
            <a:ext cx="1649537" cy="318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2668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1D63F3C-1BE0-AE33-8642-7EF2BADB38E7}"/>
              </a:ext>
            </a:extLst>
          </p:cNvPr>
          <p:cNvPicPr>
            <a:picLocks noChangeAspect="1"/>
          </p:cNvPicPr>
          <p:nvPr/>
        </p:nvPicPr>
        <p:blipFill>
          <a:blip r:embed="rId3"/>
          <a:stretch>
            <a:fillRect/>
          </a:stretch>
        </p:blipFill>
        <p:spPr>
          <a:xfrm>
            <a:off x="118334" y="-1020187"/>
            <a:ext cx="8907331" cy="6252597"/>
          </a:xfrm>
          <a:prstGeom prst="rect">
            <a:avLst/>
          </a:prstGeom>
        </p:spPr>
      </p:pic>
    </p:spTree>
    <p:extLst>
      <p:ext uri="{BB962C8B-B14F-4D97-AF65-F5344CB8AC3E}">
        <p14:creationId xmlns:p14="http://schemas.microsoft.com/office/powerpoint/2010/main" val="2365613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0" y="616070"/>
            <a:ext cx="8166100" cy="4247317"/>
          </a:xfrm>
          <a:prstGeom prst="rect">
            <a:avLst/>
          </a:prstGeom>
          <a:noFill/>
        </p:spPr>
        <p:txBody>
          <a:bodyPr wrap="square" rtlCol="0">
            <a:spAutoFit/>
          </a:bodyPr>
          <a:lstStyle/>
          <a:p>
            <a:pPr algn="ctr"/>
            <a:r>
              <a:rPr lang="de-DE" sz="9000" b="1" dirty="0">
                <a:solidFill>
                  <a:srgbClr val="3C3C3B"/>
                </a:solidFill>
                <a:latin typeface="Freestyle Script" panose="030804020302050B0404" pitchFamily="66" charset="0"/>
              </a:rPr>
              <a:t>Warum gibt es trotz Tarifvertrag eine Entgeltlücke?</a:t>
            </a:r>
            <a:r>
              <a:rPr lang="de-DE" sz="9000" dirty="0">
                <a:solidFill>
                  <a:srgbClr val="E3051B"/>
                </a:solidFill>
              </a:rPr>
              <a:t> </a:t>
            </a:r>
          </a:p>
        </p:txBody>
      </p:sp>
    </p:spTree>
    <p:extLst>
      <p:ext uri="{BB962C8B-B14F-4D97-AF65-F5344CB8AC3E}">
        <p14:creationId xmlns:p14="http://schemas.microsoft.com/office/powerpoint/2010/main" val="162590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692727" y="1109996"/>
            <a:ext cx="5460938" cy="2885405"/>
          </a:xfrm>
          <a:prstGeom prst="rect">
            <a:avLst/>
          </a:prstGeom>
          <a:noFill/>
        </p:spPr>
        <p:txBody>
          <a:bodyPr wrap="square" rtlCol="0">
            <a:spAutoFit/>
          </a:bodyPr>
          <a:lstStyle/>
          <a:p>
            <a:r>
              <a:rPr lang="de-DE" sz="2400" i="1" dirty="0">
                <a:solidFill>
                  <a:schemeClr val="accent6">
                    <a:lumMod val="10000"/>
                  </a:schemeClr>
                </a:solidFill>
              </a:rPr>
              <a:t>Dass es in Betrieben eine Entgeltlücke gibt, hat also strukturelle Ursachen und bedeutet nicht zwangsläufig, dass Frauen mittelbar diskriminiert werden.</a:t>
            </a:r>
          </a:p>
          <a:p>
            <a:r>
              <a:rPr lang="de-DE" sz="2400" i="1" dirty="0">
                <a:solidFill>
                  <a:schemeClr val="accent6">
                    <a:lumMod val="10000"/>
                  </a:schemeClr>
                </a:solidFill>
              </a:rPr>
              <a:t>Es bedeutet aber, dass Frauen und Männer nicht die gleichen beruflichen Entwicklungsmöglichkeiten haben.</a:t>
            </a:r>
            <a:r>
              <a:rPr lang="de-DE" i="1" dirty="0"/>
              <a:t> </a:t>
            </a:r>
          </a:p>
          <a:p>
            <a:endParaRPr lang="de-DE" dirty="0" err="1">
              <a:solidFill>
                <a:schemeClr val="accent5">
                  <a:lumMod val="50000"/>
                </a:schemeClr>
              </a:solidFill>
            </a:endParaRPr>
          </a:p>
        </p:txBody>
      </p:sp>
      <p:pic>
        <p:nvPicPr>
          <p:cNvPr id="6" name="Grafik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07494" y="1598141"/>
            <a:ext cx="1679489" cy="1679489"/>
          </a:xfrm>
          <a:prstGeom prst="rect">
            <a:avLst/>
          </a:prstGeom>
        </p:spPr>
      </p:pic>
    </p:spTree>
    <p:extLst>
      <p:ext uri="{BB962C8B-B14F-4D97-AF65-F5344CB8AC3E}">
        <p14:creationId xmlns:p14="http://schemas.microsoft.com/office/powerpoint/2010/main" val="3068428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7341" y="-640080"/>
            <a:ext cx="9531341" cy="5892102"/>
          </a:xfrm>
          <a:prstGeom prst="rect">
            <a:avLst/>
          </a:prstGeom>
        </p:spPr>
      </p:pic>
      <p:sp>
        <p:nvSpPr>
          <p:cNvPr id="4" name="Rechteck 3"/>
          <p:cNvSpPr/>
          <p:nvPr/>
        </p:nvSpPr>
        <p:spPr>
          <a:xfrm rot="16200000">
            <a:off x="8177512" y="3682008"/>
            <a:ext cx="1683474" cy="184666"/>
          </a:xfrm>
          <a:prstGeom prst="rect">
            <a:avLst/>
          </a:prstGeom>
        </p:spPr>
        <p:txBody>
          <a:bodyPr wrap="none">
            <a:spAutoFit/>
          </a:bodyPr>
          <a:lstStyle/>
          <a:p>
            <a:r>
              <a:rPr lang="en-US" sz="600" dirty="0" err="1">
                <a:solidFill>
                  <a:schemeClr val="bg1"/>
                </a:solidFill>
              </a:rPr>
              <a:t>Foto</a:t>
            </a:r>
            <a:r>
              <a:rPr lang="en-US" sz="600" dirty="0">
                <a:solidFill>
                  <a:schemeClr val="bg1"/>
                </a:solidFill>
              </a:rPr>
              <a:t> von </a:t>
            </a:r>
            <a:r>
              <a:rPr lang="en-US" sz="600" dirty="0" err="1">
                <a:solidFill>
                  <a:schemeClr val="bg1"/>
                </a:solidFill>
              </a:rPr>
              <a:t>Tingey</a:t>
            </a:r>
            <a:r>
              <a:rPr lang="en-US" sz="600" dirty="0">
                <a:solidFill>
                  <a:schemeClr val="bg1"/>
                </a:solidFill>
              </a:rPr>
              <a:t> Injury Law Firm auf </a:t>
            </a:r>
            <a:r>
              <a:rPr lang="en-US" sz="600" dirty="0" err="1">
                <a:solidFill>
                  <a:schemeClr val="bg1"/>
                </a:solidFill>
              </a:rPr>
              <a:t>Unsplash</a:t>
            </a:r>
            <a:r>
              <a:rPr lang="en-US" sz="600" dirty="0">
                <a:solidFill>
                  <a:schemeClr val="bg1"/>
                </a:solidFill>
              </a:rPr>
              <a:t> </a:t>
            </a:r>
            <a:endParaRPr lang="de-DE" sz="600" dirty="0">
              <a:solidFill>
                <a:schemeClr val="bg1"/>
              </a:solidFill>
            </a:endParaRPr>
          </a:p>
        </p:txBody>
      </p:sp>
      <p:sp>
        <p:nvSpPr>
          <p:cNvPr id="5" name="Textfeld 4"/>
          <p:cNvSpPr txBox="1"/>
          <p:nvPr/>
        </p:nvSpPr>
        <p:spPr>
          <a:xfrm>
            <a:off x="0" y="235264"/>
            <a:ext cx="2285999" cy="5016758"/>
          </a:xfrm>
          <a:prstGeom prst="rect">
            <a:avLst/>
          </a:prstGeom>
          <a:noFill/>
        </p:spPr>
        <p:txBody>
          <a:bodyPr wrap="square" rtlCol="0">
            <a:spAutoFit/>
          </a:bodyPr>
          <a:lstStyle/>
          <a:p>
            <a:r>
              <a:rPr lang="de-DE" sz="3200" b="1" dirty="0">
                <a:solidFill>
                  <a:schemeClr val="bg1"/>
                </a:solidFill>
              </a:rPr>
              <a:t>Die Gesetze sind eindeutig: Frauen und Männer müssen gleich bezahlt werden!</a:t>
            </a:r>
          </a:p>
        </p:txBody>
      </p:sp>
    </p:spTree>
    <p:extLst>
      <p:ext uri="{BB962C8B-B14F-4D97-AF65-F5344CB8AC3E}">
        <p14:creationId xmlns:p14="http://schemas.microsoft.com/office/powerpoint/2010/main" val="2694798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Außenansicht des Bundesarbeitsgerichts, Eingang">
            <a:extLst>
              <a:ext uri="{FF2B5EF4-FFF2-40B4-BE49-F238E27FC236}">
                <a16:creationId xmlns:a16="http://schemas.microsoft.com/office/drawing/2014/main" id="{D424A6AD-F439-460B-9669-295B58F547B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310"/>
          <a:stretch/>
        </p:blipFill>
        <p:spPr bwMode="auto">
          <a:xfrm>
            <a:off x="0" y="-186449"/>
            <a:ext cx="9144000" cy="5498507"/>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83058" y="0"/>
            <a:ext cx="8302752" cy="2469907"/>
          </a:xfrm>
          <a:prstGeom prst="rect">
            <a:avLst/>
          </a:prstGeom>
          <a:noFill/>
          <a:ln>
            <a:noFill/>
          </a:ln>
        </p:spPr>
        <p:txBody>
          <a:bodyPr wrap="square" rtlCol="0">
            <a:spAutoFit/>
          </a:bodyPr>
          <a:lstStyle/>
          <a:p>
            <a:r>
              <a:rPr lang="de-DE" sz="1600" b="1" dirty="0">
                <a:solidFill>
                  <a:schemeClr val="bg1"/>
                </a:solidFill>
              </a:rPr>
              <a:t>Ein Meilenstein: Schluss mit </a:t>
            </a:r>
            <a:r>
              <a:rPr lang="de-DE" sz="1600" b="1" dirty="0">
                <a:solidFill>
                  <a:schemeClr val="accent5">
                    <a:lumMod val="50000"/>
                  </a:schemeClr>
                </a:solidFill>
              </a:rPr>
              <a:t>„der Mann hat besser verhandelt“!</a:t>
            </a:r>
          </a:p>
          <a:p>
            <a:endParaRPr lang="de-DE" sz="1400" b="1" dirty="0">
              <a:solidFill>
                <a:schemeClr val="bg1"/>
              </a:solidFill>
            </a:endParaRPr>
          </a:p>
          <a:p>
            <a:r>
              <a:rPr lang="de-DE" sz="1400" b="1" dirty="0">
                <a:solidFill>
                  <a:schemeClr val="bg1"/>
                </a:solidFill>
              </a:rPr>
              <a:t>Urteil des Bundesarbeitsgerichts: </a:t>
            </a:r>
            <a:r>
              <a:rPr lang="de-DE" b="1" dirty="0">
                <a:solidFill>
                  <a:schemeClr val="bg1"/>
                </a:solidFill>
              </a:rPr>
              <a:t> </a:t>
            </a:r>
            <a:r>
              <a:rPr lang="de-DE" sz="1400" b="1" dirty="0">
                <a:solidFill>
                  <a:srgbClr val="3C3C3B"/>
                </a:solidFill>
              </a:rPr>
              <a:t>„</a:t>
            </a:r>
            <a:r>
              <a:rPr lang="de-DE" sz="1400" b="1" dirty="0">
                <a:solidFill>
                  <a:schemeClr val="accent5">
                    <a:lumMod val="50000"/>
                  </a:schemeClr>
                </a:solidFill>
              </a:rPr>
              <a:t>Besser verhandelt“ ist kein Rechtfertigungsgrund für eine höhere</a:t>
            </a:r>
            <a:r>
              <a:rPr lang="de-DE" sz="1400" b="1" dirty="0">
                <a:solidFill>
                  <a:schemeClr val="bg1"/>
                </a:solidFill>
              </a:rPr>
              <a:t> Bezahlung von Männern gegenüber Frauen </a:t>
            </a:r>
            <a:r>
              <a:rPr lang="de-DE" sz="1400" b="1" dirty="0">
                <a:solidFill>
                  <a:schemeClr val="accent5">
                    <a:lumMod val="50000"/>
                  </a:schemeClr>
                </a:solidFill>
              </a:rPr>
              <a:t>bei gleicher Tätigke</a:t>
            </a:r>
            <a:r>
              <a:rPr lang="de-DE" sz="1400" b="1" dirty="0">
                <a:solidFill>
                  <a:srgbClr val="3C3C3B"/>
                </a:solidFill>
              </a:rPr>
              <a:t>it.</a:t>
            </a:r>
          </a:p>
          <a:p>
            <a:endParaRPr lang="de-DE" sz="1400" b="1" dirty="0">
              <a:solidFill>
                <a:schemeClr val="bg1"/>
              </a:solidFill>
            </a:endParaRPr>
          </a:p>
          <a:p>
            <a:r>
              <a:rPr lang="de-DE" sz="1400" b="1" dirty="0">
                <a:solidFill>
                  <a:schemeClr val="bg1"/>
                </a:solidFill>
              </a:rPr>
              <a:t>Die Klägerin erhält eine Entgeltnachzahlung </a:t>
            </a:r>
            <a:r>
              <a:rPr lang="de-DE" sz="1400" b="1" dirty="0">
                <a:solidFill>
                  <a:schemeClr val="accent5">
                    <a:lumMod val="50000"/>
                  </a:schemeClr>
                </a:solidFill>
              </a:rPr>
              <a:t>und eine Entschädigung</a:t>
            </a:r>
            <a:r>
              <a:rPr lang="de-DE" sz="1400" b="1" dirty="0">
                <a:solidFill>
                  <a:schemeClr val="bg1"/>
                </a:solidFill>
              </a:rPr>
              <a:t> aufgrund von Diskriminierung aufgrund des Geschlechts. </a:t>
            </a:r>
          </a:p>
          <a:p>
            <a:r>
              <a:rPr lang="de-DE" sz="1400" dirty="0">
                <a:solidFill>
                  <a:schemeClr val="accent6">
                    <a:lumMod val="10000"/>
                  </a:schemeClr>
                </a:solidFill>
              </a:rPr>
              <a:t>   </a:t>
            </a:r>
          </a:p>
          <a:p>
            <a:endParaRPr lang="de-DE" b="1" dirty="0">
              <a:solidFill>
                <a:schemeClr val="accent5">
                  <a:lumMod val="50000"/>
                </a:schemeClr>
              </a:solidFill>
            </a:endParaRPr>
          </a:p>
          <a:p>
            <a:endParaRPr lang="de-DE" b="1" dirty="0">
              <a:solidFill>
                <a:schemeClr val="accent5">
                  <a:lumMod val="50000"/>
                </a:schemeClr>
              </a:solidFill>
            </a:endParaRPr>
          </a:p>
          <a:p>
            <a:endParaRPr lang="de-DE" dirty="0" err="1">
              <a:solidFill>
                <a:schemeClr val="accent5">
                  <a:lumMod val="50000"/>
                </a:schemeClr>
              </a:solidFill>
            </a:endParaRPr>
          </a:p>
        </p:txBody>
      </p:sp>
      <p:sp>
        <p:nvSpPr>
          <p:cNvPr id="8" name="Textfeld 7"/>
          <p:cNvSpPr txBox="1"/>
          <p:nvPr/>
        </p:nvSpPr>
        <p:spPr>
          <a:xfrm>
            <a:off x="0" y="4731129"/>
            <a:ext cx="6900333" cy="369332"/>
          </a:xfrm>
          <a:prstGeom prst="rect">
            <a:avLst/>
          </a:prstGeom>
          <a:noFill/>
        </p:spPr>
        <p:txBody>
          <a:bodyPr wrap="square" rtlCol="0">
            <a:spAutoFit/>
          </a:bodyPr>
          <a:lstStyle/>
          <a:p>
            <a:r>
              <a:rPr lang="de-DE" sz="1800" dirty="0">
                <a:solidFill>
                  <a:schemeClr val="accent5">
                    <a:lumMod val="50000"/>
                  </a:schemeClr>
                </a:solidFill>
                <a:latin typeface="+mj-lt"/>
              </a:rPr>
              <a:t> </a:t>
            </a:r>
            <a:endParaRPr lang="de-DE" dirty="0">
              <a:solidFill>
                <a:schemeClr val="accent5">
                  <a:lumMod val="50000"/>
                </a:schemeClr>
              </a:solidFill>
            </a:endParaRPr>
          </a:p>
        </p:txBody>
      </p:sp>
      <p:sp>
        <p:nvSpPr>
          <p:cNvPr id="2" name="Textfeld 1"/>
          <p:cNvSpPr txBox="1"/>
          <p:nvPr/>
        </p:nvSpPr>
        <p:spPr>
          <a:xfrm>
            <a:off x="83058" y="4783067"/>
            <a:ext cx="3101340" cy="276999"/>
          </a:xfrm>
          <a:prstGeom prst="rect">
            <a:avLst/>
          </a:prstGeom>
          <a:noFill/>
        </p:spPr>
        <p:txBody>
          <a:bodyPr wrap="square" rtlCol="0">
            <a:spAutoFit/>
          </a:bodyPr>
          <a:lstStyle/>
          <a:p>
            <a:r>
              <a:rPr lang="de-DE" sz="600" dirty="0">
                <a:solidFill>
                  <a:schemeClr val="bg1"/>
                </a:solidFill>
              </a:rPr>
              <a:t>Foto:  Bundesarbeitsgericht (Pressefoto)</a:t>
            </a:r>
          </a:p>
          <a:p>
            <a:endParaRPr lang="de-DE" sz="600" dirty="0" err="1">
              <a:solidFill>
                <a:schemeClr val="accent5">
                  <a:lumMod val="50000"/>
                </a:schemeClr>
              </a:solidFill>
            </a:endParaRPr>
          </a:p>
        </p:txBody>
      </p:sp>
    </p:spTree>
    <p:extLst>
      <p:ext uri="{BB962C8B-B14F-4D97-AF65-F5344CB8AC3E}">
        <p14:creationId xmlns:p14="http://schemas.microsoft.com/office/powerpoint/2010/main" val="2060844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713232" y="203686"/>
            <a:ext cx="5248409" cy="4939814"/>
          </a:xfrm>
          <a:prstGeom prst="rect">
            <a:avLst/>
          </a:prstGeom>
          <a:noFill/>
        </p:spPr>
        <p:txBody>
          <a:bodyPr wrap="square" rtlCol="0">
            <a:spAutoFit/>
          </a:bodyPr>
          <a:lstStyle/>
          <a:p>
            <a:r>
              <a:rPr lang="de-DE" sz="2400" i="1" dirty="0">
                <a:solidFill>
                  <a:schemeClr val="accent5">
                    <a:lumMod val="50000"/>
                  </a:schemeClr>
                </a:solidFill>
              </a:rPr>
              <a:t>Auskunftsanspruch nach dem Entgelttransparenzgesetz: Das </a:t>
            </a:r>
            <a:r>
              <a:rPr lang="de-DE" sz="2400" b="1" i="1" dirty="0">
                <a:solidFill>
                  <a:schemeClr val="accent5">
                    <a:lumMod val="50000"/>
                  </a:schemeClr>
                </a:solidFill>
              </a:rPr>
              <a:t>Bundesarbeitsgericht (BAG)</a:t>
            </a:r>
            <a:r>
              <a:rPr lang="de-DE" sz="2400" i="1" dirty="0">
                <a:solidFill>
                  <a:schemeClr val="accent5">
                    <a:lumMod val="50000"/>
                  </a:schemeClr>
                </a:solidFill>
              </a:rPr>
              <a:t> hat am </a:t>
            </a:r>
            <a:r>
              <a:rPr lang="de-DE" sz="2400" b="1" i="1" dirty="0">
                <a:solidFill>
                  <a:schemeClr val="accent5">
                    <a:lumMod val="50000"/>
                  </a:schemeClr>
                </a:solidFill>
              </a:rPr>
              <a:t>21. Januar 2021 </a:t>
            </a:r>
            <a:r>
              <a:rPr lang="de-DE" sz="2400" i="1" dirty="0">
                <a:solidFill>
                  <a:schemeClr val="accent5">
                    <a:lumMod val="50000"/>
                  </a:schemeClr>
                </a:solidFill>
              </a:rPr>
              <a:t>entschieden, dass ein </a:t>
            </a:r>
            <a:r>
              <a:rPr lang="de-DE" sz="2400" b="1" i="1" dirty="0">
                <a:solidFill>
                  <a:schemeClr val="accent5">
                    <a:lumMod val="50000"/>
                  </a:schemeClr>
                </a:solidFill>
              </a:rPr>
              <a:t>geringerer Median</a:t>
            </a:r>
            <a:r>
              <a:rPr lang="de-DE" sz="2400" i="1" dirty="0">
                <a:solidFill>
                  <a:schemeClr val="accent5">
                    <a:lumMod val="50000"/>
                  </a:schemeClr>
                </a:solidFill>
              </a:rPr>
              <a:t> als das der Vergleichsgruppe als </a:t>
            </a:r>
            <a:r>
              <a:rPr lang="de-DE" sz="2400" b="1" i="1" dirty="0">
                <a:solidFill>
                  <a:schemeClr val="accent5">
                    <a:lumMod val="50000"/>
                  </a:schemeClr>
                </a:solidFill>
              </a:rPr>
              <a:t>Indiz</a:t>
            </a:r>
            <a:r>
              <a:rPr lang="de-DE" sz="2400" i="1" dirty="0">
                <a:solidFill>
                  <a:schemeClr val="accent5">
                    <a:lumMod val="50000"/>
                  </a:schemeClr>
                </a:solidFill>
              </a:rPr>
              <a:t> ausreicht, eine </a:t>
            </a:r>
            <a:r>
              <a:rPr lang="de-DE" sz="2400" b="1" i="1" dirty="0">
                <a:solidFill>
                  <a:schemeClr val="accent5">
                    <a:lumMod val="50000"/>
                  </a:schemeClr>
                </a:solidFill>
              </a:rPr>
              <a:t>Diskriminierung</a:t>
            </a:r>
            <a:r>
              <a:rPr lang="de-DE" sz="2400" i="1" dirty="0">
                <a:solidFill>
                  <a:schemeClr val="accent5">
                    <a:lumMod val="50000"/>
                  </a:schemeClr>
                </a:solidFill>
              </a:rPr>
              <a:t> wegen des Geschlechts zu begründen! </a:t>
            </a:r>
          </a:p>
          <a:p>
            <a:r>
              <a:rPr lang="de-DE" sz="2400" i="1" dirty="0">
                <a:solidFill>
                  <a:schemeClr val="accent5">
                    <a:lumMod val="50000"/>
                  </a:schemeClr>
                </a:solidFill>
              </a:rPr>
              <a:t>Die </a:t>
            </a:r>
            <a:r>
              <a:rPr lang="de-DE" sz="2400" b="1" i="1" dirty="0">
                <a:solidFill>
                  <a:schemeClr val="accent5">
                    <a:lumMod val="50000"/>
                  </a:schemeClr>
                </a:solidFill>
              </a:rPr>
              <a:t>Beweislast</a:t>
            </a:r>
            <a:r>
              <a:rPr lang="de-DE" sz="2400" i="1" dirty="0">
                <a:solidFill>
                  <a:schemeClr val="accent5">
                    <a:lumMod val="50000"/>
                  </a:schemeClr>
                </a:solidFill>
              </a:rPr>
              <a:t>, dass keine Benachteiligung vorliegt, liegt nun beim </a:t>
            </a:r>
            <a:r>
              <a:rPr lang="de-DE" sz="2400" b="1" i="1" dirty="0">
                <a:solidFill>
                  <a:schemeClr val="accent5">
                    <a:lumMod val="50000"/>
                  </a:schemeClr>
                </a:solidFill>
              </a:rPr>
              <a:t>Arbeitgeber</a:t>
            </a:r>
            <a:r>
              <a:rPr lang="de-DE" sz="2400" i="1" dirty="0">
                <a:solidFill>
                  <a:schemeClr val="accent5">
                    <a:lumMod val="50000"/>
                  </a:schemeClr>
                </a:solidFill>
              </a:rPr>
              <a:t> und nicht bei der Arbeitnehmerin.</a:t>
            </a:r>
            <a:r>
              <a:rPr lang="de-DE" sz="2400" dirty="0"/>
              <a:t> </a:t>
            </a:r>
          </a:p>
          <a:p>
            <a:r>
              <a:rPr lang="de-DE" i="1" dirty="0"/>
              <a:t> </a:t>
            </a:r>
          </a:p>
          <a:p>
            <a:endParaRPr lang="de-DE" dirty="0" err="1">
              <a:solidFill>
                <a:schemeClr val="accent5">
                  <a:lumMod val="50000"/>
                </a:schemeClr>
              </a:solidFill>
            </a:endParaRPr>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80810" y="1556766"/>
            <a:ext cx="2013966" cy="2013966"/>
          </a:xfrm>
          <a:prstGeom prst="rect">
            <a:avLst/>
          </a:prstGeom>
        </p:spPr>
      </p:pic>
    </p:spTree>
    <p:extLst>
      <p:ext uri="{BB962C8B-B14F-4D97-AF65-F5344CB8AC3E}">
        <p14:creationId xmlns:p14="http://schemas.microsoft.com/office/powerpoint/2010/main" val="286550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291136" cy="5323975"/>
          </a:xfrm>
          <a:prstGeom prst="rect">
            <a:avLst/>
          </a:prstGeom>
        </p:spPr>
      </p:pic>
    </p:spTree>
    <p:extLst>
      <p:ext uri="{BB962C8B-B14F-4D97-AF65-F5344CB8AC3E}">
        <p14:creationId xmlns:p14="http://schemas.microsoft.com/office/powerpoint/2010/main" val="2285614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825" y="288745"/>
            <a:ext cx="6878258" cy="369332"/>
          </a:xfrm>
          <a:prstGeom prst="rect">
            <a:avLst/>
          </a:prstGeom>
          <a:noFill/>
        </p:spPr>
        <p:txBody>
          <a:bodyPr wrap="square" rtlCol="0">
            <a:spAutoFit/>
          </a:bodyPr>
          <a:lstStyle/>
          <a:p>
            <a:r>
              <a:rPr lang="de-DE" sz="1800" dirty="0">
                <a:solidFill>
                  <a:schemeClr val="accent5">
                    <a:lumMod val="50000"/>
                  </a:schemeClr>
                </a:solidFill>
                <a:latin typeface="+mj-lt"/>
              </a:rPr>
              <a:t>IN 5 SCHRITTEN ZU MEHR ENTGELTGLEICHHEIT </a:t>
            </a:r>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295" y="2003233"/>
            <a:ext cx="1580232" cy="1580232"/>
          </a:xfrm>
          <a:prstGeom prst="rect">
            <a:avLst/>
          </a:prstGeom>
        </p:spPr>
      </p:pic>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81056" y="3117773"/>
            <a:ext cx="1580232" cy="1580232"/>
          </a:xfrm>
          <a:prstGeom prst="rect">
            <a:avLst/>
          </a:prstGeom>
        </p:spPr>
      </p:pic>
      <p:pic>
        <p:nvPicPr>
          <p:cNvPr id="6" name="Grafi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14527" y="2327657"/>
            <a:ext cx="1580232" cy="1580232"/>
          </a:xfrm>
          <a:prstGeom prst="rect">
            <a:avLst/>
          </a:prstGeom>
        </p:spPr>
      </p:pic>
      <p:pic>
        <p:nvPicPr>
          <p:cNvPr id="7" name="Grafik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4759" y="2793349"/>
            <a:ext cx="1580232" cy="1580232"/>
          </a:xfrm>
          <a:prstGeom prst="rect">
            <a:avLst/>
          </a:prstGeom>
        </p:spPr>
      </p:pic>
      <p:pic>
        <p:nvPicPr>
          <p:cNvPr id="8" name="Grafik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231835">
            <a:off x="7128091" y="1537541"/>
            <a:ext cx="1580232" cy="1580232"/>
          </a:xfrm>
          <a:prstGeom prst="rect">
            <a:avLst/>
          </a:prstGeom>
        </p:spPr>
      </p:pic>
      <p:sp>
        <p:nvSpPr>
          <p:cNvPr id="9" name="Textfeld 8"/>
          <p:cNvSpPr txBox="1"/>
          <p:nvPr/>
        </p:nvSpPr>
        <p:spPr>
          <a:xfrm>
            <a:off x="2007593" y="1160173"/>
            <a:ext cx="1531345" cy="1131079"/>
          </a:xfrm>
          <a:prstGeom prst="rect">
            <a:avLst/>
          </a:prstGeom>
          <a:noFill/>
        </p:spPr>
        <p:txBody>
          <a:bodyPr wrap="square" rtlCol="0">
            <a:spAutoFit/>
          </a:bodyPr>
          <a:lstStyle/>
          <a:p>
            <a:r>
              <a:rPr lang="de-DE" dirty="0">
                <a:solidFill>
                  <a:schemeClr val="accent5">
                    <a:lumMod val="50000"/>
                  </a:schemeClr>
                </a:solidFill>
              </a:rPr>
              <a:t>Tarifverträge einführen. Sie reduzieren die Entgeltlücke spürbar. </a:t>
            </a:r>
          </a:p>
        </p:txBody>
      </p:sp>
      <p:sp>
        <p:nvSpPr>
          <p:cNvPr id="10" name="Textfeld 9"/>
          <p:cNvSpPr txBox="1"/>
          <p:nvPr/>
        </p:nvSpPr>
        <p:spPr>
          <a:xfrm>
            <a:off x="202033" y="2839911"/>
            <a:ext cx="1531345" cy="715581"/>
          </a:xfrm>
          <a:prstGeom prst="rect">
            <a:avLst/>
          </a:prstGeom>
          <a:noFill/>
        </p:spPr>
        <p:txBody>
          <a:bodyPr wrap="square" rtlCol="0">
            <a:spAutoFit/>
          </a:bodyPr>
          <a:lstStyle/>
          <a:p>
            <a:r>
              <a:rPr lang="de-DE" dirty="0">
                <a:solidFill>
                  <a:schemeClr val="accent5">
                    <a:lumMod val="50000"/>
                  </a:schemeClr>
                </a:solidFill>
              </a:rPr>
              <a:t>Betriebliche Entgeltstrukturen überprüfen</a:t>
            </a:r>
          </a:p>
        </p:txBody>
      </p:sp>
      <p:sp>
        <p:nvSpPr>
          <p:cNvPr id="11" name="Textfeld 10"/>
          <p:cNvSpPr txBox="1"/>
          <p:nvPr/>
        </p:nvSpPr>
        <p:spPr>
          <a:xfrm>
            <a:off x="4265383" y="974054"/>
            <a:ext cx="2156077" cy="1338828"/>
          </a:xfrm>
          <a:prstGeom prst="rect">
            <a:avLst/>
          </a:prstGeom>
          <a:noFill/>
        </p:spPr>
        <p:txBody>
          <a:bodyPr wrap="square" rtlCol="0">
            <a:spAutoFit/>
          </a:bodyPr>
          <a:lstStyle/>
          <a:p>
            <a:r>
              <a:rPr lang="de-DE" dirty="0">
                <a:solidFill>
                  <a:schemeClr val="accent5">
                    <a:lumMod val="50000"/>
                  </a:schemeClr>
                </a:solidFill>
              </a:rPr>
              <a:t>Flexible Arbeitszeitmodelle im Betrieb anbieten, für eine bessere Vereinbarkeit und gleichwertige Weiterbildungsangebote </a:t>
            </a:r>
          </a:p>
        </p:txBody>
      </p:sp>
      <p:sp>
        <p:nvSpPr>
          <p:cNvPr id="12" name="Textfeld 11"/>
          <p:cNvSpPr txBox="1"/>
          <p:nvPr/>
        </p:nvSpPr>
        <p:spPr>
          <a:xfrm>
            <a:off x="5004643" y="3915807"/>
            <a:ext cx="1531345" cy="1131079"/>
          </a:xfrm>
          <a:prstGeom prst="rect">
            <a:avLst/>
          </a:prstGeom>
          <a:noFill/>
        </p:spPr>
        <p:txBody>
          <a:bodyPr wrap="square" rtlCol="0">
            <a:spAutoFit/>
          </a:bodyPr>
          <a:lstStyle/>
          <a:p>
            <a:r>
              <a:rPr lang="de-DE" dirty="0">
                <a:solidFill>
                  <a:schemeClr val="accent5">
                    <a:lumMod val="50000"/>
                  </a:schemeClr>
                </a:solidFill>
              </a:rPr>
              <a:t>Staatliche Fehlanreize beseitigen, Ausbau von Infrastruktur </a:t>
            </a:r>
          </a:p>
        </p:txBody>
      </p:sp>
      <p:sp>
        <p:nvSpPr>
          <p:cNvPr id="13" name="Textfeld 12"/>
          <p:cNvSpPr txBox="1"/>
          <p:nvPr/>
        </p:nvSpPr>
        <p:spPr>
          <a:xfrm>
            <a:off x="7612655" y="3142518"/>
            <a:ext cx="1531345" cy="1338828"/>
          </a:xfrm>
          <a:prstGeom prst="rect">
            <a:avLst/>
          </a:prstGeom>
          <a:noFill/>
        </p:spPr>
        <p:txBody>
          <a:bodyPr wrap="square" rtlCol="0">
            <a:spAutoFit/>
          </a:bodyPr>
          <a:lstStyle/>
          <a:p>
            <a:r>
              <a:rPr lang="de-DE" dirty="0">
                <a:solidFill>
                  <a:schemeClr val="accent5">
                    <a:lumMod val="50000"/>
                  </a:schemeClr>
                </a:solidFill>
              </a:rPr>
              <a:t>Reden, reden, reden – mit Freund*innen, Verwandten, Bekannten, Kolleg*innen</a:t>
            </a:r>
          </a:p>
        </p:txBody>
      </p:sp>
    </p:spTree>
    <p:extLst>
      <p:ext uri="{BB962C8B-B14F-4D97-AF65-F5344CB8AC3E}">
        <p14:creationId xmlns:p14="http://schemas.microsoft.com/office/powerpoint/2010/main" val="337139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250825" y="288745"/>
            <a:ext cx="6878258" cy="646331"/>
          </a:xfrm>
          <a:prstGeom prst="rect">
            <a:avLst/>
          </a:prstGeom>
          <a:noFill/>
        </p:spPr>
        <p:txBody>
          <a:bodyPr wrap="square" rtlCol="0">
            <a:spAutoFit/>
          </a:bodyPr>
          <a:lstStyle/>
          <a:p>
            <a:r>
              <a:rPr lang="de-DE" sz="1800" dirty="0">
                <a:solidFill>
                  <a:schemeClr val="accent5">
                    <a:lumMod val="50000"/>
                  </a:schemeClr>
                </a:solidFill>
                <a:latin typeface="+mj-lt"/>
              </a:rPr>
              <a:t>DEN INTERNATIONALEN FRAUENTAG FÜR GESPRÄCHE MIT KOLLEGINNEN UND KOLLEGEN NUTZEN</a:t>
            </a:r>
          </a:p>
        </p:txBody>
      </p:sp>
      <p:pic>
        <p:nvPicPr>
          <p:cNvPr id="8" name="Grafik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254" y="2227504"/>
            <a:ext cx="3133271" cy="2205077"/>
          </a:xfrm>
          <a:prstGeom prst="rect">
            <a:avLst/>
          </a:prstGeom>
        </p:spPr>
      </p:pic>
      <p:sp>
        <p:nvSpPr>
          <p:cNvPr id="10" name="Textfeld 9"/>
          <p:cNvSpPr txBox="1"/>
          <p:nvPr/>
        </p:nvSpPr>
        <p:spPr>
          <a:xfrm>
            <a:off x="341223" y="1148700"/>
            <a:ext cx="8668305" cy="523220"/>
          </a:xfrm>
          <a:prstGeom prst="rect">
            <a:avLst/>
          </a:prstGeom>
          <a:noFill/>
          <a:ln>
            <a:solidFill>
              <a:srgbClr val="000000"/>
            </a:solidFill>
          </a:ln>
        </p:spPr>
        <p:txBody>
          <a:bodyPr wrap="square" rtlCol="0">
            <a:spAutoFit/>
          </a:bodyPr>
          <a:lstStyle/>
          <a:p>
            <a:r>
              <a:rPr lang="de-DE" sz="1400" b="1" dirty="0">
                <a:solidFill>
                  <a:srgbClr val="000000"/>
                </a:solidFill>
              </a:rPr>
              <a:t>Am Tag der betrieblichen Entgeltgleichheit kannst du unsere Materialien nutzen, um mit den Kolleginnen und Kollegen über gleiche Bezahlung ins Gespräch zu kommen. Unsere Materialien findest du im </a:t>
            </a:r>
            <a:r>
              <a:rPr lang="de-DE" sz="1400" b="1" dirty="0">
                <a:solidFill>
                  <a:srgbClr val="000000"/>
                </a:solidFill>
                <a:hlinkClick r:id="rId4"/>
              </a:rPr>
              <a:t>Aktivenportal</a:t>
            </a:r>
            <a:r>
              <a:rPr lang="de-DE" sz="1400" b="1" dirty="0">
                <a:solidFill>
                  <a:srgbClr val="000000"/>
                </a:solidFill>
              </a:rPr>
              <a:t>.</a:t>
            </a:r>
            <a:endParaRPr lang="de-DE" dirty="0"/>
          </a:p>
        </p:txBody>
      </p:sp>
      <p:pic>
        <p:nvPicPr>
          <p:cNvPr id="11" name="Grafik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0907" y="1982999"/>
            <a:ext cx="2153394" cy="3064865"/>
          </a:xfrm>
          <a:prstGeom prst="rect">
            <a:avLst/>
          </a:prstGeom>
        </p:spPr>
      </p:pic>
      <p:pic>
        <p:nvPicPr>
          <p:cNvPr id="12" name="Grafik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84679" y="2842349"/>
            <a:ext cx="2945070" cy="1515845"/>
          </a:xfrm>
          <a:prstGeom prst="rect">
            <a:avLst/>
          </a:prstGeom>
        </p:spPr>
      </p:pic>
    </p:spTree>
    <p:extLst>
      <p:ext uri="{BB962C8B-B14F-4D97-AF65-F5344CB8AC3E}">
        <p14:creationId xmlns:p14="http://schemas.microsoft.com/office/powerpoint/2010/main" val="1750030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91806" y="-611210"/>
            <a:ext cx="6546053" cy="6546053"/>
          </a:xfrm>
          <a:prstGeom prst="rect">
            <a:avLst/>
          </a:prstGeom>
        </p:spPr>
      </p:pic>
      <p:sp>
        <p:nvSpPr>
          <p:cNvPr id="4" name="Textfeld 3"/>
          <p:cNvSpPr txBox="1"/>
          <p:nvPr/>
        </p:nvSpPr>
        <p:spPr>
          <a:xfrm>
            <a:off x="2599056" y="728324"/>
            <a:ext cx="4328578" cy="2169825"/>
          </a:xfrm>
          <a:prstGeom prst="rect">
            <a:avLst/>
          </a:prstGeom>
          <a:noFill/>
        </p:spPr>
        <p:txBody>
          <a:bodyPr wrap="square" rtlCol="0">
            <a:spAutoFit/>
          </a:bodyPr>
          <a:lstStyle/>
          <a:p>
            <a:r>
              <a:rPr lang="de-DE" dirty="0">
                <a:solidFill>
                  <a:schemeClr val="accent5">
                    <a:lumMod val="50000"/>
                  </a:schemeClr>
                </a:solidFill>
              </a:rPr>
              <a:t>Herzlich Willkommen zum Online-Seminar für Mitglieder und noch nicht Mitglieder anlässlich des Tages der betrieblichen Entgeltgleichheit.  </a:t>
            </a:r>
          </a:p>
          <a:p>
            <a:r>
              <a:rPr lang="de-DE" dirty="0">
                <a:solidFill>
                  <a:schemeClr val="accent5">
                    <a:lumMod val="50000"/>
                  </a:schemeClr>
                </a:solidFill>
              </a:rPr>
              <a:t>Unser Thema:</a:t>
            </a:r>
          </a:p>
          <a:p>
            <a:r>
              <a:rPr lang="de-DE" b="1" dirty="0">
                <a:solidFill>
                  <a:schemeClr val="accent5">
                    <a:lumMod val="50000"/>
                  </a:schemeClr>
                </a:solidFill>
              </a:rPr>
              <a:t>„Faire Bezahlung. Weil ich es mir wert </a:t>
            </a:r>
            <a:r>
              <a:rPr lang="de-DE" b="1">
                <a:solidFill>
                  <a:schemeClr val="accent5">
                    <a:lumMod val="50000"/>
                  </a:schemeClr>
                </a:solidFill>
              </a:rPr>
              <a:t>bin!“</a:t>
            </a:r>
            <a:endParaRPr lang="de-DE" b="1" dirty="0">
              <a:solidFill>
                <a:schemeClr val="accent5">
                  <a:lumMod val="50000"/>
                </a:schemeClr>
              </a:solidFill>
            </a:endParaRPr>
          </a:p>
          <a:p>
            <a:pPr marL="285750" indent="-285750">
              <a:buFont typeface="Arial" panose="020B0604020202020204" pitchFamily="34" charset="0"/>
              <a:buChar char="•"/>
            </a:pPr>
            <a:r>
              <a:rPr lang="de-DE" b="1" dirty="0">
                <a:solidFill>
                  <a:schemeClr val="accent5">
                    <a:lumMod val="50000"/>
                  </a:schemeClr>
                </a:solidFill>
              </a:rPr>
              <a:t>am 04.11.2024 von 16.30-17.30 Uhr oder </a:t>
            </a:r>
          </a:p>
          <a:p>
            <a:pPr marL="285750" indent="-285750">
              <a:buFont typeface="Arial" panose="020B0604020202020204" pitchFamily="34" charset="0"/>
              <a:buChar char="•"/>
            </a:pPr>
            <a:r>
              <a:rPr lang="de-DE" b="1" dirty="0">
                <a:solidFill>
                  <a:schemeClr val="accent5">
                    <a:lumMod val="50000"/>
                  </a:schemeClr>
                </a:solidFill>
              </a:rPr>
              <a:t>am 05.11.2024 von 12-13 Uhr   </a:t>
            </a:r>
          </a:p>
          <a:p>
            <a:pPr marL="285750" indent="-285750">
              <a:buFont typeface="Arial" panose="020B0604020202020204" pitchFamily="34" charset="0"/>
              <a:buChar char="•"/>
            </a:pPr>
            <a:endParaRPr lang="de-DE" dirty="0">
              <a:solidFill>
                <a:schemeClr val="accent5">
                  <a:lumMod val="50000"/>
                </a:schemeClr>
              </a:solidFill>
            </a:endParaRPr>
          </a:p>
          <a:p>
            <a:r>
              <a:rPr lang="de-DE" dirty="0">
                <a:solidFill>
                  <a:schemeClr val="accent5">
                    <a:lumMod val="50000"/>
                  </a:schemeClr>
                </a:solidFill>
              </a:rPr>
              <a:t>Alle Informationen unter: www.igmetall.de/gleichesEntgelt</a:t>
            </a:r>
          </a:p>
        </p:txBody>
      </p:sp>
      <p:sp>
        <p:nvSpPr>
          <p:cNvPr id="6" name="Textfeld 5"/>
          <p:cNvSpPr txBox="1"/>
          <p:nvPr/>
        </p:nvSpPr>
        <p:spPr>
          <a:xfrm rot="17767624">
            <a:off x="6992900" y="3665837"/>
            <a:ext cx="1669983" cy="215444"/>
          </a:xfrm>
          <a:prstGeom prst="rect">
            <a:avLst/>
          </a:prstGeom>
          <a:noFill/>
        </p:spPr>
        <p:txBody>
          <a:bodyPr wrap="square" rtlCol="0">
            <a:spAutoFit/>
          </a:bodyPr>
          <a:lstStyle/>
          <a:p>
            <a:r>
              <a:rPr lang="de-DE" sz="600" dirty="0" err="1">
                <a:solidFill>
                  <a:schemeClr val="bg1"/>
                </a:solidFill>
              </a:rPr>
              <a:t>iStock</a:t>
            </a:r>
            <a:r>
              <a:rPr lang="de-DE" sz="600" dirty="0">
                <a:solidFill>
                  <a:schemeClr val="bg1"/>
                </a:solidFill>
              </a:rPr>
              <a:t>/</a:t>
            </a:r>
            <a:r>
              <a:rPr lang="de-DE" sz="600" dirty="0" err="1">
                <a:solidFill>
                  <a:schemeClr val="bg1"/>
                </a:solidFill>
              </a:rPr>
              <a:t>Orbon</a:t>
            </a:r>
            <a:r>
              <a:rPr lang="de-DE" sz="800" dirty="0">
                <a:solidFill>
                  <a:schemeClr val="bg1"/>
                </a:solidFill>
              </a:rPr>
              <a:t> </a:t>
            </a:r>
            <a:r>
              <a:rPr lang="de-DE" sz="600" dirty="0">
                <a:solidFill>
                  <a:schemeClr val="bg1"/>
                </a:solidFill>
              </a:rPr>
              <a:t>Alija</a:t>
            </a:r>
          </a:p>
        </p:txBody>
      </p:sp>
    </p:spTree>
    <p:extLst>
      <p:ext uri="{BB962C8B-B14F-4D97-AF65-F5344CB8AC3E}">
        <p14:creationId xmlns:p14="http://schemas.microsoft.com/office/powerpoint/2010/main" val="3225214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a:stretch>
            <a:fillRect/>
          </a:stretch>
        </p:blipFill>
        <p:spPr>
          <a:xfrm>
            <a:off x="1347787" y="-1733100"/>
            <a:ext cx="8393113" cy="8021188"/>
          </a:xfrm>
          <a:prstGeom prst="rect">
            <a:avLst/>
          </a:prstGeom>
        </p:spPr>
      </p:pic>
      <p:sp>
        <p:nvSpPr>
          <p:cNvPr id="8" name="Textfeld 7"/>
          <p:cNvSpPr txBox="1"/>
          <p:nvPr/>
        </p:nvSpPr>
        <p:spPr>
          <a:xfrm>
            <a:off x="113415" y="1984744"/>
            <a:ext cx="4543646" cy="769441"/>
          </a:xfrm>
          <a:prstGeom prst="rect">
            <a:avLst/>
          </a:prstGeom>
          <a:noFill/>
        </p:spPr>
        <p:txBody>
          <a:bodyPr wrap="square" rtlCol="0">
            <a:spAutoFit/>
          </a:bodyPr>
          <a:lstStyle/>
          <a:p>
            <a:r>
              <a:rPr lang="de-DE" sz="4400" b="1" dirty="0"/>
              <a:t>Das ist real</a:t>
            </a:r>
            <a:r>
              <a:rPr lang="de-DE" dirty="0"/>
              <a:t> </a:t>
            </a:r>
          </a:p>
        </p:txBody>
      </p:sp>
      <p:sp>
        <p:nvSpPr>
          <p:cNvPr id="2" name="Textfeld 1"/>
          <p:cNvSpPr txBox="1"/>
          <p:nvPr/>
        </p:nvSpPr>
        <p:spPr>
          <a:xfrm>
            <a:off x="250825" y="4761684"/>
            <a:ext cx="1514365" cy="300082"/>
          </a:xfrm>
          <a:prstGeom prst="rect">
            <a:avLst/>
          </a:prstGeom>
          <a:noFill/>
          <a:ln>
            <a:solidFill>
              <a:schemeClr val="bg1"/>
            </a:solidFill>
          </a:ln>
        </p:spPr>
        <p:txBody>
          <a:bodyPr wrap="square" rtlCol="0">
            <a:spAutoFit/>
          </a:bodyPr>
          <a:lstStyle/>
          <a:p>
            <a:endParaRPr lang="de-DE" dirty="0" err="1">
              <a:solidFill>
                <a:schemeClr val="bg1"/>
              </a:solidFill>
            </a:endParaRPr>
          </a:p>
        </p:txBody>
      </p:sp>
      <p:sp>
        <p:nvSpPr>
          <p:cNvPr id="3" name="Rechteck 2"/>
          <p:cNvSpPr/>
          <p:nvPr/>
        </p:nvSpPr>
        <p:spPr>
          <a:xfrm>
            <a:off x="182880" y="4761684"/>
            <a:ext cx="1582310" cy="3000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05506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D0AECFF-1BC9-CF47-8179-95783533018C}"/>
              </a:ext>
            </a:extLst>
          </p:cNvPr>
          <p:cNvSpPr>
            <a:spLocks noGrp="1"/>
          </p:cNvSpPr>
          <p:nvPr>
            <p:ph type="ctrTitle"/>
          </p:nvPr>
        </p:nvSpPr>
        <p:spPr/>
        <p:txBody>
          <a:bodyPr/>
          <a:lstStyle/>
          <a:p>
            <a:r>
              <a:rPr lang="de-DE" dirty="0"/>
              <a:t>Vielen dank für deine</a:t>
            </a:r>
            <a:br>
              <a:rPr lang="de-DE" dirty="0"/>
            </a:br>
            <a:r>
              <a:rPr lang="de-DE" dirty="0" err="1"/>
              <a:t>aufmerksamkeit</a:t>
            </a:r>
            <a:r>
              <a:rPr lang="de-DE" dirty="0"/>
              <a:t>.</a:t>
            </a:r>
          </a:p>
        </p:txBody>
      </p:sp>
    </p:spTree>
    <p:extLst>
      <p:ext uri="{BB962C8B-B14F-4D97-AF65-F5344CB8AC3E}">
        <p14:creationId xmlns:p14="http://schemas.microsoft.com/office/powerpoint/2010/main" val="820906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28928" y="1909339"/>
            <a:ext cx="4864247" cy="1637425"/>
          </a:xfrm>
          <a:ln>
            <a:solidFill>
              <a:schemeClr val="bg1"/>
            </a:solidFill>
          </a:ln>
        </p:spPr>
        <p:txBody>
          <a:bodyPr/>
          <a:lstStyle/>
          <a:p>
            <a:r>
              <a:rPr lang="de-DE" sz="2800" dirty="0">
                <a:solidFill>
                  <a:schemeClr val="accent1">
                    <a:lumMod val="50000"/>
                  </a:schemeClr>
                </a:solidFill>
              </a:rPr>
              <a:t>In einer gerechten Welt müssten Frauen nicht </a:t>
            </a:r>
            <a:br>
              <a:rPr lang="de-DE" sz="2800" dirty="0">
                <a:solidFill>
                  <a:schemeClr val="accent1">
                    <a:lumMod val="50000"/>
                  </a:schemeClr>
                </a:solidFill>
              </a:rPr>
            </a:br>
            <a:r>
              <a:rPr lang="de-DE" sz="5000" dirty="0">
                <a:solidFill>
                  <a:schemeClr val="accent1">
                    <a:lumMod val="50000"/>
                  </a:schemeClr>
                </a:solidFill>
              </a:rPr>
              <a:t>97</a:t>
            </a:r>
            <a:r>
              <a:rPr lang="de-DE" sz="2800" dirty="0">
                <a:solidFill>
                  <a:schemeClr val="accent1">
                    <a:lumMod val="50000"/>
                  </a:schemeClr>
                </a:solidFill>
              </a:rPr>
              <a:t> Jahre warten bis sie gleich bezahlt werden</a:t>
            </a:r>
            <a:br>
              <a:rPr lang="de-DE" dirty="0"/>
            </a:br>
            <a:endParaRPr lang="de-DE" dirty="0"/>
          </a:p>
        </p:txBody>
      </p:sp>
      <p:pic>
        <p:nvPicPr>
          <p:cNvPr id="5" name="Inhaltsplatzhalter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50824" y="71467"/>
            <a:ext cx="3357789" cy="5030460"/>
          </a:xfrm>
        </p:spPr>
      </p:pic>
      <p:sp>
        <p:nvSpPr>
          <p:cNvPr id="3" name="Textfeld 2"/>
          <p:cNvSpPr txBox="1"/>
          <p:nvPr/>
        </p:nvSpPr>
        <p:spPr>
          <a:xfrm>
            <a:off x="250825" y="4911725"/>
            <a:ext cx="2937163" cy="184666"/>
          </a:xfrm>
          <a:prstGeom prst="rect">
            <a:avLst/>
          </a:prstGeom>
          <a:noFill/>
        </p:spPr>
        <p:txBody>
          <a:bodyPr wrap="square" rtlCol="0">
            <a:spAutoFit/>
          </a:bodyPr>
          <a:lstStyle/>
          <a:p>
            <a:r>
              <a:rPr lang="de-DE" sz="600" dirty="0">
                <a:solidFill>
                  <a:schemeClr val="bg1"/>
                </a:solidFill>
              </a:rPr>
              <a:t>Foto von </a:t>
            </a:r>
            <a:r>
              <a:rPr lang="de-DE" sz="600" dirty="0" err="1">
                <a:solidFill>
                  <a:schemeClr val="bg1"/>
                </a:solidFill>
              </a:rPr>
              <a:t>Danie</a:t>
            </a:r>
            <a:r>
              <a:rPr lang="de-DE" sz="600" dirty="0">
                <a:solidFill>
                  <a:schemeClr val="bg1"/>
                </a:solidFill>
              </a:rPr>
              <a:t> Franco auf Unsplash.com</a:t>
            </a:r>
          </a:p>
        </p:txBody>
      </p:sp>
    </p:spTree>
    <p:extLst>
      <p:ext uri="{BB962C8B-B14F-4D97-AF65-F5344CB8AC3E}">
        <p14:creationId xmlns:p14="http://schemas.microsoft.com/office/powerpoint/2010/main" val="1918264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4558352" y="-1"/>
            <a:ext cx="4585648" cy="51435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5413086" y="1620608"/>
            <a:ext cx="2743200" cy="1838965"/>
          </a:xfrm>
          <a:prstGeom prst="rect">
            <a:avLst/>
          </a:prstGeom>
          <a:noFill/>
        </p:spPr>
        <p:txBody>
          <a:bodyPr wrap="square" rtlCol="0">
            <a:spAutoFit/>
          </a:bodyPr>
          <a:lstStyle/>
          <a:p>
            <a:r>
              <a:rPr lang="de-DE" sz="10000" b="1" dirty="0">
                <a:solidFill>
                  <a:schemeClr val="bg1">
                    <a:lumMod val="95000"/>
                  </a:schemeClr>
                </a:solidFill>
              </a:rPr>
              <a:t>6 %</a:t>
            </a:r>
            <a:r>
              <a:rPr lang="de-DE" dirty="0">
                <a:solidFill>
                  <a:schemeClr val="accent5">
                    <a:lumMod val="50000"/>
                  </a:schemeClr>
                </a:solidFill>
              </a:rPr>
              <a:t> </a:t>
            </a:r>
          </a:p>
          <a:p>
            <a:r>
              <a:rPr lang="de-DE" dirty="0">
                <a:solidFill>
                  <a:schemeClr val="accent5">
                    <a:lumMod val="50000"/>
                  </a:schemeClr>
                </a:solidFill>
              </a:rPr>
              <a:t> </a:t>
            </a:r>
          </a:p>
        </p:txBody>
      </p:sp>
      <p:sp>
        <p:nvSpPr>
          <p:cNvPr id="6" name="Rechteck 5"/>
          <p:cNvSpPr/>
          <p:nvPr/>
        </p:nvSpPr>
        <p:spPr>
          <a:xfrm>
            <a:off x="0" y="0"/>
            <a:ext cx="4585648" cy="51435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768561" y="1652267"/>
            <a:ext cx="3376072" cy="1838965"/>
          </a:xfrm>
          <a:prstGeom prst="rect">
            <a:avLst/>
          </a:prstGeom>
          <a:noFill/>
        </p:spPr>
        <p:txBody>
          <a:bodyPr wrap="square" rtlCol="0">
            <a:spAutoFit/>
          </a:bodyPr>
          <a:lstStyle/>
          <a:p>
            <a:r>
              <a:rPr lang="de-DE" sz="10000" b="1" dirty="0">
                <a:solidFill>
                  <a:schemeClr val="bg1">
                    <a:lumMod val="95000"/>
                  </a:schemeClr>
                </a:solidFill>
              </a:rPr>
              <a:t>18 %</a:t>
            </a:r>
            <a:r>
              <a:rPr lang="de-DE" sz="5000" dirty="0">
                <a:solidFill>
                  <a:schemeClr val="accent5">
                    <a:lumMod val="50000"/>
                  </a:schemeClr>
                </a:solidFill>
              </a:rPr>
              <a:t> </a:t>
            </a:r>
          </a:p>
          <a:p>
            <a:endParaRPr lang="de-DE" dirty="0">
              <a:solidFill>
                <a:schemeClr val="accent5">
                  <a:lumMod val="50000"/>
                </a:schemeClr>
              </a:solidFill>
            </a:endParaRPr>
          </a:p>
        </p:txBody>
      </p:sp>
    </p:spTree>
    <p:extLst>
      <p:ext uri="{BB962C8B-B14F-4D97-AF65-F5344CB8AC3E}">
        <p14:creationId xmlns:p14="http://schemas.microsoft.com/office/powerpoint/2010/main" val="1449050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4244703" y="1014777"/>
            <a:ext cx="4534988" cy="3447690"/>
            <a:chOff x="4244703" y="1014777"/>
            <a:chExt cx="4534988" cy="3447690"/>
          </a:xfrm>
        </p:grpSpPr>
        <p:sp>
          <p:nvSpPr>
            <p:cNvPr id="135" name="Textfeld 134"/>
            <p:cNvSpPr txBox="1"/>
            <p:nvPr/>
          </p:nvSpPr>
          <p:spPr>
            <a:xfrm>
              <a:off x="4244703" y="1014777"/>
              <a:ext cx="3144223" cy="523220"/>
            </a:xfrm>
            <a:prstGeom prst="rect">
              <a:avLst/>
            </a:prstGeom>
            <a:noFill/>
          </p:spPr>
          <p:txBody>
            <a:bodyPr wrap="square" rtlCol="0">
              <a:spAutoFit/>
            </a:bodyPr>
            <a:lstStyle/>
            <a:p>
              <a:r>
                <a:rPr lang="de-DE" sz="1200" dirty="0">
                  <a:solidFill>
                    <a:schemeClr val="accent5">
                      <a:lumMod val="50000"/>
                    </a:schemeClr>
                  </a:solidFill>
                </a:rPr>
                <a:t>Frauen verdienten 2023 </a:t>
              </a:r>
              <a:r>
                <a:rPr lang="de-DE" sz="1200" b="1" dirty="0">
                  <a:solidFill>
                    <a:schemeClr val="accent5">
                      <a:lumMod val="50000"/>
                    </a:schemeClr>
                  </a:solidFill>
                </a:rPr>
                <a:t>4,46 Euro</a:t>
              </a:r>
              <a:r>
                <a:rPr lang="de-DE" sz="1200" dirty="0">
                  <a:solidFill>
                    <a:schemeClr val="accent5">
                      <a:lumMod val="50000"/>
                    </a:schemeClr>
                  </a:solidFill>
                </a:rPr>
                <a:t> weniger pro Stunde als Männer</a:t>
              </a:r>
              <a:r>
                <a:rPr lang="de-DE" sz="1600" b="1" dirty="0">
                  <a:solidFill>
                    <a:schemeClr val="accent5">
                      <a:lumMod val="50000"/>
                    </a:schemeClr>
                  </a:solidFill>
                </a:rPr>
                <a:t> </a:t>
              </a:r>
            </a:p>
          </p:txBody>
        </p:sp>
        <p:sp>
          <p:nvSpPr>
            <p:cNvPr id="137" name="Textfeld 136"/>
            <p:cNvSpPr txBox="1"/>
            <p:nvPr/>
          </p:nvSpPr>
          <p:spPr>
            <a:xfrm>
              <a:off x="4509439" y="1600145"/>
              <a:ext cx="4270252" cy="2862322"/>
            </a:xfrm>
            <a:prstGeom prst="rect">
              <a:avLst/>
            </a:prstGeom>
            <a:noFill/>
          </p:spPr>
          <p:txBody>
            <a:bodyPr wrap="square" rtlCol="0">
              <a:spAutoFit/>
            </a:bodyPr>
            <a:lstStyle/>
            <a:p>
              <a:r>
                <a:rPr lang="de-DE" sz="1200" b="1" dirty="0">
                  <a:solidFill>
                    <a:schemeClr val="accent5">
                      <a:lumMod val="50000"/>
                    </a:schemeClr>
                  </a:solidFill>
                </a:rPr>
                <a:t>1,06 Euro</a:t>
              </a:r>
              <a:r>
                <a:rPr lang="de-DE" sz="1200" dirty="0">
                  <a:solidFill>
                    <a:schemeClr val="accent5">
                      <a:lumMod val="50000"/>
                    </a:schemeClr>
                  </a:solidFill>
                </a:rPr>
                <a:t> machen unterschiedliche </a:t>
              </a:r>
              <a:r>
                <a:rPr lang="de-DE" sz="1200" b="1" dirty="0">
                  <a:solidFill>
                    <a:schemeClr val="accent5">
                      <a:lumMod val="50000"/>
                    </a:schemeClr>
                  </a:solidFill>
                </a:rPr>
                <a:t>Branchen</a:t>
              </a:r>
              <a:r>
                <a:rPr lang="de-DE" sz="1200" dirty="0">
                  <a:solidFill>
                    <a:schemeClr val="accent5">
                      <a:lumMod val="50000"/>
                    </a:schemeClr>
                  </a:solidFill>
                </a:rPr>
                <a:t> und </a:t>
              </a:r>
              <a:r>
                <a:rPr lang="de-DE" sz="1200" b="1" dirty="0">
                  <a:solidFill>
                    <a:schemeClr val="accent5">
                      <a:lumMod val="50000"/>
                    </a:schemeClr>
                  </a:solidFill>
                </a:rPr>
                <a:t>Berufe</a:t>
              </a:r>
              <a:r>
                <a:rPr lang="de-DE" sz="1200" dirty="0">
                  <a:solidFill>
                    <a:schemeClr val="accent5">
                      <a:lumMod val="50000"/>
                    </a:schemeClr>
                  </a:solidFill>
                </a:rPr>
                <a:t> aus</a:t>
              </a:r>
            </a:p>
            <a:p>
              <a:endParaRPr lang="de-DE" sz="1200" dirty="0">
                <a:solidFill>
                  <a:schemeClr val="accent5">
                    <a:lumMod val="50000"/>
                  </a:schemeClr>
                </a:solidFill>
              </a:endParaRPr>
            </a:p>
            <a:p>
              <a:r>
                <a:rPr lang="de-DE" sz="1200" b="1" dirty="0">
                  <a:solidFill>
                    <a:schemeClr val="accent5">
                      <a:lumMod val="50000"/>
                    </a:schemeClr>
                  </a:solidFill>
                </a:rPr>
                <a:t>0,80 Euro </a:t>
              </a:r>
              <a:r>
                <a:rPr lang="de-DE" sz="1200" dirty="0">
                  <a:solidFill>
                    <a:schemeClr val="accent5">
                      <a:lumMod val="50000"/>
                    </a:schemeClr>
                  </a:solidFill>
                </a:rPr>
                <a:t>weil Frauen häufiger in </a:t>
              </a:r>
              <a:r>
                <a:rPr lang="de-DE" sz="1200" b="1" dirty="0">
                  <a:solidFill>
                    <a:schemeClr val="accent5">
                      <a:lumMod val="50000"/>
                    </a:schemeClr>
                  </a:solidFill>
                </a:rPr>
                <a:t>Teilzeit</a:t>
              </a:r>
              <a:r>
                <a:rPr lang="de-DE" sz="1200" dirty="0">
                  <a:solidFill>
                    <a:schemeClr val="accent5">
                      <a:lumMod val="50000"/>
                    </a:schemeClr>
                  </a:solidFill>
                </a:rPr>
                <a:t> und </a:t>
              </a:r>
              <a:r>
                <a:rPr lang="de-DE" sz="1200" b="1" dirty="0">
                  <a:solidFill>
                    <a:schemeClr val="accent5">
                      <a:lumMod val="50000"/>
                    </a:schemeClr>
                  </a:solidFill>
                </a:rPr>
                <a:t>Minijobs</a:t>
              </a:r>
              <a:r>
                <a:rPr lang="de-DE" sz="1200" dirty="0">
                  <a:solidFill>
                    <a:schemeClr val="accent5">
                      <a:lumMod val="50000"/>
                    </a:schemeClr>
                  </a:solidFill>
                </a:rPr>
                <a:t> arbeiten</a:t>
              </a:r>
            </a:p>
            <a:p>
              <a:endParaRPr lang="de-DE" sz="1200" dirty="0">
                <a:solidFill>
                  <a:schemeClr val="accent5">
                    <a:lumMod val="50000"/>
                  </a:schemeClr>
                </a:solidFill>
              </a:endParaRPr>
            </a:p>
            <a:p>
              <a:r>
                <a:rPr lang="de-DE" sz="1200" b="1" dirty="0">
                  <a:solidFill>
                    <a:schemeClr val="accent5">
                      <a:lumMod val="50000"/>
                    </a:schemeClr>
                  </a:solidFill>
                </a:rPr>
                <a:t>0,46 Euro</a:t>
              </a:r>
              <a:r>
                <a:rPr lang="de-DE" sz="1200" dirty="0">
                  <a:solidFill>
                    <a:schemeClr val="accent5">
                      <a:lumMod val="50000"/>
                    </a:schemeClr>
                  </a:solidFill>
                </a:rPr>
                <a:t> weil Frauen weniger in </a:t>
              </a:r>
              <a:r>
                <a:rPr lang="de-DE" sz="1200" b="1" dirty="0">
                  <a:solidFill>
                    <a:schemeClr val="accent5">
                      <a:lumMod val="50000"/>
                    </a:schemeClr>
                  </a:solidFill>
                </a:rPr>
                <a:t>Führungspositionen</a:t>
              </a:r>
              <a:r>
                <a:rPr lang="de-DE" sz="1200" dirty="0">
                  <a:solidFill>
                    <a:schemeClr val="accent5">
                      <a:lumMod val="50000"/>
                    </a:schemeClr>
                  </a:solidFill>
                </a:rPr>
                <a:t> arbeiten</a:t>
              </a:r>
            </a:p>
            <a:p>
              <a:endParaRPr lang="de-DE" sz="1200" dirty="0">
                <a:solidFill>
                  <a:schemeClr val="accent5">
                    <a:lumMod val="50000"/>
                  </a:schemeClr>
                </a:solidFill>
              </a:endParaRPr>
            </a:p>
            <a:p>
              <a:r>
                <a:rPr lang="de-DE" sz="1200" b="1" dirty="0">
                  <a:solidFill>
                    <a:schemeClr val="accent5">
                      <a:lumMod val="50000"/>
                    </a:schemeClr>
                  </a:solidFill>
                </a:rPr>
                <a:t>0,23 Euro </a:t>
              </a:r>
              <a:r>
                <a:rPr lang="de-DE" sz="1200" dirty="0">
                  <a:solidFill>
                    <a:schemeClr val="accent5">
                      <a:lumMod val="50000"/>
                    </a:schemeClr>
                  </a:solidFill>
                </a:rPr>
                <a:t>weil Frauen häufigere </a:t>
              </a:r>
              <a:r>
                <a:rPr lang="de-DE" sz="1200" b="1" dirty="0">
                  <a:solidFill>
                    <a:schemeClr val="accent5">
                      <a:lumMod val="50000"/>
                    </a:schemeClr>
                  </a:solidFill>
                </a:rPr>
                <a:t>Erwerbsunterbrechungen</a:t>
              </a:r>
              <a:r>
                <a:rPr lang="de-DE" sz="1200" dirty="0">
                  <a:solidFill>
                    <a:schemeClr val="accent5">
                      <a:lumMod val="50000"/>
                    </a:schemeClr>
                  </a:solidFill>
                </a:rPr>
                <a:t> haben</a:t>
              </a:r>
            </a:p>
            <a:p>
              <a:endParaRPr lang="de-DE" sz="1200" b="1" dirty="0">
                <a:solidFill>
                  <a:schemeClr val="accent5">
                    <a:lumMod val="50000"/>
                  </a:schemeClr>
                </a:solidFill>
              </a:endParaRPr>
            </a:p>
            <a:p>
              <a:r>
                <a:rPr lang="de-DE" sz="1200" b="1" dirty="0">
                  <a:solidFill>
                    <a:schemeClr val="accent5">
                      <a:lumMod val="50000"/>
                    </a:schemeClr>
                  </a:solidFill>
                </a:rPr>
                <a:t>0,19 Euro</a:t>
              </a:r>
              <a:r>
                <a:rPr lang="de-DE" sz="1200" dirty="0">
                  <a:solidFill>
                    <a:schemeClr val="accent5">
                      <a:lumMod val="50000"/>
                    </a:schemeClr>
                  </a:solidFill>
                </a:rPr>
                <a:t> wegen unterschiedlicher </a:t>
              </a:r>
              <a:r>
                <a:rPr lang="de-DE" sz="1200" b="1" dirty="0">
                  <a:solidFill>
                    <a:schemeClr val="accent5">
                      <a:lumMod val="50000"/>
                    </a:schemeClr>
                  </a:solidFill>
                </a:rPr>
                <a:t>Ausbildungsabschlüsse</a:t>
              </a:r>
            </a:p>
            <a:p>
              <a:endParaRPr lang="de-DE" sz="1200" dirty="0">
                <a:solidFill>
                  <a:schemeClr val="accent5">
                    <a:lumMod val="50000"/>
                  </a:schemeClr>
                </a:solidFill>
              </a:endParaRPr>
            </a:p>
            <a:p>
              <a:r>
                <a:rPr lang="de-DE" sz="1200" b="1" dirty="0">
                  <a:solidFill>
                    <a:schemeClr val="accent5">
                      <a:lumMod val="50000"/>
                    </a:schemeClr>
                  </a:solidFill>
                </a:rPr>
                <a:t>0,31 Euro</a:t>
              </a:r>
              <a:r>
                <a:rPr lang="de-DE" sz="1200" dirty="0">
                  <a:solidFill>
                    <a:schemeClr val="accent5">
                      <a:lumMod val="50000"/>
                    </a:schemeClr>
                  </a:solidFill>
                </a:rPr>
                <a:t> sind durch </a:t>
              </a:r>
              <a:r>
                <a:rPr lang="de-DE" sz="1200" b="1" dirty="0">
                  <a:solidFill>
                    <a:schemeClr val="accent5">
                      <a:lumMod val="50000"/>
                    </a:schemeClr>
                  </a:solidFill>
                </a:rPr>
                <a:t>sonstige</a:t>
              </a:r>
              <a:r>
                <a:rPr lang="de-DE" sz="1200" dirty="0">
                  <a:solidFill>
                    <a:schemeClr val="accent5">
                      <a:lumMod val="50000"/>
                    </a:schemeClr>
                  </a:solidFill>
                </a:rPr>
                <a:t> </a:t>
              </a:r>
              <a:r>
                <a:rPr lang="de-DE" sz="1200" b="1" dirty="0">
                  <a:solidFill>
                    <a:schemeClr val="accent5">
                      <a:lumMod val="50000"/>
                    </a:schemeClr>
                  </a:solidFill>
                </a:rPr>
                <a:t>Faktoren</a:t>
              </a:r>
              <a:r>
                <a:rPr lang="de-DE" sz="1200" dirty="0">
                  <a:solidFill>
                    <a:schemeClr val="accent5">
                      <a:lumMod val="50000"/>
                    </a:schemeClr>
                  </a:solidFill>
                </a:rPr>
                <a:t> bedingt</a:t>
              </a:r>
            </a:p>
            <a:p>
              <a:endParaRPr lang="de-DE" sz="1200" dirty="0">
                <a:solidFill>
                  <a:schemeClr val="accent5">
                    <a:lumMod val="50000"/>
                  </a:schemeClr>
                </a:solidFill>
              </a:endParaRPr>
            </a:p>
            <a:p>
              <a:r>
                <a:rPr lang="de-DE" sz="1200" b="1" dirty="0">
                  <a:solidFill>
                    <a:schemeClr val="accent5">
                      <a:lumMod val="50000"/>
                    </a:schemeClr>
                  </a:solidFill>
                </a:rPr>
                <a:t>1,41 Euro sind nicht zu erklären</a:t>
              </a:r>
            </a:p>
          </p:txBody>
        </p:sp>
      </p:grpSp>
      <p:sp>
        <p:nvSpPr>
          <p:cNvPr id="12" name="Textfeld 11"/>
          <p:cNvSpPr txBox="1"/>
          <p:nvPr/>
        </p:nvSpPr>
        <p:spPr>
          <a:xfrm>
            <a:off x="234520" y="427001"/>
            <a:ext cx="6413168" cy="646331"/>
          </a:xfrm>
          <a:prstGeom prst="rect">
            <a:avLst/>
          </a:prstGeom>
          <a:noFill/>
        </p:spPr>
        <p:txBody>
          <a:bodyPr wrap="square" rtlCol="0">
            <a:spAutoFit/>
          </a:bodyPr>
          <a:lstStyle/>
          <a:p>
            <a:r>
              <a:rPr lang="de-DE" sz="1800" dirty="0">
                <a:solidFill>
                  <a:schemeClr val="accent5">
                    <a:lumMod val="50000"/>
                  </a:schemeClr>
                </a:solidFill>
                <a:latin typeface="+mj-lt"/>
              </a:rPr>
              <a:t>FRAUEN VERDIENEN WENIGER – INSGESAMT UND SELBST WENN SIE DAS GLEICHE TUN</a:t>
            </a:r>
            <a:r>
              <a:rPr lang="de-DE" dirty="0"/>
              <a:t> </a:t>
            </a:r>
          </a:p>
        </p:txBody>
      </p:sp>
      <p:sp>
        <p:nvSpPr>
          <p:cNvPr id="3" name="Textfeld 2"/>
          <p:cNvSpPr txBox="1"/>
          <p:nvPr/>
        </p:nvSpPr>
        <p:spPr>
          <a:xfrm rot="16200000">
            <a:off x="7969226" y="3104523"/>
            <a:ext cx="1805594" cy="184666"/>
          </a:xfrm>
          <a:prstGeom prst="rect">
            <a:avLst/>
          </a:prstGeom>
          <a:noFill/>
        </p:spPr>
        <p:txBody>
          <a:bodyPr wrap="square" rtlCol="0">
            <a:spAutoFit/>
          </a:bodyPr>
          <a:lstStyle/>
          <a:p>
            <a:r>
              <a:rPr lang="de-DE" sz="600" dirty="0">
                <a:solidFill>
                  <a:schemeClr val="accent5">
                    <a:lumMod val="50000"/>
                  </a:schemeClr>
                </a:solidFill>
              </a:rPr>
              <a:t>Quelle: Statistisches Bundesamt 2024</a:t>
            </a:r>
          </a:p>
        </p:txBody>
      </p:sp>
      <p:grpSp>
        <p:nvGrpSpPr>
          <p:cNvPr id="5" name="Gruppieren 4"/>
          <p:cNvGrpSpPr/>
          <p:nvPr/>
        </p:nvGrpSpPr>
        <p:grpSpPr>
          <a:xfrm>
            <a:off x="416053" y="1671868"/>
            <a:ext cx="3549982" cy="2410400"/>
            <a:chOff x="416053" y="1671868"/>
            <a:chExt cx="3549982" cy="2410400"/>
          </a:xfrm>
        </p:grpSpPr>
        <p:grpSp>
          <p:nvGrpSpPr>
            <p:cNvPr id="4" name="Gruppieren 3"/>
            <p:cNvGrpSpPr/>
            <p:nvPr/>
          </p:nvGrpSpPr>
          <p:grpSpPr>
            <a:xfrm>
              <a:off x="717667" y="1671868"/>
              <a:ext cx="3248368" cy="2410400"/>
              <a:chOff x="717667" y="1671868"/>
              <a:chExt cx="3248368" cy="2410400"/>
            </a:xfrm>
          </p:grpSpPr>
          <p:sp>
            <p:nvSpPr>
              <p:cNvPr id="11" name="Textfeld 10"/>
              <p:cNvSpPr txBox="1"/>
              <p:nvPr/>
            </p:nvSpPr>
            <p:spPr>
              <a:xfrm>
                <a:off x="1375144" y="2948763"/>
                <a:ext cx="1127051" cy="496186"/>
              </a:xfrm>
              <a:prstGeom prst="rect">
                <a:avLst/>
              </a:prstGeom>
              <a:noFill/>
            </p:spPr>
            <p:txBody>
              <a:bodyPr wrap="square" rtlCol="0">
                <a:spAutoFit/>
              </a:bodyPr>
              <a:lstStyle/>
              <a:p>
                <a:endParaRPr lang="de-DE" dirty="0"/>
              </a:p>
            </p:txBody>
          </p:sp>
          <p:grpSp>
            <p:nvGrpSpPr>
              <p:cNvPr id="20" name="Gruppieren 19"/>
              <p:cNvGrpSpPr/>
              <p:nvPr/>
            </p:nvGrpSpPr>
            <p:grpSpPr>
              <a:xfrm>
                <a:off x="717667" y="1671868"/>
                <a:ext cx="3248368" cy="2410400"/>
                <a:chOff x="454952" y="1871165"/>
                <a:chExt cx="3248368" cy="2410400"/>
              </a:xfrm>
            </p:grpSpPr>
            <p:sp>
              <p:nvSpPr>
                <p:cNvPr id="21" name="Textfeld 20"/>
                <p:cNvSpPr txBox="1"/>
                <p:nvPr/>
              </p:nvSpPr>
              <p:spPr>
                <a:xfrm>
                  <a:off x="1375144" y="2948763"/>
                  <a:ext cx="1127051" cy="496186"/>
                </a:xfrm>
                <a:prstGeom prst="rect">
                  <a:avLst/>
                </a:prstGeom>
                <a:noFill/>
              </p:spPr>
              <p:txBody>
                <a:bodyPr wrap="square" rtlCol="0">
                  <a:spAutoFit/>
                </a:bodyPr>
                <a:lstStyle/>
                <a:p>
                  <a:endParaRPr lang="de-DE" dirty="0"/>
                </a:p>
              </p:txBody>
            </p:sp>
            <p:sp>
              <p:nvSpPr>
                <p:cNvPr id="22" name="Textfeld 21"/>
                <p:cNvSpPr txBox="1"/>
                <p:nvPr/>
              </p:nvSpPr>
              <p:spPr>
                <a:xfrm>
                  <a:off x="1558909" y="1871165"/>
                  <a:ext cx="1715387" cy="300082"/>
                </a:xfrm>
                <a:prstGeom prst="rect">
                  <a:avLst/>
                </a:prstGeom>
                <a:noFill/>
              </p:spPr>
              <p:txBody>
                <a:bodyPr wrap="square" rtlCol="0">
                  <a:spAutoFit/>
                </a:bodyPr>
                <a:lstStyle/>
                <a:p>
                  <a:r>
                    <a:rPr lang="de-DE" b="1" dirty="0">
                      <a:solidFill>
                        <a:schemeClr val="accent1">
                          <a:lumMod val="50000"/>
                        </a:schemeClr>
                      </a:solidFill>
                    </a:rPr>
                    <a:t>2023</a:t>
                  </a:r>
                </a:p>
              </p:txBody>
            </p:sp>
            <p:grpSp>
              <p:nvGrpSpPr>
                <p:cNvPr id="23" name="Gruppieren 22"/>
                <p:cNvGrpSpPr/>
                <p:nvPr/>
              </p:nvGrpSpPr>
              <p:grpSpPr>
                <a:xfrm>
                  <a:off x="454952" y="2080034"/>
                  <a:ext cx="2710957" cy="1903231"/>
                  <a:chOff x="581247" y="597537"/>
                  <a:chExt cx="2710957" cy="1903231"/>
                </a:xfrm>
              </p:grpSpPr>
              <p:grpSp>
                <p:nvGrpSpPr>
                  <p:cNvPr id="25" name="Gruppieren 24"/>
                  <p:cNvGrpSpPr/>
                  <p:nvPr/>
                </p:nvGrpSpPr>
                <p:grpSpPr>
                  <a:xfrm>
                    <a:off x="758454" y="597537"/>
                    <a:ext cx="496187" cy="942755"/>
                    <a:chOff x="1454965" y="2133600"/>
                    <a:chExt cx="574158" cy="1328089"/>
                  </a:xfrm>
                  <a:solidFill>
                    <a:schemeClr val="accent3">
                      <a:lumMod val="75000"/>
                    </a:schemeClr>
                  </a:solidFill>
                </p:grpSpPr>
                <p:sp>
                  <p:nvSpPr>
                    <p:cNvPr id="32" name="Ellipse 31"/>
                    <p:cNvSpPr/>
                    <p:nvPr/>
                  </p:nvSpPr>
                  <p:spPr>
                    <a:xfrm>
                      <a:off x="1522305" y="2133600"/>
                      <a:ext cx="439479" cy="438150"/>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Gleichschenkliges Dreieck 32"/>
                    <p:cNvSpPr/>
                    <p:nvPr/>
                  </p:nvSpPr>
                  <p:spPr>
                    <a:xfrm>
                      <a:off x="1454965" y="2601660"/>
                      <a:ext cx="574158" cy="860029"/>
                    </a:xfrm>
                    <a:prstGeom prst="triangl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6" name="Gruppieren 25"/>
                  <p:cNvGrpSpPr/>
                  <p:nvPr/>
                </p:nvGrpSpPr>
                <p:grpSpPr>
                  <a:xfrm>
                    <a:off x="2909179" y="1158050"/>
                    <a:ext cx="383025" cy="942755"/>
                    <a:chOff x="6939827" y="2126900"/>
                    <a:chExt cx="460846" cy="1322363"/>
                  </a:xfrm>
                </p:grpSpPr>
                <p:sp>
                  <p:nvSpPr>
                    <p:cNvPr id="30" name="Ellipse 29"/>
                    <p:cNvSpPr/>
                    <p:nvPr/>
                  </p:nvSpPr>
                  <p:spPr>
                    <a:xfrm>
                      <a:off x="6947545" y="2126900"/>
                      <a:ext cx="445410" cy="421094"/>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p:cNvSpPr/>
                    <p:nvPr/>
                  </p:nvSpPr>
                  <p:spPr>
                    <a:xfrm rot="10800000">
                      <a:off x="6939827" y="2575663"/>
                      <a:ext cx="460846" cy="873600"/>
                    </a:xfrm>
                    <a:prstGeom prst="triangl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27" name="Grafik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394" y="894994"/>
                    <a:ext cx="849740" cy="849740"/>
                  </a:xfrm>
                  <a:prstGeom prst="rect">
                    <a:avLst/>
                  </a:prstGeom>
                </p:spPr>
              </p:pic>
              <p:cxnSp>
                <p:nvCxnSpPr>
                  <p:cNvPr id="28" name="Gerader Verbinder 27"/>
                  <p:cNvCxnSpPr/>
                  <p:nvPr/>
                </p:nvCxnSpPr>
                <p:spPr>
                  <a:xfrm>
                    <a:off x="581247" y="1540292"/>
                    <a:ext cx="2667276" cy="631281"/>
                  </a:xfrm>
                  <a:prstGeom prst="line">
                    <a:avLst/>
                  </a:prstGeom>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sp>
                <p:nvSpPr>
                  <p:cNvPr id="29" name="Gleichschenkliges Dreieck 28"/>
                  <p:cNvSpPr/>
                  <p:nvPr/>
                </p:nvSpPr>
                <p:spPr>
                  <a:xfrm>
                    <a:off x="1807966" y="1913491"/>
                    <a:ext cx="368596" cy="587277"/>
                  </a:xfrm>
                  <a:prstGeom prst="triangle">
                    <a:avLst/>
                  </a:prstGeom>
                  <a:solidFill>
                    <a:srgbClr val="3C3C3B"/>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4" name="Textfeld 23"/>
                <p:cNvSpPr txBox="1"/>
                <p:nvPr/>
              </p:nvSpPr>
              <p:spPr>
                <a:xfrm>
                  <a:off x="2683915" y="3773734"/>
                  <a:ext cx="1019405" cy="507831"/>
                </a:xfrm>
                <a:prstGeom prst="rect">
                  <a:avLst/>
                </a:prstGeom>
                <a:noFill/>
              </p:spPr>
              <p:txBody>
                <a:bodyPr wrap="square" rtlCol="0">
                  <a:spAutoFit/>
                </a:bodyPr>
                <a:lstStyle/>
                <a:p>
                  <a:r>
                    <a:rPr lang="de-DE" b="1" dirty="0">
                      <a:solidFill>
                        <a:schemeClr val="accent1">
                          <a:lumMod val="50000"/>
                        </a:schemeClr>
                      </a:solidFill>
                    </a:rPr>
                    <a:t>25,30 Euro</a:t>
                  </a:r>
                  <a:r>
                    <a:rPr lang="de-DE" dirty="0">
                      <a:solidFill>
                        <a:schemeClr val="accent1">
                          <a:lumMod val="50000"/>
                        </a:schemeClr>
                      </a:solidFill>
                    </a:rPr>
                    <a:t> pro Stunde</a:t>
                  </a:r>
                </a:p>
              </p:txBody>
            </p:sp>
          </p:grpSp>
        </p:grpSp>
        <p:sp>
          <p:nvSpPr>
            <p:cNvPr id="34" name="Textfeld 33"/>
            <p:cNvSpPr txBox="1"/>
            <p:nvPr/>
          </p:nvSpPr>
          <p:spPr>
            <a:xfrm>
              <a:off x="416053" y="3022249"/>
              <a:ext cx="1019405" cy="507831"/>
            </a:xfrm>
            <a:prstGeom prst="rect">
              <a:avLst/>
            </a:prstGeom>
            <a:noFill/>
          </p:spPr>
          <p:txBody>
            <a:bodyPr wrap="square" rtlCol="0">
              <a:spAutoFit/>
            </a:bodyPr>
            <a:lstStyle/>
            <a:p>
              <a:r>
                <a:rPr lang="de-DE" b="1" dirty="0">
                  <a:solidFill>
                    <a:schemeClr val="accent1">
                      <a:lumMod val="50000"/>
                    </a:schemeClr>
                  </a:solidFill>
                </a:rPr>
                <a:t>20,84 Euro</a:t>
              </a:r>
              <a:r>
                <a:rPr lang="de-DE" dirty="0">
                  <a:solidFill>
                    <a:schemeClr val="accent1">
                      <a:lumMod val="50000"/>
                    </a:schemeClr>
                  </a:solidFill>
                </a:rPr>
                <a:t> pro Stunde</a:t>
              </a:r>
            </a:p>
          </p:txBody>
        </p:sp>
      </p:grpSp>
    </p:spTree>
    <p:extLst>
      <p:ext uri="{BB962C8B-B14F-4D97-AF65-F5344CB8AC3E}">
        <p14:creationId xmlns:p14="http://schemas.microsoft.com/office/powerpoint/2010/main" val="207368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9218" y="1430961"/>
            <a:ext cx="7344696" cy="3072059"/>
          </a:xfrm>
          <a:prstGeom prst="rect">
            <a:avLst/>
          </a:prstGeom>
        </p:spPr>
      </p:pic>
      <p:sp>
        <p:nvSpPr>
          <p:cNvPr id="3" name="Textfeld 2"/>
          <p:cNvSpPr txBox="1"/>
          <p:nvPr/>
        </p:nvSpPr>
        <p:spPr>
          <a:xfrm>
            <a:off x="287875" y="300915"/>
            <a:ext cx="7876579" cy="369332"/>
          </a:xfrm>
          <a:prstGeom prst="rect">
            <a:avLst/>
          </a:prstGeom>
          <a:noFill/>
        </p:spPr>
        <p:txBody>
          <a:bodyPr wrap="square" rtlCol="0">
            <a:spAutoFit/>
          </a:bodyPr>
          <a:lstStyle/>
          <a:p>
            <a:r>
              <a:rPr lang="de-DE" sz="1800" dirty="0">
                <a:solidFill>
                  <a:schemeClr val="accent5">
                    <a:lumMod val="50000"/>
                  </a:schemeClr>
                </a:solidFill>
                <a:latin typeface="+mj-lt"/>
              </a:rPr>
              <a:t>AB 30 NIMMT DER ENTGELTUNTERSCHIED ENORM ZU</a:t>
            </a:r>
            <a:r>
              <a:rPr lang="de-DE" sz="1800" dirty="0">
                <a:solidFill>
                  <a:schemeClr val="accent5">
                    <a:lumMod val="50000"/>
                  </a:schemeClr>
                </a:solidFill>
              </a:rPr>
              <a:t> </a:t>
            </a:r>
          </a:p>
        </p:txBody>
      </p:sp>
      <p:sp>
        <p:nvSpPr>
          <p:cNvPr id="4" name="Rechteck 3"/>
          <p:cNvSpPr/>
          <p:nvPr/>
        </p:nvSpPr>
        <p:spPr>
          <a:xfrm rot="16200000">
            <a:off x="7977609" y="3304877"/>
            <a:ext cx="1709178" cy="184666"/>
          </a:xfrm>
          <a:prstGeom prst="rect">
            <a:avLst/>
          </a:prstGeom>
        </p:spPr>
        <p:txBody>
          <a:bodyPr wrap="square">
            <a:spAutoFit/>
          </a:bodyPr>
          <a:lstStyle/>
          <a:p>
            <a:r>
              <a:rPr lang="de-DE" sz="600" dirty="0">
                <a:solidFill>
                  <a:schemeClr val="accent5">
                    <a:lumMod val="50000"/>
                  </a:schemeClr>
                </a:solidFill>
              </a:rPr>
              <a:t>Quelle: Statistisches Bundesamt 2024 </a:t>
            </a:r>
          </a:p>
        </p:txBody>
      </p:sp>
    </p:spTree>
    <p:extLst>
      <p:ext uri="{BB962C8B-B14F-4D97-AF65-F5344CB8AC3E}">
        <p14:creationId xmlns:p14="http://schemas.microsoft.com/office/powerpoint/2010/main" val="1472134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287817" y="1386245"/>
            <a:ext cx="4572000" cy="2885405"/>
          </a:xfrm>
          <a:prstGeom prst="rect">
            <a:avLst/>
          </a:prstGeom>
          <a:solidFill>
            <a:schemeClr val="bg2">
              <a:lumMod val="65000"/>
            </a:schemeClr>
          </a:solidFill>
        </p:spPr>
        <p:txBody>
          <a:bodyPr>
            <a:spAutoFit/>
          </a:bodyPr>
          <a:lstStyle/>
          <a:p>
            <a:r>
              <a:rPr lang="de-DE" b="1" dirty="0">
                <a:solidFill>
                  <a:schemeClr val="bg1"/>
                </a:solidFill>
              </a:rPr>
              <a:t>Die Entgeltlücke zwischen Frauen und Männern </a:t>
            </a:r>
          </a:p>
          <a:p>
            <a:endParaRPr lang="de-DE" b="1" dirty="0">
              <a:solidFill>
                <a:schemeClr val="bg1"/>
              </a:solidFill>
            </a:endParaRPr>
          </a:p>
          <a:p>
            <a:r>
              <a:rPr lang="de-DE" b="1" dirty="0">
                <a:solidFill>
                  <a:schemeClr val="bg1"/>
                </a:solidFill>
              </a:rPr>
              <a:t>“…bis zum Alter von 50 Jahren verdreifacht sich die Verdienstlücke auf 28 Prozent. Grund für den Anstieg sind Unterschiede im Erwerbsverhalten: Während Frauen ab 30 häufig familienbedingt ihre Arbeitszeit reduzieren und in Teilzeit arbeiten, weiten Männer ihre Stundenzahl im selben Lebensabschnitt eher noch aus. Da Teilzeitarbeit im Schnitt pro Stunde schlechter bezahlt ist und Teilzeitbeschäftigte seltener Führungspositionen bekleiden, bleiben die mittleren Löhne von Frauen zwischen 30 und 50 nahezu konstant, wohingegen sie bei Männern über das Alter weiter steigen.“ </a:t>
            </a:r>
          </a:p>
          <a:p>
            <a:r>
              <a:rPr lang="de-DE" sz="600" b="1" dirty="0">
                <a:solidFill>
                  <a:schemeClr val="bg1"/>
                </a:solidFill>
              </a:rPr>
              <a:t>(DIW Wochenbericht 10 / 2020)</a:t>
            </a:r>
          </a:p>
        </p:txBody>
      </p:sp>
      <p:sp>
        <p:nvSpPr>
          <p:cNvPr id="3" name="Rechteck 2"/>
          <p:cNvSpPr/>
          <p:nvPr/>
        </p:nvSpPr>
        <p:spPr>
          <a:xfrm rot="16200000">
            <a:off x="-316143" y="3323317"/>
            <a:ext cx="1023369" cy="184666"/>
          </a:xfrm>
          <a:prstGeom prst="rect">
            <a:avLst/>
          </a:prstGeom>
        </p:spPr>
        <p:txBody>
          <a:bodyPr wrap="square">
            <a:spAutoFit/>
          </a:bodyPr>
          <a:lstStyle/>
          <a:p>
            <a:r>
              <a:rPr lang="de-DE" sz="600" dirty="0">
                <a:solidFill>
                  <a:schemeClr val="accent5">
                    <a:lumMod val="50000"/>
                  </a:schemeClr>
                </a:solidFill>
              </a:rPr>
              <a:t>Quelle: WSI Report 49</a:t>
            </a:r>
          </a:p>
        </p:txBody>
      </p:sp>
      <p:grpSp>
        <p:nvGrpSpPr>
          <p:cNvPr id="7" name="Gruppieren 6"/>
          <p:cNvGrpSpPr/>
          <p:nvPr/>
        </p:nvGrpSpPr>
        <p:grpSpPr>
          <a:xfrm>
            <a:off x="161187" y="1458539"/>
            <a:ext cx="3162744" cy="2718491"/>
            <a:chOff x="161187" y="1458539"/>
            <a:chExt cx="3162744" cy="2718491"/>
          </a:xfrm>
        </p:grpSpPr>
        <p:sp>
          <p:nvSpPr>
            <p:cNvPr id="22" name="Textfeld 21"/>
            <p:cNvSpPr txBox="1"/>
            <p:nvPr/>
          </p:nvSpPr>
          <p:spPr>
            <a:xfrm>
              <a:off x="161187" y="1458539"/>
              <a:ext cx="2082750" cy="300082"/>
            </a:xfrm>
            <a:prstGeom prst="rect">
              <a:avLst/>
            </a:prstGeom>
            <a:noFill/>
          </p:spPr>
          <p:txBody>
            <a:bodyPr wrap="square" rtlCol="0">
              <a:spAutoFit/>
            </a:bodyPr>
            <a:lstStyle/>
            <a:p>
              <a:r>
                <a:rPr lang="de-DE" dirty="0">
                  <a:solidFill>
                    <a:schemeClr val="accent5">
                      <a:lumMod val="50000"/>
                    </a:schemeClr>
                  </a:solidFill>
                </a:rPr>
                <a:t>Minus 42 Prozent Entgelt  </a:t>
              </a:r>
            </a:p>
          </p:txBody>
        </p:sp>
        <p:grpSp>
          <p:nvGrpSpPr>
            <p:cNvPr id="24" name="Gruppieren 23"/>
            <p:cNvGrpSpPr/>
            <p:nvPr/>
          </p:nvGrpSpPr>
          <p:grpSpPr>
            <a:xfrm>
              <a:off x="618600" y="1811835"/>
              <a:ext cx="2705331" cy="2365195"/>
              <a:chOff x="329040" y="1373685"/>
              <a:chExt cx="2705331" cy="2365195"/>
            </a:xfrm>
          </p:grpSpPr>
          <p:grpSp>
            <p:nvGrpSpPr>
              <p:cNvPr id="4" name="Gruppieren 3"/>
              <p:cNvGrpSpPr/>
              <p:nvPr/>
            </p:nvGrpSpPr>
            <p:grpSpPr>
              <a:xfrm>
                <a:off x="458303" y="1373685"/>
                <a:ext cx="574158" cy="1328089"/>
                <a:chOff x="1454965" y="2133600"/>
                <a:chExt cx="574158" cy="1328089"/>
              </a:xfrm>
              <a:solidFill>
                <a:schemeClr val="accent3">
                  <a:lumMod val="75000"/>
                </a:schemeClr>
              </a:solidFill>
            </p:grpSpPr>
            <p:sp>
              <p:nvSpPr>
                <p:cNvPr id="5" name="Ellipse 4"/>
                <p:cNvSpPr/>
                <p:nvPr/>
              </p:nvSpPr>
              <p:spPr>
                <a:xfrm>
                  <a:off x="1522305" y="2133600"/>
                  <a:ext cx="439479" cy="438150"/>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Gleichschenkliges Dreieck 5"/>
                <p:cNvSpPr/>
                <p:nvPr/>
              </p:nvSpPr>
              <p:spPr>
                <a:xfrm>
                  <a:off x="1454965" y="2601660"/>
                  <a:ext cx="574158" cy="860029"/>
                </a:xfrm>
                <a:prstGeom prst="triangl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5" name="Gruppieren 14"/>
              <p:cNvGrpSpPr/>
              <p:nvPr/>
            </p:nvGrpSpPr>
            <p:grpSpPr>
              <a:xfrm>
                <a:off x="679322" y="2241311"/>
                <a:ext cx="233680" cy="680720"/>
                <a:chOff x="1249680" y="3997960"/>
                <a:chExt cx="233680" cy="680720"/>
              </a:xfrm>
            </p:grpSpPr>
            <p:sp>
              <p:nvSpPr>
                <p:cNvPr id="10" name="Ellipse 9"/>
                <p:cNvSpPr/>
                <p:nvPr/>
              </p:nvSpPr>
              <p:spPr>
                <a:xfrm>
                  <a:off x="1249680" y="3997960"/>
                  <a:ext cx="233680" cy="2489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p:cNvSpPr/>
                <p:nvPr/>
              </p:nvSpPr>
              <p:spPr>
                <a:xfrm rot="21132129">
                  <a:off x="1336040" y="4246880"/>
                  <a:ext cx="147320" cy="431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4" name="Gruppieren 13"/>
              <p:cNvGrpSpPr/>
              <p:nvPr/>
            </p:nvGrpSpPr>
            <p:grpSpPr>
              <a:xfrm>
                <a:off x="329040" y="2014726"/>
                <a:ext cx="346446" cy="872054"/>
                <a:chOff x="1813560" y="3672551"/>
                <a:chExt cx="346446" cy="872054"/>
              </a:xfrm>
            </p:grpSpPr>
            <p:sp>
              <p:nvSpPr>
                <p:cNvPr id="12" name="Ellipse 11"/>
                <p:cNvSpPr/>
                <p:nvPr/>
              </p:nvSpPr>
              <p:spPr>
                <a:xfrm>
                  <a:off x="1813560" y="3672551"/>
                  <a:ext cx="289560" cy="2644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p:nvPr/>
              </p:nvSpPr>
              <p:spPr>
                <a:xfrm rot="20930778">
                  <a:off x="1921246" y="3919115"/>
                  <a:ext cx="238760" cy="62549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7" name="Gerader Verbinder 16"/>
              <p:cNvCxnSpPr/>
              <p:nvPr/>
            </p:nvCxnSpPr>
            <p:spPr>
              <a:xfrm>
                <a:off x="378482" y="2844800"/>
                <a:ext cx="2339318" cy="59436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8" name="Gleichschenkliges Dreieck 17"/>
              <p:cNvSpPr/>
              <p:nvPr/>
            </p:nvSpPr>
            <p:spPr>
              <a:xfrm>
                <a:off x="1259840" y="3139440"/>
                <a:ext cx="447040" cy="599440"/>
              </a:xfrm>
              <a:prstGeom prst="triangl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9" name="Gruppieren 18"/>
              <p:cNvGrpSpPr/>
              <p:nvPr/>
            </p:nvGrpSpPr>
            <p:grpSpPr>
              <a:xfrm>
                <a:off x="2460213" y="2010356"/>
                <a:ext cx="574158" cy="1328089"/>
                <a:chOff x="1454965" y="2133600"/>
                <a:chExt cx="574158" cy="1328089"/>
              </a:xfrm>
              <a:solidFill>
                <a:schemeClr val="accent3">
                  <a:lumMod val="75000"/>
                </a:schemeClr>
              </a:solidFill>
            </p:grpSpPr>
            <p:sp>
              <p:nvSpPr>
                <p:cNvPr id="20" name="Ellipse 19"/>
                <p:cNvSpPr/>
                <p:nvPr/>
              </p:nvSpPr>
              <p:spPr>
                <a:xfrm>
                  <a:off x="1522305" y="2133600"/>
                  <a:ext cx="439479" cy="438150"/>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Gleichschenkliges Dreieck 20"/>
                <p:cNvSpPr/>
                <p:nvPr/>
              </p:nvSpPr>
              <p:spPr>
                <a:xfrm>
                  <a:off x="1454965" y="2601660"/>
                  <a:ext cx="574158" cy="860029"/>
                </a:xfrm>
                <a:prstGeom prst="triangl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3" name="Textfeld 22"/>
              <p:cNvSpPr txBox="1"/>
              <p:nvPr/>
            </p:nvSpPr>
            <p:spPr>
              <a:xfrm>
                <a:off x="1148105" y="2617804"/>
                <a:ext cx="1422400" cy="300082"/>
              </a:xfrm>
              <a:prstGeom prst="rect">
                <a:avLst/>
              </a:prstGeom>
              <a:noFill/>
            </p:spPr>
            <p:txBody>
              <a:bodyPr wrap="square" rtlCol="0">
                <a:spAutoFit/>
              </a:bodyPr>
              <a:lstStyle/>
              <a:p>
                <a:r>
                  <a:rPr lang="de-DE" dirty="0">
                    <a:solidFill>
                      <a:schemeClr val="accent5">
                        <a:lumMod val="50000"/>
                      </a:schemeClr>
                    </a:solidFill>
                  </a:rPr>
                  <a:t>Alter 45 Jahre </a:t>
                </a:r>
              </a:p>
            </p:txBody>
          </p:sp>
        </p:grpSp>
      </p:grpSp>
      <p:sp>
        <p:nvSpPr>
          <p:cNvPr id="25" name="Textfeld 24"/>
          <p:cNvSpPr txBox="1"/>
          <p:nvPr/>
        </p:nvSpPr>
        <p:spPr>
          <a:xfrm>
            <a:off x="287875" y="300915"/>
            <a:ext cx="7876579" cy="646331"/>
          </a:xfrm>
          <a:prstGeom prst="rect">
            <a:avLst/>
          </a:prstGeom>
          <a:noFill/>
        </p:spPr>
        <p:txBody>
          <a:bodyPr wrap="square" rtlCol="0">
            <a:spAutoFit/>
          </a:bodyPr>
          <a:lstStyle/>
          <a:p>
            <a:r>
              <a:rPr lang="de-DE" sz="1800" dirty="0">
                <a:solidFill>
                  <a:schemeClr val="accent5">
                    <a:lumMod val="50000"/>
                  </a:schemeClr>
                </a:solidFill>
                <a:latin typeface="+mj-lt"/>
              </a:rPr>
              <a:t>MÜTTER VERDIENEN WENIGER – ALS IHRE KINDERLOSEN KOLLEGINNEN </a:t>
            </a:r>
          </a:p>
          <a:p>
            <a:r>
              <a:rPr lang="de-DE" sz="1800" dirty="0">
                <a:solidFill>
                  <a:schemeClr val="accent5">
                    <a:lumMod val="50000"/>
                  </a:schemeClr>
                </a:solidFill>
                <a:latin typeface="+mj-lt"/>
              </a:rPr>
              <a:t>UND ALS MÄNNER</a:t>
            </a:r>
            <a:r>
              <a:rPr lang="de-DE" sz="1800" dirty="0">
                <a:solidFill>
                  <a:schemeClr val="accent5">
                    <a:lumMod val="50000"/>
                  </a:schemeClr>
                </a:solidFill>
              </a:rPr>
              <a:t> </a:t>
            </a:r>
          </a:p>
        </p:txBody>
      </p:sp>
    </p:spTree>
    <p:extLst>
      <p:ext uri="{BB962C8B-B14F-4D97-AF65-F5344CB8AC3E}">
        <p14:creationId xmlns:p14="http://schemas.microsoft.com/office/powerpoint/2010/main" val="379820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a:themeElements>
    <a:clrScheme name="IG Metall Farben">
      <a:dk1>
        <a:srgbClr val="E2051A"/>
      </a:dk1>
      <a:lt1>
        <a:srgbClr val="FFFFFF"/>
      </a:lt1>
      <a:dk2>
        <a:srgbClr val="646363"/>
      </a:dk2>
      <a:lt2>
        <a:srgbClr val="FFFFFF"/>
      </a:lt2>
      <a:accent1>
        <a:srgbClr val="8F2C33"/>
      </a:accent1>
      <a:accent2>
        <a:srgbClr val="EAB500"/>
      </a:accent2>
      <a:accent3>
        <a:srgbClr val="2F80AB"/>
      </a:accent3>
      <a:accent4>
        <a:srgbClr val="5B9945"/>
      </a:accent4>
      <a:accent5>
        <a:srgbClr val="646363"/>
      </a:accent5>
      <a:accent6>
        <a:srgbClr val="DADADA"/>
      </a:accent6>
      <a:hlink>
        <a:srgbClr val="E3051B"/>
      </a:hlink>
      <a:folHlink>
        <a:srgbClr val="3C3C3B"/>
      </a:folHlink>
    </a:clrScheme>
    <a:fontScheme name="IG Metall Schriften">
      <a:majorFont>
        <a:latin typeface="Meta Head IGM Cond Black"/>
        <a:ea typeface=""/>
        <a:cs typeface=""/>
      </a:majorFont>
      <a:minorFont>
        <a:latin typeface="Meta IG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err="1" smtClean="0">
            <a:solidFill>
              <a:schemeClr val="accent5">
                <a:lumMod val="50000"/>
              </a:schemeClr>
            </a:solidFill>
          </a:defRPr>
        </a:defPPr>
      </a:lstStyle>
    </a:txDef>
  </a:objectDefaults>
  <a:extraClrSchemeLst/>
  <a:extLst>
    <a:ext uri="{05A4C25C-085E-4340-85A3-A5531E510DB2}">
      <thm15:themeFamily xmlns:thm15="http://schemas.microsoft.com/office/thememl/2012/main" name="Präsentation1" id="{82CFC563-B6D0-C342-AF04-E61A54AC16A8}" vid="{B748A5EC-2B2E-D041-BF27-112EC53BF51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IGM-Powerpoint-Vorlage-Frauen-16zu9 - Kopie</Template>
  <TotalTime>0</TotalTime>
  <Words>6239</Words>
  <Application>Microsoft Office PowerPoint</Application>
  <PresentationFormat>Bildschirmpräsentation (16:9)</PresentationFormat>
  <Paragraphs>441</Paragraphs>
  <Slides>40</Slides>
  <Notes>37</Notes>
  <HiddenSlides>1</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40</vt:i4>
      </vt:variant>
    </vt:vector>
  </HeadingPairs>
  <TitlesOfParts>
    <vt:vector size="47" baseType="lpstr">
      <vt:lpstr>Arial</vt:lpstr>
      <vt:lpstr>Meta Head IGM Cond Black</vt:lpstr>
      <vt:lpstr>Freestyle Script</vt:lpstr>
      <vt:lpstr>Meta Head IGM Cond Light</vt:lpstr>
      <vt:lpstr>Wingdings</vt:lpstr>
      <vt:lpstr>Meta IGM</vt:lpstr>
      <vt:lpstr>Office</vt:lpstr>
      <vt:lpstr>HOW TO Foliensatz? </vt:lpstr>
      <vt:lpstr>PowerPoint-Präsentation</vt:lpstr>
      <vt:lpstr>PowerPoint-Präsentation</vt:lpstr>
      <vt:lpstr>PowerPoint-Präsentation</vt:lpstr>
      <vt:lpstr>In einer gerechten Welt müssten Frauen nicht  97 Jahre warten bis sie gleich bezahlt werden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DAS WOLLEN WIR </vt:lpstr>
      <vt:lpstr>Das Fordern wir</vt:lpstr>
      <vt:lpstr>Gemeinsam mehr erreichen</vt:lpstr>
      <vt:lpstr>So geht es weiter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 für deine aufmerksamkeit.</vt:lpstr>
    </vt:vector>
  </TitlesOfParts>
  <Company>IG Metall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Kurz-Anleitung PowerPoint</dc:title>
  <dc:creator>Koenecke, Lea</dc:creator>
  <cp:lastModifiedBy>Geyer, Stefanie</cp:lastModifiedBy>
  <cp:revision>314</cp:revision>
  <dcterms:created xsi:type="dcterms:W3CDTF">2021-10-06T06:19:53Z</dcterms:created>
  <dcterms:modified xsi:type="dcterms:W3CDTF">2024-08-14T13:13:27Z</dcterms:modified>
</cp:coreProperties>
</file>